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256" r:id="rId2"/>
    <p:sldId id="403" r:id="rId3"/>
    <p:sldId id="492" r:id="rId4"/>
    <p:sldId id="315"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12" r:id="rId30"/>
    <p:sldId id="281" r:id="rId31"/>
    <p:sldId id="313" r:id="rId32"/>
    <p:sldId id="314" r:id="rId33"/>
    <p:sldId id="283" r:id="rId34"/>
    <p:sldId id="284" r:id="rId35"/>
    <p:sldId id="285" r:id="rId36"/>
    <p:sldId id="331" r:id="rId37"/>
    <p:sldId id="287" r:id="rId38"/>
    <p:sldId id="286" r:id="rId39"/>
    <p:sldId id="288" r:id="rId40"/>
    <p:sldId id="289" r:id="rId41"/>
    <p:sldId id="290" r:id="rId42"/>
    <p:sldId id="332" r:id="rId43"/>
    <p:sldId id="333" r:id="rId44"/>
    <p:sldId id="335" r:id="rId45"/>
    <p:sldId id="334" r:id="rId46"/>
    <p:sldId id="316" r:id="rId47"/>
    <p:sldId id="317" r:id="rId48"/>
    <p:sldId id="318" r:id="rId49"/>
    <p:sldId id="319" r:id="rId50"/>
    <p:sldId id="320" r:id="rId51"/>
    <p:sldId id="305" r:id="rId52"/>
    <p:sldId id="299" r:id="rId53"/>
    <p:sldId id="321" r:id="rId54"/>
    <p:sldId id="306" r:id="rId55"/>
    <p:sldId id="307" r:id="rId56"/>
    <p:sldId id="322" r:id="rId57"/>
    <p:sldId id="293" r:id="rId58"/>
    <p:sldId id="294" r:id="rId59"/>
    <p:sldId id="295" r:id="rId60"/>
    <p:sldId id="296" r:id="rId61"/>
    <p:sldId id="345" r:id="rId62"/>
    <p:sldId id="356" r:id="rId63"/>
    <p:sldId id="346" r:id="rId64"/>
    <p:sldId id="349" r:id="rId65"/>
    <p:sldId id="348" r:id="rId66"/>
    <p:sldId id="350" r:id="rId67"/>
    <p:sldId id="352" r:id="rId68"/>
    <p:sldId id="354" r:id="rId69"/>
    <p:sldId id="351" r:id="rId70"/>
    <p:sldId id="355" r:id="rId71"/>
    <p:sldId id="323" r:id="rId72"/>
    <p:sldId id="336" r:id="rId73"/>
    <p:sldId id="337" r:id="rId74"/>
    <p:sldId id="358" r:id="rId75"/>
    <p:sldId id="359" r:id="rId76"/>
    <p:sldId id="360" r:id="rId77"/>
    <p:sldId id="361" r:id="rId78"/>
    <p:sldId id="362" r:id="rId79"/>
    <p:sldId id="339" r:id="rId80"/>
    <p:sldId id="340" r:id="rId81"/>
    <p:sldId id="341" r:id="rId82"/>
    <p:sldId id="342" r:id="rId83"/>
    <p:sldId id="343" r:id="rId84"/>
    <p:sldId id="344" r:id="rId85"/>
    <p:sldId id="324" r:id="rId86"/>
    <p:sldId id="326" r:id="rId87"/>
    <p:sldId id="327" r:id="rId88"/>
    <p:sldId id="325" r:id="rId89"/>
    <p:sldId id="328" r:id="rId90"/>
    <p:sldId id="329" r:id="rId91"/>
  </p:sldIdLst>
  <p:sldSz cx="9144000" cy="5143500" type="screen16x9"/>
  <p:notesSz cx="9144000" cy="51435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0" autoAdjust="0"/>
    <p:restoredTop sz="87130" autoAdjust="0"/>
  </p:normalViewPr>
  <p:slideViewPr>
    <p:cSldViewPr showGuides="1">
      <p:cViewPr varScale="1">
        <p:scale>
          <a:sx n="125" d="100"/>
          <a:sy n="125" d="100"/>
        </p:scale>
        <p:origin x="1284"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D606EDC-B8D8-CF4E-AC1D-510C0B6E9EAE}" type="datetimeFigureOut">
              <a:rPr lang="zh-CN" altLang="en-US"/>
              <a:t>2024/3/25</a:t>
            </a:fld>
            <a:endParaRPr kumimoji="1"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1600F3C3-C545-8C43-8D6B-AF0690F4EE03}" type="slidenum">
              <a:r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600F3C3-C545-8C43-8D6B-AF0690F4EE03}" type="slidenum">
              <a:rPr lang="en-US" altLang="zh-CN"/>
              <a:t>4</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把坐标旋转到主方向，因为</a:t>
            </a:r>
            <a:r>
              <a:rPr kumimoji="1" lang="en-US" altLang="zh-CN"/>
              <a:t>SIFT</a:t>
            </a:r>
            <a:r>
              <a:rPr kumimoji="1" lang="zh-CN" altLang="en-US"/>
              <a:t>具有旋转不变性</a:t>
            </a:r>
          </a:p>
        </p:txBody>
      </p:sp>
      <p:sp>
        <p:nvSpPr>
          <p:cNvPr id="4" name="灯片编号占位符 3"/>
          <p:cNvSpPr>
            <a:spLocks noGrp="1"/>
          </p:cNvSpPr>
          <p:nvPr>
            <p:ph type="sldNum" sz="quarter" idx="5"/>
          </p:nvPr>
        </p:nvSpPr>
        <p:spPr/>
        <p:txBody>
          <a:bodyPr/>
          <a:lstStyle/>
          <a:p>
            <a:fld id="{1600F3C3-C545-8C43-8D6B-AF0690F4EE03}" type="slidenum">
              <a:rPr lang="en-US" altLang="zh-CN"/>
              <a:t>70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CN" altLang="en-US" dirty="0"/>
              <a:t>首先，把原图按比例平均分解成一张有</a:t>
            </a:r>
            <a:r>
              <a:rPr lang="en-US" altLang="zh-CN" dirty="0"/>
              <a:t>13x13</a:t>
            </a:r>
            <a:r>
              <a:rPr lang="zh-CN" altLang="en-US" dirty="0"/>
              <a:t>网格的图片。对于一张</a:t>
            </a:r>
            <a:r>
              <a:rPr lang="en-US" altLang="zh-CN" dirty="0"/>
              <a:t>416x416</a:t>
            </a:r>
            <a:r>
              <a:rPr lang="zh-CN" altLang="en-US" dirty="0"/>
              <a:t>像素的图片，每个图片单元的大小是</a:t>
            </a:r>
            <a:r>
              <a:rPr lang="en-US" altLang="zh-CN" dirty="0"/>
              <a:t>32x32</a:t>
            </a:r>
            <a:r>
              <a:rPr lang="zh-CN" altLang="en-US" dirty="0"/>
              <a:t>像素。处理图片时，会以图片单元为单位，预测单位中的多个边界框。</a:t>
            </a:r>
          </a:p>
          <a:p>
            <a:pPr marL="285750" indent="-285750">
              <a:buFont typeface="Wingdings" panose="05000000000000000000" pitchFamily="2" charset="2"/>
              <a:buChar char="Ø"/>
            </a:pPr>
            <a:r>
              <a:rPr lang="zh-CN" altLang="en-US" dirty="0"/>
              <a:t>对于每个边界框，网络会计算所包含物体的边界框的置信度，同时计算所包含的目标是属于一个特定类别的可能性大小。</a:t>
            </a:r>
          </a:p>
          <a:p>
            <a:pPr marL="285750" indent="-285750">
              <a:buFont typeface="Wingdings" panose="05000000000000000000" pitchFamily="2" charset="2"/>
              <a:buChar char="Ø"/>
            </a:pPr>
            <a:r>
              <a:rPr lang="zh-CN" altLang="en-US" dirty="0"/>
              <a:t>非最大抑制（</a:t>
            </a:r>
            <a:r>
              <a:rPr lang="en-US" altLang="zh-CN" dirty="0"/>
              <a:t>non-maximum suppression</a:t>
            </a:r>
            <a:r>
              <a:rPr lang="zh-CN" altLang="en-US" dirty="0"/>
              <a:t>）可以消除低置信度的边界框，以及把同时包围着单个物体的多个高置信度的边界框消除到只剩下一个。</a:t>
            </a:r>
          </a:p>
        </p:txBody>
      </p:sp>
      <p:sp>
        <p:nvSpPr>
          <p:cNvPr id="4" name="灯片编号占位符 3"/>
          <p:cNvSpPr>
            <a:spLocks noGrp="1"/>
          </p:cNvSpPr>
          <p:nvPr>
            <p:ph type="sldNum" sz="quarter" idx="10"/>
          </p:nvPr>
        </p:nvSpPr>
        <p:spPr/>
        <p:txBody>
          <a:bodyPr/>
          <a:lstStyle/>
          <a:p>
            <a:fld id="{1600F3C3-C545-8C43-8D6B-AF0690F4EE03}" type="slidenum">
              <a:rPr lang="en-US" altLang="zh-CN" smtClean="0"/>
              <a:t>72</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Yolo v1</a:t>
            </a:r>
            <a:r>
              <a:rPr kumimoji="1" lang="zh-CN" altLang="en-US" dirty="0"/>
              <a:t>版本，</a:t>
            </a:r>
            <a:r>
              <a:rPr kumimoji="1" lang="en-US" altLang="zh-CN" dirty="0"/>
              <a:t>yolo</a:t>
            </a:r>
            <a:r>
              <a:rPr kumimoji="1" lang="zh-CN" altLang="en-US" dirty="0"/>
              <a:t>将图像分为</a:t>
            </a:r>
            <a:r>
              <a:rPr kumimoji="1" lang="en-US" altLang="zh-CN" dirty="0"/>
              <a:t>S</a:t>
            </a:r>
            <a:r>
              <a:rPr kumimoji="1" lang="zh-CN" altLang="en-US" dirty="0"/>
              <a:t>*</a:t>
            </a:r>
            <a:r>
              <a:rPr kumimoji="1" lang="en-US" altLang="zh-CN" dirty="0"/>
              <a:t>S</a:t>
            </a:r>
            <a:r>
              <a:rPr kumimoji="1" lang="zh-CN" altLang="en-US" dirty="0"/>
              <a:t>的网格，如果某个物体的中心点落在某个网格中，那么这个网格就负责检测这个物体。</a:t>
            </a:r>
            <a:endParaRPr kumimoji="1" lang="en-US" altLang="zh-CN" dirty="0"/>
          </a:p>
          <a:p>
            <a:r>
              <a:rPr kumimoji="1" lang="zh-CN" altLang="en-US" dirty="0"/>
              <a:t>每个网格包含：边界框、置信度、和类别的概率</a:t>
            </a:r>
            <a:endParaRPr kumimoji="1" lang="en-US" altLang="zh-CN" dirty="0"/>
          </a:p>
          <a:p>
            <a:r>
              <a:rPr kumimoji="1" lang="en-US" altLang="zh-CN" dirty="0"/>
              <a:t>Yolo v3</a:t>
            </a:r>
            <a:r>
              <a:rPr kumimoji="1" lang="zh-CN" altLang="en-US" dirty="0"/>
              <a:t>采用</a:t>
            </a:r>
            <a:r>
              <a:rPr kumimoji="1" lang="en-US" altLang="zh-CN" dirty="0"/>
              <a:t>KNN</a:t>
            </a:r>
            <a:r>
              <a:rPr kumimoji="1" lang="zh-CN" altLang="en-US" dirty="0"/>
              <a:t>方法对</a:t>
            </a:r>
            <a:r>
              <a:rPr kumimoji="1" lang="en-US" altLang="zh-CN" dirty="0"/>
              <a:t>bounding</a:t>
            </a:r>
            <a:r>
              <a:rPr kumimoji="1" lang="zh-CN" altLang="en-US" dirty="0"/>
              <a:t> </a:t>
            </a:r>
            <a:r>
              <a:rPr kumimoji="1" lang="en-US" altLang="zh-CN" dirty="0"/>
              <a:t>box</a:t>
            </a:r>
            <a:r>
              <a:rPr kumimoji="1" lang="zh-CN" altLang="en-US" dirty="0"/>
              <a:t>进行聚类</a:t>
            </a:r>
          </a:p>
        </p:txBody>
      </p:sp>
      <p:sp>
        <p:nvSpPr>
          <p:cNvPr id="4" name="灯片编号占位符 3"/>
          <p:cNvSpPr>
            <a:spLocks noGrp="1"/>
          </p:cNvSpPr>
          <p:nvPr>
            <p:ph type="sldNum" sz="quarter" idx="5"/>
          </p:nvPr>
        </p:nvSpPr>
        <p:spPr/>
        <p:txBody>
          <a:bodyPr/>
          <a:lstStyle/>
          <a:p>
            <a:fld id="{1600F3C3-C545-8C43-8D6B-AF0690F4EE03}" type="slidenum">
              <a:rPr lang="en-US" altLang="zh-CN"/>
              <a:t>74</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B</a:t>
            </a:r>
            <a:r>
              <a:rPr kumimoji="1" lang="zh-CN" altLang="en-US"/>
              <a:t>一般取</a:t>
            </a:r>
            <a:r>
              <a:rPr kumimoji="1" lang="en-US" altLang="zh-CN"/>
              <a:t>2</a:t>
            </a:r>
            <a:r>
              <a:rPr kumimoji="1" lang="zh-CN" altLang="en-US"/>
              <a:t>，对于每个网格，需要预测</a:t>
            </a:r>
            <a:r>
              <a:rPr kumimoji="1" lang="en-US" altLang="zh-CN"/>
              <a:t>5</a:t>
            </a:r>
            <a:r>
              <a:rPr kumimoji="1" lang="zh-CN" altLang="en-US"/>
              <a:t>个数值</a:t>
            </a:r>
          </a:p>
        </p:txBody>
      </p:sp>
      <p:sp>
        <p:nvSpPr>
          <p:cNvPr id="4" name="灯片编号占位符 3"/>
          <p:cNvSpPr>
            <a:spLocks noGrp="1"/>
          </p:cNvSpPr>
          <p:nvPr>
            <p:ph type="sldNum" sz="quarter" idx="5"/>
          </p:nvPr>
        </p:nvSpPr>
        <p:spPr/>
        <p:txBody>
          <a:bodyPr/>
          <a:lstStyle/>
          <a:p>
            <a:fld id="{1600F3C3-C545-8C43-8D6B-AF0690F4EE03}" type="slidenum">
              <a:rPr lang="en-US" altLang="zh-CN"/>
              <a:t>75</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每个</a:t>
            </a:r>
            <a:r>
              <a:rPr kumimoji="1" lang="en-US" altLang="zh-CN"/>
              <a:t>CONV</a:t>
            </a:r>
            <a:r>
              <a:rPr kumimoji="1" lang="zh-CN" altLang="en-US"/>
              <a:t>包含卷积</a:t>
            </a:r>
            <a:r>
              <a:rPr kumimoji="1" lang="en-US" altLang="zh-CN"/>
              <a:t>+BN+</a:t>
            </a:r>
            <a:r>
              <a:rPr kumimoji="1" lang="zh-CN" altLang="en-US"/>
              <a:t>非线性激活函数</a:t>
            </a:r>
          </a:p>
        </p:txBody>
      </p:sp>
      <p:sp>
        <p:nvSpPr>
          <p:cNvPr id="4" name="灯片编号占位符 3"/>
          <p:cNvSpPr>
            <a:spLocks noGrp="1"/>
          </p:cNvSpPr>
          <p:nvPr>
            <p:ph type="sldNum" sz="quarter" idx="5"/>
          </p:nvPr>
        </p:nvSpPr>
        <p:spPr/>
        <p:txBody>
          <a:bodyPr/>
          <a:lstStyle/>
          <a:p>
            <a:fld id="{1600F3C3-C545-8C43-8D6B-AF0690F4EE03}" type="slidenum">
              <a:rPr lang="en-US" altLang="zh-CN"/>
              <a:t>76</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Yolo2</a:t>
            </a:r>
            <a:r>
              <a:rPr kumimoji="1" lang="zh-CN" altLang="en-US"/>
              <a:t>采用</a:t>
            </a:r>
            <a:r>
              <a:rPr kumimoji="1" lang="en-US" altLang="zh-CN"/>
              <a:t>kmeans</a:t>
            </a:r>
            <a:r>
              <a:rPr kumimoji="1" lang="zh-CN" altLang="en-US"/>
              <a:t>聚类得到先验框的尺寸，</a:t>
            </a:r>
            <a:r>
              <a:rPr kumimoji="1" lang="en-US" altLang="zh-CN"/>
              <a:t>yolo3</a:t>
            </a:r>
            <a:r>
              <a:rPr kumimoji="1" lang="zh-CN" altLang="en-US"/>
              <a:t>延续了这种方法，为每种下采样尺度设定了</a:t>
            </a:r>
            <a:r>
              <a:rPr kumimoji="1" lang="en-US" altLang="zh-CN"/>
              <a:t>3</a:t>
            </a:r>
            <a:r>
              <a:rPr kumimoji="1" lang="zh-CN" altLang="en-US"/>
              <a:t>中先验框，检测不同大小的物体，在</a:t>
            </a:r>
            <a:r>
              <a:rPr kumimoji="1" lang="en-US" altLang="zh-CN"/>
              <a:t>coco</a:t>
            </a:r>
            <a:r>
              <a:rPr kumimoji="1" lang="zh-CN" altLang="en-US"/>
              <a:t>数据集中尺寸如图所示</a:t>
            </a:r>
          </a:p>
        </p:txBody>
      </p:sp>
      <p:sp>
        <p:nvSpPr>
          <p:cNvPr id="4" name="灯片编号占位符 3"/>
          <p:cNvSpPr>
            <a:spLocks noGrp="1"/>
          </p:cNvSpPr>
          <p:nvPr>
            <p:ph type="sldNum" sz="quarter" idx="5"/>
          </p:nvPr>
        </p:nvSpPr>
        <p:spPr/>
        <p:txBody>
          <a:bodyPr/>
          <a:lstStyle/>
          <a:p>
            <a:fld id="{1600F3C3-C545-8C43-8D6B-AF0690F4EE03}" type="slidenum">
              <a:rPr lang="en-US" altLang="zh-CN"/>
              <a:t>77</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Yolo2</a:t>
            </a:r>
            <a:r>
              <a:rPr kumimoji="1" lang="zh-CN" altLang="en-US"/>
              <a:t>采用</a:t>
            </a:r>
            <a:r>
              <a:rPr kumimoji="1" lang="en-US" altLang="zh-CN"/>
              <a:t>kmeans</a:t>
            </a:r>
            <a:r>
              <a:rPr kumimoji="1" lang="zh-CN" altLang="en-US"/>
              <a:t>聚类得到先验框的尺寸，</a:t>
            </a:r>
            <a:r>
              <a:rPr kumimoji="1" lang="en-US" altLang="zh-CN"/>
              <a:t>yolo3</a:t>
            </a:r>
            <a:r>
              <a:rPr kumimoji="1" lang="zh-CN" altLang="en-US"/>
              <a:t>延续了这种方法，为每种下采样尺度设定了</a:t>
            </a:r>
            <a:r>
              <a:rPr kumimoji="1" lang="en-US" altLang="zh-CN"/>
              <a:t>3</a:t>
            </a:r>
            <a:r>
              <a:rPr kumimoji="1" lang="zh-CN" altLang="en-US"/>
              <a:t>中先验框，检测不同大小的物体，在</a:t>
            </a:r>
            <a:r>
              <a:rPr kumimoji="1" lang="en-US" altLang="zh-CN"/>
              <a:t>coco</a:t>
            </a:r>
            <a:r>
              <a:rPr kumimoji="1" lang="zh-CN" altLang="en-US"/>
              <a:t>数据集中尺寸如图所示</a:t>
            </a:r>
          </a:p>
        </p:txBody>
      </p:sp>
      <p:sp>
        <p:nvSpPr>
          <p:cNvPr id="4" name="灯片编号占位符 3"/>
          <p:cNvSpPr>
            <a:spLocks noGrp="1"/>
          </p:cNvSpPr>
          <p:nvPr>
            <p:ph type="sldNum" sz="quarter" idx="5"/>
          </p:nvPr>
        </p:nvSpPr>
        <p:spPr/>
        <p:txBody>
          <a:bodyPr/>
          <a:lstStyle/>
          <a:p>
            <a:fld id="{1600F3C3-C545-8C43-8D6B-AF0690F4EE03}" type="slidenum">
              <a:rPr lang="en-US" altLang="zh-CN"/>
              <a:t>78</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mn-lt"/>
                <a:ea typeface="+mn-ea"/>
                <a:cs typeface="+mn-cs"/>
              </a:rPr>
              <a:t>过滤弱检测的最小概率：置信度小于这个值的输出都不要了；</a:t>
            </a:r>
            <a:br>
              <a:rPr lang="zh-CN" altLang="en-US"/>
            </a:br>
            <a:r>
              <a:rPr lang="zh-CN" altLang="en-US" sz="1200" b="0" i="0" u="none" strike="noStrike" kern="1200">
                <a:solidFill>
                  <a:schemeClr val="tx1"/>
                </a:solidFill>
                <a:effectLst/>
                <a:latin typeface="+mn-lt"/>
                <a:ea typeface="+mn-ea"/>
                <a:cs typeface="+mn-cs"/>
              </a:rPr>
              <a:t>非最大值抑制阈值：允许框框重叠的程度（多框框检测同一个物体），供下面的</a:t>
            </a:r>
            <a:r>
              <a:rPr lang="en-GB" altLang="zh-CN" sz="1200" b="0" i="0" u="none" strike="noStrike" kern="1200">
                <a:solidFill>
                  <a:schemeClr val="tx1"/>
                </a:solidFill>
                <a:effectLst/>
                <a:latin typeface="+mn-lt"/>
                <a:ea typeface="+mn-ea"/>
                <a:cs typeface="+mn-cs"/>
              </a:rPr>
              <a:t>NMS</a:t>
            </a:r>
            <a:r>
              <a:rPr lang="zh-CN" altLang="en-US" sz="1200" b="0" i="0" u="none" strike="noStrike" kern="1200">
                <a:solidFill>
                  <a:schemeClr val="tx1"/>
                </a:solidFill>
                <a:effectLst/>
                <a:latin typeface="+mn-lt"/>
                <a:ea typeface="+mn-ea"/>
                <a:cs typeface="+mn-cs"/>
              </a:rPr>
              <a:t>算法使用，该算法会根据该值将有重叠的框框合并。值为</a:t>
            </a:r>
            <a:r>
              <a:rPr lang="en-US" altLang="zh-CN" sz="1200" b="0" i="0" u="none" strike="noStrike" kern="1200">
                <a:solidFill>
                  <a:schemeClr val="tx1"/>
                </a:solidFill>
                <a:effectLst/>
                <a:latin typeface="+mn-lt"/>
                <a:ea typeface="+mn-ea"/>
                <a:cs typeface="+mn-cs"/>
              </a:rPr>
              <a:t>0</a:t>
            </a:r>
            <a:r>
              <a:rPr lang="zh-CN" altLang="en-US" sz="1200" b="0" i="0" u="none" strike="noStrike" kern="1200">
                <a:solidFill>
                  <a:schemeClr val="tx1"/>
                </a:solidFill>
                <a:effectLst/>
                <a:latin typeface="+mn-lt"/>
                <a:ea typeface="+mn-ea"/>
                <a:cs typeface="+mn-cs"/>
              </a:rPr>
              <a:t>时，不允许框框重叠。默认值是</a:t>
            </a:r>
            <a:r>
              <a:rPr lang="en-US" altLang="zh-CN" sz="1200" b="0" i="0" u="none" strike="noStrike" kern="1200">
                <a:solidFill>
                  <a:schemeClr val="tx1"/>
                </a:solidFill>
                <a:effectLst/>
                <a:latin typeface="+mn-lt"/>
                <a:ea typeface="+mn-ea"/>
                <a:cs typeface="+mn-cs"/>
              </a:rPr>
              <a:t>0.3</a:t>
            </a:r>
            <a:r>
              <a:rPr lang="zh-CN" altLang="en-US" sz="1200" b="0" i="0" u="none" strike="noStrike" kern="1200">
                <a:solidFill>
                  <a:schemeClr val="tx1"/>
                </a:solidFill>
                <a:effectLst/>
                <a:latin typeface="+mn-lt"/>
                <a:ea typeface="+mn-ea"/>
                <a:cs typeface="+mn-cs"/>
              </a:rPr>
              <a:t>。</a:t>
            </a:r>
            <a:endParaRPr kumimoji="1" lang="zh-CN" altLang="en-US"/>
          </a:p>
        </p:txBody>
      </p:sp>
      <p:sp>
        <p:nvSpPr>
          <p:cNvPr id="4" name="灯片编号占位符 3"/>
          <p:cNvSpPr>
            <a:spLocks noGrp="1"/>
          </p:cNvSpPr>
          <p:nvPr>
            <p:ph type="sldNum" sz="quarter" idx="5"/>
          </p:nvPr>
        </p:nvSpPr>
        <p:spPr/>
        <p:txBody>
          <a:bodyPr/>
          <a:lstStyle/>
          <a:p>
            <a:fld id="{1600F3C3-C545-8C43-8D6B-AF0690F4EE03}" type="slidenum">
              <a:rPr lang="en-US" altLang="zh-CN"/>
              <a:t>80</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zh-CN" altLang="en-US" sz="1200" b="0" i="0" u="none" strike="noStrike">
                <a:solidFill>
                  <a:srgbClr val="000000"/>
                </a:solidFill>
                <a:effectLst/>
                <a:latin typeface="Helvetica" pitchFamily="2" charset="0"/>
              </a:rPr>
              <a:t>输入层：图像大小为 </a:t>
            </a:r>
            <a:r>
              <a:rPr lang="en-US" altLang="zh-CN" sz="1200" b="0" i="0" u="none" strike="noStrike">
                <a:solidFill>
                  <a:srgbClr val="000000"/>
                </a:solidFill>
                <a:effectLst/>
                <a:latin typeface="Helvetica" pitchFamily="2" charset="0"/>
              </a:rPr>
              <a:t>227×227×3</a:t>
            </a:r>
            <a:r>
              <a:rPr lang="zh-CN" altLang="en-US" sz="1200" b="0" i="0" u="none" strike="noStrike">
                <a:solidFill>
                  <a:srgbClr val="000000"/>
                </a:solidFill>
                <a:effectLst/>
                <a:latin typeface="Helvetica" pitchFamily="2" charset="0"/>
              </a:rPr>
              <a:t>，其中 </a:t>
            </a:r>
            <a:r>
              <a:rPr lang="en-US" altLang="zh-CN" sz="1200" b="0" i="0" u="none" strike="noStrike">
                <a:solidFill>
                  <a:srgbClr val="000000"/>
                </a:solidFill>
                <a:effectLst/>
                <a:latin typeface="Helvetica" pitchFamily="2" charset="0"/>
              </a:rPr>
              <a:t>3 </a:t>
            </a:r>
            <a:r>
              <a:rPr lang="zh-CN" altLang="en-US" sz="1200" b="0" i="0" u="none" strike="noStrike">
                <a:solidFill>
                  <a:srgbClr val="000000"/>
                </a:solidFill>
                <a:effectLst/>
                <a:latin typeface="Helvetica" pitchFamily="2" charset="0"/>
              </a:rPr>
              <a:t>表示输入图像的 </a:t>
            </a:r>
            <a:r>
              <a:rPr lang="en-GB" altLang="zh-CN" sz="1200" b="0" i="0" u="none" strike="noStrike">
                <a:solidFill>
                  <a:srgbClr val="000000"/>
                </a:solidFill>
                <a:effectLst/>
                <a:latin typeface="Helvetica" pitchFamily="2" charset="0"/>
              </a:rPr>
              <a:t>channel </a:t>
            </a:r>
            <a:r>
              <a:rPr lang="zh-CN" altLang="en-US" sz="1200" b="0" i="0" u="none" strike="noStrike">
                <a:solidFill>
                  <a:srgbClr val="000000"/>
                </a:solidFill>
                <a:effectLst/>
                <a:latin typeface="Helvetica" pitchFamily="2" charset="0"/>
              </a:rPr>
              <a:t>数（</a:t>
            </a:r>
            <a:r>
              <a:rPr lang="en-GB" altLang="zh-CN" sz="1200" b="0" i="0" u="none" strike="noStrike">
                <a:solidFill>
                  <a:srgbClr val="000000"/>
                </a:solidFill>
                <a:effectLst/>
                <a:latin typeface="Helvetica" pitchFamily="2" charset="0"/>
              </a:rPr>
              <a:t>R</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G</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B</a:t>
            </a:r>
            <a:r>
              <a:rPr lang="zh-CN" altLang="en-GB" sz="1200" b="0" i="0" u="none" strike="noStrike">
                <a:solidFill>
                  <a:srgbClr val="000000"/>
                </a:solidFill>
                <a:effectLst/>
                <a:latin typeface="Helvetica" pitchFamily="2" charset="0"/>
              </a:rPr>
              <a:t>）</a:t>
            </a:r>
            <a:r>
              <a:rPr lang="zh-CN" altLang="en-US" sz="1200" b="0" i="0" u="none" strike="noStrike">
                <a:solidFill>
                  <a:srgbClr val="000000"/>
                </a:solidFill>
                <a:effectLst/>
                <a:latin typeface="Helvetica" pitchFamily="2" charset="0"/>
              </a:rPr>
              <a:t>为 </a:t>
            </a:r>
            <a:r>
              <a:rPr lang="en-US" altLang="zh-CN" sz="1200" b="0" i="0" u="none" strike="noStrike">
                <a:solidFill>
                  <a:srgbClr val="000000"/>
                </a:solidFill>
                <a:effectLst/>
                <a:latin typeface="Helvetica" pitchFamily="2" charset="0"/>
              </a:rPr>
              <a:t>3</a:t>
            </a:r>
            <a:r>
              <a:rPr lang="zh-CN" altLang="en-US"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800000"/>
                </a:solidFill>
                <a:effectLst/>
                <a:latin typeface="Helvetica" pitchFamily="2" charset="0"/>
              </a:rPr>
              <a:t>卷积层</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11×11</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个数 </a:t>
            </a:r>
            <a:r>
              <a:rPr lang="en-US" altLang="zh-CN" sz="1200" b="0" i="0" u="none" strike="noStrike">
                <a:solidFill>
                  <a:srgbClr val="000000"/>
                </a:solidFill>
                <a:effectLst/>
                <a:latin typeface="Helvetica" pitchFamily="2" charset="0"/>
              </a:rPr>
              <a:t>96</a:t>
            </a:r>
            <a:r>
              <a:rPr lang="zh-CN" altLang="en-US" sz="1200" b="0" i="0" u="none" strike="noStrike">
                <a:solidFill>
                  <a:srgbClr val="000000"/>
                </a:solidFill>
                <a:effectLst/>
                <a:latin typeface="Helvetica" pitchFamily="2" charset="0"/>
              </a:rPr>
              <a:t>，卷积步长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=4</a:t>
            </a:r>
            <a:r>
              <a:rPr lang="en-GB" altLang="zh-CN" sz="1200" b="0" i="0" u="none" strike="noStrike">
                <a:solidFill>
                  <a:srgbClr val="000000"/>
                </a:solidFill>
                <a:effectLst/>
                <a:latin typeface="Helvetica" pitchFamily="2" charset="0"/>
              </a:rPr>
              <a:t>s=4</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大小只列出了宽和高，</a:t>
            </a:r>
            <a:r>
              <a:rPr lang="en-GB" altLang="zh-CN" sz="1200" b="0" i="0" u="none" strike="noStrike">
                <a:solidFill>
                  <a:srgbClr val="000000"/>
                </a:solidFill>
                <a:effectLst/>
                <a:latin typeface="Helvetica" pitchFamily="2" charset="0"/>
              </a:rPr>
              <a:t>filter</a:t>
            </a:r>
            <a:r>
              <a:rPr lang="zh-CN" altLang="en-US" sz="1200" b="0" i="0" u="none" strike="noStrike">
                <a:solidFill>
                  <a:srgbClr val="000000"/>
                </a:solidFill>
                <a:effectLst/>
                <a:latin typeface="Helvetica" pitchFamily="2" charset="0"/>
              </a:rPr>
              <a:t>矩阵的 </a:t>
            </a:r>
            <a:r>
              <a:rPr lang="en-GB" altLang="zh-CN" sz="1200" b="0" i="0" u="none" strike="noStrike">
                <a:solidFill>
                  <a:srgbClr val="000000"/>
                </a:solidFill>
                <a:effectLst/>
                <a:latin typeface="Helvetica" pitchFamily="2" charset="0"/>
              </a:rPr>
              <a:t>channel </a:t>
            </a:r>
            <a:r>
              <a:rPr lang="zh-CN" altLang="en-US" sz="1200" b="0" i="0" u="none" strike="noStrike">
                <a:solidFill>
                  <a:srgbClr val="000000"/>
                </a:solidFill>
                <a:effectLst/>
                <a:latin typeface="Helvetica" pitchFamily="2" charset="0"/>
              </a:rPr>
              <a:t>数和输入图片的 </a:t>
            </a:r>
            <a:r>
              <a:rPr lang="en-GB" altLang="zh-CN" sz="1200" b="0" i="0" u="none" strike="noStrike">
                <a:solidFill>
                  <a:srgbClr val="000000"/>
                </a:solidFill>
                <a:effectLst/>
                <a:latin typeface="Helvetica" pitchFamily="2" charset="0"/>
              </a:rPr>
              <a:t>channel </a:t>
            </a:r>
            <a:r>
              <a:rPr lang="zh-CN" altLang="en-US" sz="1200" b="0" i="0" u="none" strike="noStrike">
                <a:solidFill>
                  <a:srgbClr val="000000"/>
                </a:solidFill>
                <a:effectLst/>
                <a:latin typeface="Helvetica" pitchFamily="2" charset="0"/>
              </a:rPr>
              <a:t>数一样，在这里没有列出）</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池化层：</a:t>
            </a:r>
            <a:r>
              <a:rPr lang="en-GB" altLang="zh-CN" sz="1200" b="0" i="0" u="none" strike="noStrike">
                <a:solidFill>
                  <a:srgbClr val="000000"/>
                </a:solidFill>
                <a:effectLst/>
                <a:latin typeface="Helvetica" pitchFamily="2" charset="0"/>
              </a:rPr>
              <a:t>max pooling</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=2</a:t>
            </a:r>
            <a:r>
              <a:rPr lang="en-GB" altLang="zh-CN" sz="1200" b="0" i="0" u="none" strike="noStrike">
                <a:solidFill>
                  <a:srgbClr val="000000"/>
                </a:solidFill>
                <a:effectLst/>
                <a:latin typeface="Helvetica" pitchFamily="2" charset="0"/>
              </a:rPr>
              <a:t>s=2</a:t>
            </a:r>
            <a:r>
              <a:rPr lang="zh-CN" altLang="en-GB"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800000"/>
                </a:solidFill>
                <a:effectLst/>
                <a:latin typeface="Helvetica" pitchFamily="2" charset="0"/>
              </a:rPr>
              <a:t>卷积层</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5×5</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个数 </a:t>
            </a:r>
            <a:r>
              <a:rPr lang="en-US" altLang="zh-CN" sz="1200" b="0" i="0" u="none" strike="noStrike">
                <a:solidFill>
                  <a:srgbClr val="000000"/>
                </a:solidFill>
                <a:effectLst/>
                <a:latin typeface="Helvetica" pitchFamily="2" charset="0"/>
              </a:rPr>
              <a:t>256</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=1</a:t>
            </a:r>
            <a:r>
              <a:rPr lang="en-GB" altLang="zh-CN" sz="1200" b="0" i="0" u="none" strike="noStrike">
                <a:solidFill>
                  <a:srgbClr val="000000"/>
                </a:solidFill>
                <a:effectLst/>
                <a:latin typeface="Helvetica" pitchFamily="2" charset="0"/>
              </a:rPr>
              <a:t>s=1</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padding </a:t>
            </a:r>
            <a:r>
              <a:rPr lang="zh-CN" altLang="en-US" sz="1200" b="0" i="0" u="none" strike="noStrike">
                <a:solidFill>
                  <a:srgbClr val="000000"/>
                </a:solidFill>
                <a:effectLst/>
                <a:latin typeface="Helvetica" pitchFamily="2" charset="0"/>
              </a:rPr>
              <a:t>使用 </a:t>
            </a:r>
            <a:r>
              <a:rPr lang="en-GB" altLang="zh-CN" sz="1200" b="0" i="0" u="none" strike="noStrike">
                <a:solidFill>
                  <a:srgbClr val="000000"/>
                </a:solidFill>
                <a:effectLst/>
                <a:latin typeface="Helvetica" pitchFamily="2" charset="0"/>
              </a:rPr>
              <a:t>same convolution</a:t>
            </a:r>
            <a:r>
              <a:rPr lang="zh-CN" altLang="en-GB" sz="1200" b="0" i="0" u="none" strike="noStrike">
                <a:solidFill>
                  <a:srgbClr val="000000"/>
                </a:solidFill>
                <a:effectLst/>
                <a:latin typeface="Helvetica" pitchFamily="2" charset="0"/>
              </a:rPr>
              <a:t>，</a:t>
            </a:r>
            <a:r>
              <a:rPr lang="zh-CN" altLang="en-US" sz="1200" b="0" i="0" u="none" strike="noStrike">
                <a:solidFill>
                  <a:srgbClr val="000000"/>
                </a:solidFill>
                <a:effectLst/>
                <a:latin typeface="Helvetica" pitchFamily="2" charset="0"/>
              </a:rPr>
              <a:t>即使得卷积层输出图像和输入图像在宽和高上保持不变。</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池化层：</a:t>
            </a:r>
            <a:r>
              <a:rPr lang="en-GB" altLang="zh-CN" sz="1200" b="0" i="0" u="none" strike="noStrike">
                <a:solidFill>
                  <a:srgbClr val="000000"/>
                </a:solidFill>
                <a:effectLst/>
                <a:latin typeface="Helvetica" pitchFamily="2" charset="0"/>
              </a:rPr>
              <a:t>max pooling</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=2</a:t>
            </a:r>
            <a:r>
              <a:rPr lang="en-GB" altLang="zh-CN" sz="1200" b="0" i="0" u="none" strike="noStrike">
                <a:solidFill>
                  <a:srgbClr val="000000"/>
                </a:solidFill>
                <a:effectLst/>
                <a:latin typeface="Helvetica" pitchFamily="2" charset="0"/>
              </a:rPr>
              <a:t>s=2</a:t>
            </a:r>
            <a:r>
              <a:rPr lang="zh-CN" altLang="en-GB"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800000"/>
                </a:solidFill>
                <a:effectLst/>
                <a:latin typeface="Helvetica" pitchFamily="2" charset="0"/>
              </a:rPr>
              <a:t>卷积层</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个数 </a:t>
            </a:r>
            <a:r>
              <a:rPr lang="en-US" altLang="zh-CN" sz="1200" b="0" i="0" u="none" strike="noStrike">
                <a:solidFill>
                  <a:srgbClr val="000000"/>
                </a:solidFill>
                <a:effectLst/>
                <a:latin typeface="Helvetica" pitchFamily="2" charset="0"/>
              </a:rPr>
              <a:t>384</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=1</a:t>
            </a:r>
            <a:r>
              <a:rPr lang="en-GB" altLang="zh-CN" sz="1200" b="0" i="0" u="none" strike="noStrike">
                <a:solidFill>
                  <a:srgbClr val="000000"/>
                </a:solidFill>
                <a:effectLst/>
                <a:latin typeface="Helvetica" pitchFamily="2" charset="0"/>
              </a:rPr>
              <a:t>s=1</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padding </a:t>
            </a:r>
            <a:r>
              <a:rPr lang="zh-CN" altLang="en-US" sz="1200" b="0" i="0" u="none" strike="noStrike">
                <a:solidFill>
                  <a:srgbClr val="000000"/>
                </a:solidFill>
                <a:effectLst/>
                <a:latin typeface="Helvetica" pitchFamily="2" charset="0"/>
              </a:rPr>
              <a:t>使用 </a:t>
            </a:r>
            <a:r>
              <a:rPr lang="en-GB" altLang="zh-CN" sz="1200" b="0" i="0" u="none" strike="noStrike">
                <a:solidFill>
                  <a:srgbClr val="000000"/>
                </a:solidFill>
                <a:effectLst/>
                <a:latin typeface="Helvetica" pitchFamily="2" charset="0"/>
              </a:rPr>
              <a:t>same convolution</a:t>
            </a:r>
            <a:r>
              <a:rPr lang="zh-CN" altLang="en-GB"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800000"/>
                </a:solidFill>
                <a:effectLst/>
                <a:latin typeface="Helvetica" pitchFamily="2" charset="0"/>
              </a:rPr>
              <a:t>卷积层</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个数 </a:t>
            </a:r>
            <a:r>
              <a:rPr lang="en-US" altLang="zh-CN" sz="1200" b="0" i="0" u="none" strike="noStrike">
                <a:solidFill>
                  <a:srgbClr val="000000"/>
                </a:solidFill>
                <a:effectLst/>
                <a:latin typeface="Helvetica" pitchFamily="2" charset="0"/>
              </a:rPr>
              <a:t>384</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=1</a:t>
            </a:r>
            <a:r>
              <a:rPr lang="en-GB" altLang="zh-CN" sz="1200" b="0" i="0" u="none" strike="noStrike">
                <a:solidFill>
                  <a:srgbClr val="000000"/>
                </a:solidFill>
                <a:effectLst/>
                <a:latin typeface="Helvetica" pitchFamily="2" charset="0"/>
              </a:rPr>
              <a:t>s=1</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padding </a:t>
            </a:r>
            <a:r>
              <a:rPr lang="zh-CN" altLang="en-US" sz="1200" b="0" i="0" u="none" strike="noStrike">
                <a:solidFill>
                  <a:srgbClr val="000000"/>
                </a:solidFill>
                <a:effectLst/>
                <a:latin typeface="Helvetica" pitchFamily="2" charset="0"/>
              </a:rPr>
              <a:t>使用 </a:t>
            </a:r>
            <a:r>
              <a:rPr lang="en-GB" altLang="zh-CN" sz="1200" b="0" i="0" u="none" strike="noStrike">
                <a:solidFill>
                  <a:srgbClr val="000000"/>
                </a:solidFill>
                <a:effectLst/>
                <a:latin typeface="Helvetica" pitchFamily="2" charset="0"/>
              </a:rPr>
              <a:t>same convolution</a:t>
            </a:r>
            <a:r>
              <a:rPr lang="zh-CN" altLang="en-GB"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800000"/>
                </a:solidFill>
                <a:effectLst/>
                <a:latin typeface="Helvetica" pitchFamily="2" charset="0"/>
              </a:rPr>
              <a:t>卷积层</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个数 </a:t>
            </a:r>
            <a:r>
              <a:rPr lang="en-US" altLang="zh-CN" sz="1200" b="0" i="0" u="none" strike="noStrike">
                <a:solidFill>
                  <a:srgbClr val="000000"/>
                </a:solidFill>
                <a:effectLst/>
                <a:latin typeface="Helvetica" pitchFamily="2" charset="0"/>
              </a:rPr>
              <a:t>256</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=1</a:t>
            </a:r>
            <a:r>
              <a:rPr lang="en-GB" altLang="zh-CN" sz="1200" b="0" i="0" u="none" strike="noStrike">
                <a:solidFill>
                  <a:srgbClr val="000000"/>
                </a:solidFill>
                <a:effectLst/>
                <a:latin typeface="Helvetica" pitchFamily="2" charset="0"/>
              </a:rPr>
              <a:t>s=1</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padding </a:t>
            </a:r>
            <a:r>
              <a:rPr lang="zh-CN" altLang="en-US" sz="1200" b="0" i="0" u="none" strike="noStrike">
                <a:solidFill>
                  <a:srgbClr val="000000"/>
                </a:solidFill>
                <a:effectLst/>
                <a:latin typeface="Helvetica" pitchFamily="2" charset="0"/>
              </a:rPr>
              <a:t>使用 </a:t>
            </a:r>
            <a:r>
              <a:rPr lang="en-GB" altLang="zh-CN" sz="1200" b="0" i="0" u="none" strike="noStrike">
                <a:solidFill>
                  <a:srgbClr val="000000"/>
                </a:solidFill>
                <a:effectLst/>
                <a:latin typeface="Helvetica" pitchFamily="2" charset="0"/>
              </a:rPr>
              <a:t>same convolution</a:t>
            </a:r>
            <a:r>
              <a:rPr lang="zh-CN" altLang="en-GB"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池化层：</a:t>
            </a:r>
            <a:r>
              <a:rPr lang="en-GB" altLang="zh-CN" sz="1200" b="0" i="0" u="none" strike="noStrike">
                <a:solidFill>
                  <a:srgbClr val="000000"/>
                </a:solidFill>
                <a:effectLst/>
                <a:latin typeface="Helvetica" pitchFamily="2" charset="0"/>
              </a:rPr>
              <a:t>max pooling</a:t>
            </a:r>
            <a:r>
              <a:rPr lang="zh-CN" altLang="en-GB" sz="1200" b="0" i="0" u="none" strike="noStrike">
                <a:solidFill>
                  <a:srgbClr val="000000"/>
                </a:solidFill>
                <a:effectLst/>
                <a:latin typeface="Helvetica" pitchFamily="2" charset="0"/>
              </a:rPr>
              <a:t>，</a:t>
            </a:r>
            <a:r>
              <a:rPr lang="en-GB" altLang="zh-CN" sz="1200" b="0" i="0" u="none" strike="noStrike">
                <a:solidFill>
                  <a:srgbClr val="000000"/>
                </a:solidFill>
                <a:effectLst/>
                <a:latin typeface="Helvetica" pitchFamily="2" charset="0"/>
              </a:rPr>
              <a:t>filter </a:t>
            </a:r>
            <a:r>
              <a:rPr lang="zh-CN" altLang="en-US" sz="1200" b="0" i="0" u="none" strike="noStrike">
                <a:solidFill>
                  <a:srgbClr val="000000"/>
                </a:solidFill>
                <a:effectLst/>
                <a:latin typeface="Helvetica" pitchFamily="2" charset="0"/>
              </a:rPr>
              <a:t>大小 </a:t>
            </a:r>
            <a:r>
              <a:rPr lang="en-US" altLang="zh-CN" sz="1200" b="0" i="0" u="none" strike="noStrike">
                <a:solidFill>
                  <a:srgbClr val="000000"/>
                </a:solidFill>
                <a:effectLst/>
                <a:latin typeface="Helvetica" pitchFamily="2" charset="0"/>
              </a:rPr>
              <a:t>3×3</a:t>
            </a:r>
            <a:r>
              <a:rPr lang="zh-CN" altLang="en-US" sz="1200" b="0" i="0" u="none" strike="noStrike">
                <a:solidFill>
                  <a:srgbClr val="000000"/>
                </a:solidFill>
                <a:effectLst/>
                <a:latin typeface="Helvetica" pitchFamily="2" charset="0"/>
              </a:rPr>
              <a:t>，步长 </a:t>
            </a:r>
            <a:r>
              <a:rPr lang="zh-CN" altLang="en-US" sz="1200" b="0" i="0" u="none" strike="noStrike">
                <a:solidFill>
                  <a:srgbClr val="000000"/>
                </a:solidFill>
                <a:effectLst/>
                <a:latin typeface="STIXGeneral-Italic" pitchFamily="2" charset="2"/>
              </a:rPr>
              <a:t>𝑠</a:t>
            </a:r>
            <a:r>
              <a:rPr lang="en-US" altLang="zh-CN" sz="1200" b="0" i="0" u="none" strike="noStrike">
                <a:solidFill>
                  <a:srgbClr val="000000"/>
                </a:solidFill>
                <a:effectLst/>
                <a:latin typeface="STIXGeneral-Regular" pitchFamily="2" charset="2"/>
              </a:rPr>
              <a:t>=2</a:t>
            </a:r>
            <a:r>
              <a:rPr lang="en-GB" altLang="zh-CN" sz="1200" b="0" i="0" u="none" strike="noStrike">
                <a:solidFill>
                  <a:srgbClr val="000000"/>
                </a:solidFill>
                <a:effectLst/>
                <a:latin typeface="Helvetica" pitchFamily="2" charset="0"/>
              </a:rPr>
              <a:t>s=2</a:t>
            </a:r>
            <a:r>
              <a:rPr lang="zh-CN" altLang="en-GB" sz="1200" b="0" i="0" u="none" strike="noStrike">
                <a:solidFill>
                  <a:srgbClr val="000000"/>
                </a:solidFill>
                <a:effectLst/>
                <a:latin typeface="Helvetica" pitchFamily="2" charset="0"/>
              </a:rPr>
              <a:t>；</a:t>
            </a:r>
            <a:r>
              <a:rPr lang="zh-CN" altLang="en-US" sz="1200" b="0" i="0" u="none" strike="noStrike">
                <a:solidFill>
                  <a:srgbClr val="000000"/>
                </a:solidFill>
                <a:effectLst/>
                <a:latin typeface="Helvetica" pitchFamily="2" charset="0"/>
              </a:rPr>
              <a:t>池化操作结束后，将大小为  </a:t>
            </a:r>
            <a:r>
              <a:rPr lang="en-US" altLang="zh-CN" sz="1200" b="0" i="0" u="none" strike="noStrike">
                <a:solidFill>
                  <a:srgbClr val="000000"/>
                </a:solidFill>
                <a:effectLst/>
                <a:latin typeface="Helvetica" pitchFamily="2" charset="0"/>
              </a:rPr>
              <a:t>6×6×256 </a:t>
            </a:r>
            <a:r>
              <a:rPr lang="zh-CN" altLang="en-US" sz="1200" b="0" i="0" u="none" strike="noStrike">
                <a:solidFill>
                  <a:srgbClr val="000000"/>
                </a:solidFill>
                <a:effectLst/>
                <a:latin typeface="Helvetica" pitchFamily="2" charset="0"/>
              </a:rPr>
              <a:t>的输出矩阵 </a:t>
            </a:r>
            <a:r>
              <a:rPr lang="en-GB" altLang="zh-CN" sz="1200" b="0" i="0" u="none" strike="noStrike">
                <a:solidFill>
                  <a:srgbClr val="000000"/>
                </a:solidFill>
                <a:effectLst/>
                <a:latin typeface="Helvetica" pitchFamily="2" charset="0"/>
              </a:rPr>
              <a:t>flatten </a:t>
            </a:r>
            <a:r>
              <a:rPr lang="zh-CN" altLang="en-US" sz="1200" b="0" i="0" u="none" strike="noStrike">
                <a:solidFill>
                  <a:srgbClr val="000000"/>
                </a:solidFill>
                <a:effectLst/>
                <a:latin typeface="Helvetica" pitchFamily="2" charset="0"/>
              </a:rPr>
              <a:t>成一个 </a:t>
            </a:r>
            <a:r>
              <a:rPr lang="en-US" altLang="zh-CN" sz="1200" b="0" i="0" u="none" strike="noStrike">
                <a:solidFill>
                  <a:srgbClr val="000000"/>
                </a:solidFill>
                <a:effectLst/>
                <a:latin typeface="Helvetica" pitchFamily="2" charset="0"/>
              </a:rPr>
              <a:t>9216 </a:t>
            </a:r>
            <a:r>
              <a:rPr lang="zh-CN" altLang="en-US" sz="1200" b="0" i="0" u="none" strike="noStrike">
                <a:solidFill>
                  <a:srgbClr val="000000"/>
                </a:solidFill>
                <a:effectLst/>
                <a:latin typeface="Helvetica" pitchFamily="2" charset="0"/>
              </a:rPr>
              <a:t>维的向量。</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全连接层：</a:t>
            </a:r>
            <a:r>
              <a:rPr lang="en-GB" altLang="zh-CN" sz="1200" b="0" i="0" u="none" strike="noStrike">
                <a:solidFill>
                  <a:srgbClr val="000000"/>
                </a:solidFill>
                <a:effectLst/>
                <a:latin typeface="Helvetica" pitchFamily="2" charset="0"/>
              </a:rPr>
              <a:t>neuron </a:t>
            </a:r>
            <a:r>
              <a:rPr lang="zh-CN" altLang="en-US" sz="1200" b="0" i="0" u="none" strike="noStrike">
                <a:solidFill>
                  <a:srgbClr val="000000"/>
                </a:solidFill>
                <a:effectLst/>
                <a:latin typeface="Helvetica" pitchFamily="2" charset="0"/>
              </a:rPr>
              <a:t>数量为 </a:t>
            </a:r>
            <a:r>
              <a:rPr lang="en-US" altLang="zh-CN" sz="1200" b="0" i="0" u="none" strike="noStrike">
                <a:solidFill>
                  <a:srgbClr val="000000"/>
                </a:solidFill>
                <a:effectLst/>
                <a:latin typeface="Helvetica" pitchFamily="2" charset="0"/>
              </a:rPr>
              <a:t>4096</a:t>
            </a:r>
            <a:r>
              <a:rPr lang="zh-CN" altLang="en-US"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全连接层：</a:t>
            </a:r>
            <a:r>
              <a:rPr lang="en-GB" altLang="zh-CN" sz="1200" b="0" i="0" u="none" strike="noStrike">
                <a:solidFill>
                  <a:srgbClr val="000000"/>
                </a:solidFill>
                <a:effectLst/>
                <a:latin typeface="Helvetica" pitchFamily="2" charset="0"/>
              </a:rPr>
              <a:t>neuron </a:t>
            </a:r>
            <a:r>
              <a:rPr lang="zh-CN" altLang="en-US" sz="1200" b="0" i="0" u="none" strike="noStrike">
                <a:solidFill>
                  <a:srgbClr val="000000"/>
                </a:solidFill>
                <a:effectLst/>
                <a:latin typeface="Helvetica" pitchFamily="2" charset="0"/>
              </a:rPr>
              <a:t>数量为 </a:t>
            </a:r>
            <a:r>
              <a:rPr lang="en-US" altLang="zh-CN" sz="1200" b="0" i="0" u="none" strike="noStrike">
                <a:solidFill>
                  <a:srgbClr val="000000"/>
                </a:solidFill>
                <a:effectLst/>
                <a:latin typeface="Helvetica" pitchFamily="2" charset="0"/>
              </a:rPr>
              <a:t>4096</a:t>
            </a:r>
            <a:r>
              <a:rPr lang="zh-CN" altLang="en-US" sz="12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200" b="0" i="0" u="none" strike="noStrike">
                <a:solidFill>
                  <a:srgbClr val="000000"/>
                </a:solidFill>
                <a:effectLst/>
                <a:latin typeface="Helvetica" pitchFamily="2" charset="0"/>
              </a:rPr>
              <a:t>全连接层，输出层：</a:t>
            </a:r>
            <a:r>
              <a:rPr lang="en-GB" altLang="zh-CN" sz="1200" b="0" i="0" u="none" strike="noStrike">
                <a:solidFill>
                  <a:srgbClr val="000000"/>
                </a:solidFill>
                <a:effectLst/>
                <a:latin typeface="Helvetica" pitchFamily="2" charset="0"/>
              </a:rPr>
              <a:t>softmax </a:t>
            </a:r>
            <a:r>
              <a:rPr lang="zh-CN" altLang="en-US" sz="1200" b="0" i="0" u="none" strike="noStrike">
                <a:solidFill>
                  <a:srgbClr val="000000"/>
                </a:solidFill>
                <a:effectLst/>
                <a:latin typeface="Helvetica" pitchFamily="2" charset="0"/>
              </a:rPr>
              <a:t>激活函数，</a:t>
            </a:r>
            <a:r>
              <a:rPr lang="en-GB" altLang="zh-CN" sz="1200" b="0" i="0" u="none" strike="noStrike">
                <a:solidFill>
                  <a:srgbClr val="000000"/>
                </a:solidFill>
                <a:effectLst/>
                <a:latin typeface="Helvetica" pitchFamily="2" charset="0"/>
              </a:rPr>
              <a:t>neuron </a:t>
            </a:r>
            <a:r>
              <a:rPr lang="zh-CN" altLang="en-US" sz="1200" b="0" i="0" u="none" strike="noStrike">
                <a:solidFill>
                  <a:srgbClr val="000000"/>
                </a:solidFill>
                <a:effectLst/>
                <a:latin typeface="Helvetica" pitchFamily="2" charset="0"/>
              </a:rPr>
              <a:t>数量为 </a:t>
            </a:r>
            <a:r>
              <a:rPr lang="en-US" altLang="zh-CN" sz="1200" b="0" i="0" u="none" strike="noStrike">
                <a:solidFill>
                  <a:srgbClr val="000000"/>
                </a:solidFill>
                <a:effectLst/>
                <a:latin typeface="Helvetica" pitchFamily="2" charset="0"/>
              </a:rPr>
              <a:t>1000</a:t>
            </a:r>
            <a:r>
              <a:rPr lang="zh-CN" altLang="en-US" sz="1200" b="0" i="0" u="none" strike="noStrike">
                <a:solidFill>
                  <a:srgbClr val="000000"/>
                </a:solidFill>
                <a:effectLst/>
                <a:latin typeface="Helvetica" pitchFamily="2" charset="0"/>
              </a:rPr>
              <a:t>，代表 </a:t>
            </a:r>
            <a:r>
              <a:rPr lang="en-US" altLang="zh-CN" sz="1200" b="0" i="0" u="none" strike="noStrike">
                <a:solidFill>
                  <a:srgbClr val="000000"/>
                </a:solidFill>
                <a:effectLst/>
                <a:latin typeface="Helvetica" pitchFamily="2" charset="0"/>
              </a:rPr>
              <a:t>1000 </a:t>
            </a:r>
            <a:r>
              <a:rPr lang="zh-CN" altLang="en-US" sz="1200" b="0" i="0" u="none" strike="noStrike">
                <a:solidFill>
                  <a:srgbClr val="000000"/>
                </a:solidFill>
                <a:effectLst/>
                <a:latin typeface="Helvetica" pitchFamily="2" charset="0"/>
              </a:rPr>
              <a:t>个类别。</a:t>
            </a:r>
          </a:p>
          <a:p>
            <a:endParaRPr kumimoji="1" lang="zh-CN" altLang="en-US"/>
          </a:p>
        </p:txBody>
      </p:sp>
      <p:sp>
        <p:nvSpPr>
          <p:cNvPr id="4" name="灯片编号占位符 3"/>
          <p:cNvSpPr>
            <a:spLocks noGrp="1"/>
          </p:cNvSpPr>
          <p:nvPr>
            <p:ph type="sldNum" sz="quarter" idx="5"/>
          </p:nvPr>
        </p:nvSpPr>
        <p:spPr/>
        <p:txBody>
          <a:bodyPr/>
          <a:lstStyle/>
          <a:p>
            <a:fld id="{1600F3C3-C545-8C43-8D6B-AF0690F4EE03}" type="slidenum">
              <a:rPr lang="en-US" altLang="zh-CN"/>
              <a:t>86</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u="none" strike="noStrike" kern="1200">
                <a:solidFill>
                  <a:schemeClr val="tx1"/>
                </a:solidFill>
                <a:effectLst/>
                <a:latin typeface="+mn-lt"/>
                <a:ea typeface="+mn-ea"/>
                <a:cs typeface="+mn-cs"/>
              </a:rPr>
              <a:t>VGG-16 </a:t>
            </a:r>
            <a:r>
              <a:rPr lang="zh-CN" altLang="en-US" sz="1200" b="0" i="0" u="none" strike="noStrike" kern="1200">
                <a:solidFill>
                  <a:schemeClr val="tx1"/>
                </a:solidFill>
                <a:effectLst/>
                <a:latin typeface="+mn-lt"/>
                <a:ea typeface="+mn-ea"/>
                <a:cs typeface="+mn-cs"/>
              </a:rPr>
              <a:t>中的 </a:t>
            </a:r>
            <a:r>
              <a:rPr lang="en-US" altLang="zh-CN" sz="1200" b="0" i="0" u="none" strike="noStrike" kern="1200">
                <a:solidFill>
                  <a:schemeClr val="tx1"/>
                </a:solidFill>
                <a:effectLst/>
                <a:latin typeface="+mn-lt"/>
                <a:ea typeface="+mn-ea"/>
                <a:cs typeface="+mn-cs"/>
              </a:rPr>
              <a:t>16 </a:t>
            </a:r>
            <a:r>
              <a:rPr lang="zh-CN" altLang="en-US" sz="1200" b="0" i="0" u="none" strike="noStrike" kern="1200">
                <a:solidFill>
                  <a:schemeClr val="tx1"/>
                </a:solidFill>
                <a:effectLst/>
                <a:latin typeface="+mn-lt"/>
                <a:ea typeface="+mn-ea"/>
                <a:cs typeface="+mn-cs"/>
              </a:rPr>
              <a:t>表示整个网络中有 </a:t>
            </a:r>
            <a:r>
              <a:rPr lang="en-GB" altLang="zh-CN" sz="1200" b="0" i="0" u="none" strike="noStrike" kern="1200">
                <a:solidFill>
                  <a:schemeClr val="tx1"/>
                </a:solidFill>
                <a:effectLst/>
                <a:latin typeface="+mn-lt"/>
                <a:ea typeface="+mn-ea"/>
                <a:cs typeface="+mn-cs"/>
              </a:rPr>
              <a:t>trainable </a:t>
            </a:r>
            <a:r>
              <a:rPr lang="zh-CN" altLang="en-US" sz="1200" b="0" i="0" u="none" strike="noStrike" kern="1200">
                <a:solidFill>
                  <a:schemeClr val="tx1"/>
                </a:solidFill>
                <a:effectLst/>
                <a:latin typeface="+mn-lt"/>
                <a:ea typeface="+mn-ea"/>
                <a:cs typeface="+mn-cs"/>
              </a:rPr>
              <a:t>参数的层数为 </a:t>
            </a:r>
            <a:r>
              <a:rPr lang="en-US" altLang="zh-CN" sz="1200" b="0" i="0" u="none" strike="noStrike" kern="1200">
                <a:solidFill>
                  <a:schemeClr val="tx1"/>
                </a:solidFill>
                <a:effectLst/>
                <a:latin typeface="+mn-lt"/>
                <a:ea typeface="+mn-ea"/>
                <a:cs typeface="+mn-cs"/>
              </a:rPr>
              <a:t>16 </a:t>
            </a:r>
            <a:r>
              <a:rPr lang="zh-CN" altLang="en-US" sz="1200" b="0" i="0" u="none" strike="noStrike" kern="1200">
                <a:solidFill>
                  <a:schemeClr val="tx1"/>
                </a:solidFill>
                <a:effectLst/>
                <a:latin typeface="+mn-lt"/>
                <a:ea typeface="+mn-ea"/>
                <a:cs typeface="+mn-cs"/>
              </a:rPr>
              <a:t>层。（</a:t>
            </a:r>
            <a:r>
              <a:rPr lang="en-GB" altLang="zh-CN" sz="1200" b="0" i="0" u="none" strike="noStrike" kern="1200">
                <a:solidFill>
                  <a:schemeClr val="tx1"/>
                </a:solidFill>
                <a:effectLst/>
                <a:latin typeface="+mn-lt"/>
                <a:ea typeface="+mn-ea"/>
                <a:cs typeface="+mn-cs"/>
              </a:rPr>
              <a:t>trainable </a:t>
            </a:r>
            <a:r>
              <a:rPr lang="zh-CN" altLang="en-US" sz="1200" b="0" i="0" u="none" strike="noStrike" kern="1200">
                <a:solidFill>
                  <a:schemeClr val="tx1"/>
                </a:solidFill>
                <a:effectLst/>
                <a:latin typeface="+mn-lt"/>
                <a:ea typeface="+mn-ea"/>
                <a:cs typeface="+mn-cs"/>
              </a:rPr>
              <a:t>参数指的是可以通过 </a:t>
            </a:r>
            <a:r>
              <a:rPr lang="en-GB" altLang="zh-CN" sz="1200" b="0" i="0" u="none" strike="noStrike" kern="1200">
                <a:solidFill>
                  <a:schemeClr val="tx1"/>
                </a:solidFill>
                <a:effectLst/>
                <a:latin typeface="+mn-lt"/>
                <a:ea typeface="+mn-ea"/>
                <a:cs typeface="+mn-cs"/>
              </a:rPr>
              <a:t>back-propagation </a:t>
            </a:r>
            <a:r>
              <a:rPr lang="zh-CN" altLang="en-US" sz="1200" b="0" i="0" u="none" strike="noStrike" kern="1200">
                <a:solidFill>
                  <a:schemeClr val="tx1"/>
                </a:solidFill>
                <a:effectLst/>
                <a:latin typeface="+mn-lt"/>
                <a:ea typeface="+mn-ea"/>
                <a:cs typeface="+mn-cs"/>
              </a:rPr>
              <a:t>更新的参数）</a:t>
            </a:r>
          </a:p>
          <a:p>
            <a:r>
              <a:rPr lang="en-GB" altLang="zh-CN" sz="1200" b="0" i="0" u="none" strike="noStrike" kern="1200">
                <a:solidFill>
                  <a:schemeClr val="tx1"/>
                </a:solidFill>
                <a:effectLst/>
                <a:latin typeface="+mn-lt"/>
                <a:ea typeface="+mn-ea"/>
                <a:cs typeface="+mn-cs"/>
              </a:rPr>
              <a:t>VGG-16 </a:t>
            </a:r>
            <a:r>
              <a:rPr lang="zh-CN" altLang="en-US" sz="1200" b="0" i="0" u="none" strike="noStrike" kern="1200">
                <a:solidFill>
                  <a:schemeClr val="tx1"/>
                </a:solidFill>
                <a:effectLst/>
                <a:latin typeface="+mn-lt"/>
                <a:ea typeface="+mn-ea"/>
                <a:cs typeface="+mn-cs"/>
              </a:rPr>
              <a:t>大约有 </a:t>
            </a:r>
            <a:r>
              <a:rPr lang="en-US" altLang="zh-CN" sz="1200" b="0" i="0" u="none" strike="noStrike" kern="1200">
                <a:solidFill>
                  <a:schemeClr val="tx1"/>
                </a:solidFill>
                <a:effectLst/>
                <a:latin typeface="+mn-lt"/>
                <a:ea typeface="+mn-ea"/>
                <a:cs typeface="+mn-cs"/>
              </a:rPr>
              <a:t>138</a:t>
            </a:r>
            <a:r>
              <a:rPr lang="en-GB" altLang="zh-CN" sz="1200" b="0" i="0" u="none" strike="noStrike" kern="1200">
                <a:solidFill>
                  <a:schemeClr val="tx1"/>
                </a:solidFill>
                <a:effectLst/>
                <a:latin typeface="+mn-lt"/>
                <a:ea typeface="+mn-ea"/>
                <a:cs typeface="+mn-cs"/>
              </a:rPr>
              <a:t>million </a:t>
            </a:r>
            <a:r>
              <a:rPr lang="zh-CN" altLang="en-US" sz="1200" b="0" i="0" u="none" strike="noStrike" kern="1200">
                <a:solidFill>
                  <a:schemeClr val="tx1"/>
                </a:solidFill>
                <a:effectLst/>
                <a:latin typeface="+mn-lt"/>
                <a:ea typeface="+mn-ea"/>
                <a:cs typeface="+mn-cs"/>
              </a:rPr>
              <a:t>个参数。</a:t>
            </a:r>
          </a:p>
          <a:p>
            <a:r>
              <a:rPr lang="en-GB" altLang="zh-CN" sz="1200" b="0" i="0" u="none" strike="noStrike" kern="1200">
                <a:solidFill>
                  <a:schemeClr val="tx1"/>
                </a:solidFill>
                <a:effectLst/>
                <a:latin typeface="+mn-lt"/>
                <a:ea typeface="+mn-ea"/>
                <a:cs typeface="+mn-cs"/>
              </a:rPr>
              <a:t>VGG-16 </a:t>
            </a:r>
            <a:r>
              <a:rPr lang="zh-CN" altLang="en-US" sz="1200" b="0" i="0" u="none" strike="noStrike" kern="1200">
                <a:solidFill>
                  <a:schemeClr val="tx1"/>
                </a:solidFill>
                <a:effectLst/>
                <a:latin typeface="+mn-lt"/>
                <a:ea typeface="+mn-ea"/>
                <a:cs typeface="+mn-cs"/>
              </a:rPr>
              <a:t>中所有卷积层 </a:t>
            </a:r>
            <a:r>
              <a:rPr lang="en-GB" altLang="zh-CN" sz="1200" b="0" i="0" u="none" strike="noStrike" kern="1200">
                <a:solidFill>
                  <a:schemeClr val="tx1"/>
                </a:solidFill>
                <a:effectLst/>
                <a:latin typeface="+mn-lt"/>
                <a:ea typeface="+mn-ea"/>
                <a:cs typeface="+mn-cs"/>
              </a:rPr>
              <a:t>filter </a:t>
            </a:r>
            <a:r>
              <a:rPr lang="zh-CN" altLang="en-US" sz="1200" b="0" i="0" u="none" strike="noStrike" kern="1200">
                <a:solidFill>
                  <a:schemeClr val="tx1"/>
                </a:solidFill>
                <a:effectLst/>
                <a:latin typeface="+mn-lt"/>
                <a:ea typeface="+mn-ea"/>
                <a:cs typeface="+mn-cs"/>
              </a:rPr>
              <a:t>宽和高都是 </a:t>
            </a:r>
            <a:r>
              <a:rPr lang="en-US" altLang="zh-CN" sz="1200" b="0" i="0" u="none" strike="noStrike" kern="1200">
                <a:solidFill>
                  <a:schemeClr val="tx1"/>
                </a:solidFill>
                <a:effectLst/>
                <a:latin typeface="+mn-lt"/>
                <a:ea typeface="+mn-ea"/>
                <a:cs typeface="+mn-cs"/>
              </a:rPr>
              <a:t>3</a:t>
            </a:r>
            <a:r>
              <a:rPr lang="zh-CN" altLang="en-US" sz="1200" b="0" i="0" u="none" strike="noStrike" kern="1200">
                <a:solidFill>
                  <a:schemeClr val="tx1"/>
                </a:solidFill>
                <a:effectLst/>
                <a:latin typeface="+mn-lt"/>
                <a:ea typeface="+mn-ea"/>
                <a:cs typeface="+mn-cs"/>
              </a:rPr>
              <a:t>，步长为 </a:t>
            </a:r>
            <a:r>
              <a:rPr lang="en-US" altLang="zh-CN" sz="1200" b="0" i="0" u="none" strike="noStrike" kern="1200">
                <a:solidFill>
                  <a:schemeClr val="tx1"/>
                </a:solidFill>
                <a:effectLst/>
                <a:latin typeface="+mn-lt"/>
                <a:ea typeface="+mn-ea"/>
                <a:cs typeface="+mn-cs"/>
              </a:rPr>
              <a:t>1</a:t>
            </a:r>
            <a:r>
              <a:rPr lang="zh-CN" altLang="en-US" sz="1200" b="0" i="0" u="none" strike="noStrike" kern="1200">
                <a:solidFill>
                  <a:schemeClr val="tx1"/>
                </a:solidFill>
                <a:effectLst/>
                <a:latin typeface="+mn-lt"/>
                <a:ea typeface="+mn-ea"/>
                <a:cs typeface="+mn-cs"/>
              </a:rPr>
              <a:t>，</a:t>
            </a:r>
            <a:r>
              <a:rPr lang="en-GB" altLang="zh-CN" sz="1200" b="0" i="0" u="none" strike="noStrike" kern="1200">
                <a:solidFill>
                  <a:schemeClr val="tx1"/>
                </a:solidFill>
                <a:effectLst/>
                <a:latin typeface="+mn-lt"/>
                <a:ea typeface="+mn-ea"/>
                <a:cs typeface="+mn-cs"/>
              </a:rPr>
              <a:t>padding </a:t>
            </a:r>
            <a:r>
              <a:rPr lang="zh-CN" altLang="en-US" sz="1200" b="0" i="0" u="none" strike="noStrike" kern="1200">
                <a:solidFill>
                  <a:schemeClr val="tx1"/>
                </a:solidFill>
                <a:effectLst/>
                <a:latin typeface="+mn-lt"/>
                <a:ea typeface="+mn-ea"/>
                <a:cs typeface="+mn-cs"/>
              </a:rPr>
              <a:t>都使用 </a:t>
            </a:r>
            <a:r>
              <a:rPr lang="en-GB" altLang="zh-CN" sz="1200" b="0" i="0" u="none" strike="noStrike" kern="1200">
                <a:solidFill>
                  <a:schemeClr val="tx1"/>
                </a:solidFill>
                <a:effectLst/>
                <a:latin typeface="+mn-lt"/>
                <a:ea typeface="+mn-ea"/>
                <a:cs typeface="+mn-cs"/>
              </a:rPr>
              <a:t>same convolution</a:t>
            </a:r>
            <a:r>
              <a:rPr lang="zh-CN" altLang="en-GB"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所有池化层的 </a:t>
            </a:r>
            <a:r>
              <a:rPr lang="en-GB" altLang="zh-CN" sz="1200" b="0" i="0" u="none" strike="noStrike" kern="1200">
                <a:solidFill>
                  <a:schemeClr val="tx1"/>
                </a:solidFill>
                <a:effectLst/>
                <a:latin typeface="+mn-lt"/>
                <a:ea typeface="+mn-ea"/>
                <a:cs typeface="+mn-cs"/>
              </a:rPr>
              <a:t>filter </a:t>
            </a:r>
            <a:r>
              <a:rPr lang="zh-CN" altLang="en-US" sz="1200" b="0" i="0" u="none" strike="noStrike" kern="1200">
                <a:solidFill>
                  <a:schemeClr val="tx1"/>
                </a:solidFill>
                <a:effectLst/>
                <a:latin typeface="+mn-lt"/>
                <a:ea typeface="+mn-ea"/>
                <a:cs typeface="+mn-cs"/>
              </a:rPr>
              <a:t>宽和高都是 </a:t>
            </a:r>
            <a:r>
              <a:rPr lang="en-US" altLang="zh-CN" sz="1200" b="0" i="0" u="none" strike="noStrike" kern="1200">
                <a:solidFill>
                  <a:schemeClr val="tx1"/>
                </a:solidFill>
                <a:effectLst/>
                <a:latin typeface="+mn-lt"/>
                <a:ea typeface="+mn-ea"/>
                <a:cs typeface="+mn-cs"/>
              </a:rPr>
              <a:t>2</a:t>
            </a:r>
            <a:r>
              <a:rPr lang="zh-CN" altLang="en-US" sz="1200" b="0" i="0" u="none" strike="noStrike" kern="1200">
                <a:solidFill>
                  <a:schemeClr val="tx1"/>
                </a:solidFill>
                <a:effectLst/>
                <a:latin typeface="+mn-lt"/>
                <a:ea typeface="+mn-ea"/>
                <a:cs typeface="+mn-cs"/>
              </a:rPr>
              <a:t>，步长都是 </a:t>
            </a:r>
            <a:r>
              <a:rPr lang="en-US" altLang="zh-CN" sz="1200" b="0" i="0" u="none" strike="noStrike" kern="1200">
                <a:solidFill>
                  <a:schemeClr val="tx1"/>
                </a:solidFill>
                <a:effectLst/>
                <a:latin typeface="+mn-lt"/>
                <a:ea typeface="+mn-ea"/>
                <a:cs typeface="+mn-cs"/>
              </a:rPr>
              <a:t>2</a:t>
            </a:r>
            <a:r>
              <a:rPr lang="zh-CN" altLang="en-US" sz="1200" b="0" i="0" u="none" strike="noStrike" kern="1200">
                <a:solidFill>
                  <a:schemeClr val="tx1"/>
                </a:solidFill>
                <a:effectLst/>
                <a:latin typeface="+mn-lt"/>
                <a:ea typeface="+mn-ea"/>
                <a:cs typeface="+mn-cs"/>
              </a:rPr>
              <a:t>。</a:t>
            </a:r>
          </a:p>
        </p:txBody>
      </p:sp>
      <p:sp>
        <p:nvSpPr>
          <p:cNvPr id="4" name="灯片编号占位符 3"/>
          <p:cNvSpPr>
            <a:spLocks noGrp="1"/>
          </p:cNvSpPr>
          <p:nvPr>
            <p:ph type="sldNum" sz="quarter" idx="5"/>
          </p:nvPr>
        </p:nvSpPr>
        <p:spPr/>
        <p:txBody>
          <a:bodyPr/>
          <a:lstStyle/>
          <a:p>
            <a:fld id="{1600F3C3-C545-8C43-8D6B-AF0690F4EE03}" type="slidenum">
              <a:rPr lang="en-US" altLang="zh-CN"/>
              <a:t>88</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a:solidFill>
                  <a:schemeClr val="tx1"/>
                </a:solidFill>
                <a:effectLst/>
                <a:latin typeface="+mn-lt"/>
                <a:ea typeface="+mn-ea"/>
                <a:cs typeface="+mn-cs"/>
              </a:rPr>
              <a:t>“平直性”（即变换后直线还是直线不会打弯，圆弧还是圆弧）</a:t>
            </a:r>
            <a:endParaRPr lang="en-US" altLang="zh-CN" sz="1200" b="0" i="0" u="none" strike="noStrike" kern="1200">
              <a:solidFill>
                <a:schemeClr val="tx1"/>
              </a:solidFill>
              <a:effectLst/>
              <a:latin typeface="+mn-lt"/>
              <a:ea typeface="+mn-ea"/>
              <a:cs typeface="+mn-cs"/>
            </a:endParaRPr>
          </a:p>
          <a:p>
            <a:r>
              <a:rPr lang="zh-CN" altLang="en-US" sz="1200" b="0" i="0" u="none" strike="noStrike" kern="1200">
                <a:solidFill>
                  <a:schemeClr val="tx1"/>
                </a:solidFill>
                <a:effectLst/>
                <a:latin typeface="+mn-lt"/>
                <a:ea typeface="+mn-ea"/>
                <a:cs typeface="+mn-cs"/>
              </a:rPr>
              <a:t>“平行性”（是指保二维图形间的相对位置关系不变，平行线还是平行线，相交直线的交角不变）</a:t>
            </a:r>
            <a:endParaRPr kumimoji="1" lang="zh-CN" altLang="en-US"/>
          </a:p>
        </p:txBody>
      </p:sp>
      <p:sp>
        <p:nvSpPr>
          <p:cNvPr id="4" name="灯片编号占位符 3"/>
          <p:cNvSpPr>
            <a:spLocks noGrp="1"/>
          </p:cNvSpPr>
          <p:nvPr>
            <p:ph type="sldNum" sz="quarter" idx="5"/>
          </p:nvPr>
        </p:nvSpPr>
        <p:spPr/>
        <p:txBody>
          <a:bodyPr/>
          <a:lstStyle/>
          <a:p>
            <a:fld id="{1600F3C3-C545-8C43-8D6B-AF0690F4EE03}" type="slidenum">
              <a:rPr/>
              <a:t>29</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旋转后的马云也能够被成功匹配</a:t>
            </a:r>
          </a:p>
        </p:txBody>
      </p:sp>
      <p:sp>
        <p:nvSpPr>
          <p:cNvPr id="4" name="灯片编号占位符 3"/>
          <p:cNvSpPr>
            <a:spLocks noGrp="1"/>
          </p:cNvSpPr>
          <p:nvPr>
            <p:ph type="sldNum" sz="quarter" idx="10"/>
          </p:nvPr>
        </p:nvSpPr>
        <p:spPr/>
        <p:txBody>
          <a:bodyPr/>
          <a:lstStyle/>
          <a:p>
            <a:fld id="{1600F3C3-C545-8C43-8D6B-AF0690F4EE03}" type="slidenum">
              <a:rPr lang="en-US" altLang="zh-CN" smtClean="0"/>
              <a:t>62</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高斯金字塔是一副图像在不同尺寸（通过降采样完成）下进行高斯模糊后得到的图片</a:t>
            </a:r>
            <a:endParaRPr kumimoji="1" lang="en-US" altLang="zh-CN" dirty="0"/>
          </a:p>
          <a:p>
            <a:r>
              <a:rPr kumimoji="1" lang="zh-CN" altLang="en-US" dirty="0"/>
              <a:t>每层中有</a:t>
            </a:r>
            <a:r>
              <a:rPr kumimoji="1" lang="en-US" altLang="zh-CN" dirty="0"/>
              <a:t>5</a:t>
            </a:r>
            <a:r>
              <a:rPr kumimoji="1" lang="zh-CN" altLang="en-US" dirty="0"/>
              <a:t>幅图像，每一幅图像使用的高斯核</a:t>
            </a:r>
            <a:r>
              <a:rPr kumimoji="1" lang="en-US" altLang="zh-CN" dirty="0"/>
              <a:t>sigma</a:t>
            </a:r>
            <a:r>
              <a:rPr kumimoji="1" lang="zh-CN" altLang="en-US" dirty="0"/>
              <a:t>的大小不同</a:t>
            </a:r>
            <a:endParaRPr kumimoji="1" lang="en-US" altLang="zh-CN" dirty="0"/>
          </a:p>
          <a:p>
            <a:r>
              <a:rPr kumimoji="1" lang="zh-CN" altLang="en-US" dirty="0"/>
              <a:t>上下两张图片计算差分。</a:t>
            </a:r>
          </a:p>
        </p:txBody>
      </p:sp>
      <p:sp>
        <p:nvSpPr>
          <p:cNvPr id="4" name="灯片编号占位符 3"/>
          <p:cNvSpPr>
            <a:spLocks noGrp="1"/>
          </p:cNvSpPr>
          <p:nvPr>
            <p:ph type="sldNum" sz="quarter" idx="5"/>
          </p:nvPr>
        </p:nvSpPr>
        <p:spPr/>
        <p:txBody>
          <a:bodyPr/>
          <a:lstStyle/>
          <a:p>
            <a:fld id="{1600F3C3-C545-8C43-8D6B-AF0690F4EE03}" type="slidenum">
              <a:rPr lang="en-US" altLang="zh-CN"/>
              <a:t>63</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在高斯差分金字塔中查找关键点，</a:t>
            </a:r>
            <a:r>
              <a:rPr kumimoji="1" lang="en-US" altLang="zh-CN" dirty="0"/>
              <a:t>x</a:t>
            </a:r>
            <a:r>
              <a:rPr kumimoji="1" lang="zh-CN" altLang="en-US" dirty="0"/>
              <a:t>与周围</a:t>
            </a:r>
            <a:r>
              <a:rPr kumimoji="1" lang="en-US" altLang="zh-CN" dirty="0"/>
              <a:t>26</a:t>
            </a:r>
            <a:r>
              <a:rPr kumimoji="1" lang="zh-CN" altLang="en-US" dirty="0"/>
              <a:t>个点的大小比较，满足最大或最小</a:t>
            </a:r>
            <a:endParaRPr kumimoji="1" lang="en-US" altLang="zh-CN" dirty="0"/>
          </a:p>
          <a:p>
            <a:r>
              <a:rPr kumimoji="1" lang="zh-CN" altLang="en-US" dirty="0"/>
              <a:t>极值点是离散的，采用曲面拟合的方法找到真正的极值点</a:t>
            </a:r>
          </a:p>
        </p:txBody>
      </p:sp>
      <p:sp>
        <p:nvSpPr>
          <p:cNvPr id="4" name="灯片编号占位符 3"/>
          <p:cNvSpPr>
            <a:spLocks noGrp="1"/>
          </p:cNvSpPr>
          <p:nvPr>
            <p:ph type="sldNum" sz="quarter" idx="5"/>
          </p:nvPr>
        </p:nvSpPr>
        <p:spPr/>
        <p:txBody>
          <a:bodyPr/>
          <a:lstStyle/>
          <a:p>
            <a:fld id="{1600F3C3-C545-8C43-8D6B-AF0690F4EE03}" type="slidenum">
              <a:rPr lang="en-US" altLang="zh-CN"/>
              <a:t>64</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统计特征点领域梯度方向直方图</a:t>
            </a:r>
          </a:p>
        </p:txBody>
      </p:sp>
      <p:sp>
        <p:nvSpPr>
          <p:cNvPr id="4" name="灯片编号占位符 3"/>
          <p:cNvSpPr>
            <a:spLocks noGrp="1"/>
          </p:cNvSpPr>
          <p:nvPr>
            <p:ph type="sldNum" sz="quarter" idx="5"/>
          </p:nvPr>
        </p:nvSpPr>
        <p:spPr/>
        <p:txBody>
          <a:bodyPr/>
          <a:lstStyle/>
          <a:p>
            <a:fld id="{1600F3C3-C545-8C43-8D6B-AF0690F4EE03}" type="slidenum">
              <a:rPr lang="en-US" altLang="zh-CN"/>
              <a:t>66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1600F3C3-C545-8C43-8D6B-AF0690F4EE03}" type="slidenum">
              <a:rPr lang="en-US" altLang="zh-CN"/>
              <a:t>67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把坐标旋转到主方向，因为</a:t>
            </a:r>
            <a:r>
              <a:rPr kumimoji="1" lang="en-US" altLang="zh-CN"/>
              <a:t>SIFT</a:t>
            </a:r>
            <a:r>
              <a:rPr kumimoji="1" lang="zh-CN" altLang="en-US"/>
              <a:t>具有旋转不变性</a:t>
            </a:r>
          </a:p>
        </p:txBody>
      </p:sp>
      <p:sp>
        <p:nvSpPr>
          <p:cNvPr id="4" name="灯片编号占位符 3"/>
          <p:cNvSpPr>
            <a:spLocks noGrp="1"/>
          </p:cNvSpPr>
          <p:nvPr>
            <p:ph type="sldNum" sz="quarter" idx="5"/>
          </p:nvPr>
        </p:nvSpPr>
        <p:spPr/>
        <p:txBody>
          <a:bodyPr/>
          <a:lstStyle/>
          <a:p>
            <a:fld id="{1600F3C3-C545-8C43-8D6B-AF0690F4EE03}" type="slidenum">
              <a:rPr lang="en-US" altLang="zh-CN"/>
              <a:t>68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圆圈有不同大小，表示在不同尺度上得到的关键点方向；</a:t>
            </a:r>
            <a:endParaRPr kumimoji="1" lang="en-US" altLang="zh-CN"/>
          </a:p>
          <a:p>
            <a:r>
              <a:rPr kumimoji="1" lang="zh-CN" altLang="en-US"/>
              <a:t>主方向和辅方向</a:t>
            </a:r>
          </a:p>
        </p:txBody>
      </p:sp>
      <p:sp>
        <p:nvSpPr>
          <p:cNvPr id="4" name="灯片编号占位符 3"/>
          <p:cNvSpPr>
            <a:spLocks noGrp="1"/>
          </p:cNvSpPr>
          <p:nvPr>
            <p:ph type="sldNum" sz="quarter" idx="5"/>
          </p:nvPr>
        </p:nvSpPr>
        <p:spPr/>
        <p:txBody>
          <a:bodyPr/>
          <a:lstStyle/>
          <a:p>
            <a:fld id="{1600F3C3-C545-8C43-8D6B-AF0690F4EE03}" type="slidenum">
              <a:rPr lang="en-US" altLang="zh-CN"/>
              <a:t>69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p:txBody>
          <a:bodyPr lIns="0" tIns="0" rIns="0" bIns="0"/>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07847" y="0"/>
            <a:ext cx="8528304" cy="99364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Consolas" panose="020B0609020204030204"/>
                <a:cs typeface="Consolas" panose="020B060902020403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p:txBody>
          <a:bodyPr lIns="0" tIns="0" rIns="0" bIns="0"/>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07847" y="0"/>
            <a:ext cx="8528304" cy="99364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7" name="Holder 7"/>
          <p:cNvSpPr>
            <a:spLocks noGrp="1"/>
          </p:cNvSpPr>
          <p:nvPr>
            <p:ph type="sldNum" sz="quarter" idx="7"/>
          </p:nvPr>
        </p:nvSpPr>
        <p:spPr/>
        <p:txBody>
          <a:bodyPr lIns="0" tIns="0" rIns="0" bIns="0"/>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5" name="Holder 5"/>
          <p:cNvSpPr>
            <a:spLocks noGrp="1"/>
          </p:cNvSpPr>
          <p:nvPr>
            <p:ph type="sldNum" sz="quarter" idx="7"/>
          </p:nvPr>
        </p:nvSpPr>
        <p:spPr/>
        <p:txBody>
          <a:bodyPr lIns="0" tIns="0" rIns="0" bIns="0"/>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07847" y="0"/>
            <a:ext cx="8528304" cy="993648"/>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4" name="Holder 4"/>
          <p:cNvSpPr>
            <a:spLocks noGrp="1"/>
          </p:cNvSpPr>
          <p:nvPr>
            <p:ph type="sldNum" sz="quarter" idx="7"/>
          </p:nvPr>
        </p:nvSpPr>
        <p:spPr/>
        <p:txBody>
          <a:bodyPr lIns="0" tIns="0" rIns="0" bIns="0"/>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49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100829" y="233933"/>
            <a:ext cx="942340" cy="330834"/>
          </a:xfrm>
          <a:prstGeom prst="rect">
            <a:avLst/>
          </a:prstGeom>
        </p:spPr>
        <p:txBody>
          <a:bodyPr wrap="square" lIns="0" tIns="0" rIns="0" bIns="0">
            <a:spAutoFit/>
          </a:bodyPr>
          <a:lstStyle>
            <a:lvl1pPr>
              <a:defRPr sz="2000" b="1" i="0">
                <a:solidFill>
                  <a:schemeClr val="bg1"/>
                </a:solidFill>
                <a:latin typeface="Tahoma" panose="020B0604030504040204"/>
                <a:cs typeface="Tahoma" panose="020B0604030504040204"/>
              </a:defRPr>
            </a:lvl1pPr>
          </a:lstStyle>
          <a:p>
            <a:endParaRPr/>
          </a:p>
        </p:txBody>
      </p:sp>
      <p:sp>
        <p:nvSpPr>
          <p:cNvPr id="3" name="Holder 3"/>
          <p:cNvSpPr>
            <a:spLocks noGrp="1"/>
          </p:cNvSpPr>
          <p:nvPr>
            <p:ph type="body" idx="1"/>
          </p:nvPr>
        </p:nvSpPr>
        <p:spPr>
          <a:xfrm>
            <a:off x="658774" y="1797177"/>
            <a:ext cx="7209155" cy="1306830"/>
          </a:xfrm>
          <a:prstGeom prst="rect">
            <a:avLst/>
          </a:prstGeom>
        </p:spPr>
        <p:txBody>
          <a:bodyPr wrap="square" lIns="0" tIns="0" rIns="0" bIns="0">
            <a:spAutoFit/>
          </a:bodyPr>
          <a:lstStyle>
            <a:lvl1pPr>
              <a:defRPr sz="1400" b="0" i="0">
                <a:solidFill>
                  <a:schemeClr val="tx1"/>
                </a:solidFill>
                <a:latin typeface="Consolas" panose="020B0609020204030204"/>
                <a:cs typeface="Consolas" panose="020B0609020204030204"/>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a:xfrm>
            <a:off x="4456429" y="4867079"/>
            <a:ext cx="231139" cy="194945"/>
          </a:xfrm>
          <a:prstGeom prst="rect">
            <a:avLst/>
          </a:prstGeom>
        </p:spPr>
        <p:txBody>
          <a:bodyPr wrap="square" lIns="0" tIns="0" rIns="0" bIns="0">
            <a:spAutoFit/>
          </a:bodyPr>
          <a:lstStyle>
            <a:lvl1pPr>
              <a:defRPr sz="1100" b="1" i="0">
                <a:solidFill>
                  <a:srgbClr val="212C46"/>
                </a:solidFill>
                <a:latin typeface="Tahoma" panose="020B0604030504040204"/>
                <a:cs typeface="Tahoma" panose="020B0604030504040204"/>
              </a:defRPr>
            </a:lvl1pPr>
          </a:lstStyle>
          <a:p>
            <a:pPr marL="25400">
              <a:lnSpc>
                <a:spcPct val="100000"/>
              </a:lnSpc>
              <a:spcBef>
                <a:spcPts val="10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ypi.org/project/opencv-contrib-python/" TargetMode="External"/><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docs.opencv.org/master/d6/d00/tutorial_py_root.html" TargetMode="External"/><Relationship Id="rId4" Type="http://schemas.openxmlformats.org/officeDocument/2006/relationships/hyperlink" Target="https://pypi.org/project/opencv-pyth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hyperlink" Target="https://baike.baidu.com/item/%E7%A9%BA%E9%97%B4%E4%BD%8D%E7%BD%AE/2291427" TargetMode="External"/><Relationship Id="rId2" Type="http://schemas.openxmlformats.org/officeDocument/2006/relationships/hyperlink" Target="https://baike.baidu.com/item/%E5%9B%BE%E5%83%8F%E6%A3%80%E7%B4%A2/1150910"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hyperlink" Target="https://learnopencv.com/histogram-of-oriented-gradients/" TargetMode="Externa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opencv.org/3.3.0/dd/d3b/tutorial_py_svm_opencv.html"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learnopencv.com/handwritten-digits-classification-an-opencv-c-python-tutoria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scikit-learn.org/stable/modules/generated/sklearn.svm.SVC.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scikit-learn.org/stable/modules/generated/sklearn.neighbors.KNeighborsClassifier.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cs.opencv.org/3.3.0/dd/d3b/tutorial_py_svm_opencv.htmlhttps:/learnopencv.com/handwritten-digits-classification-an-opencv-c-python-tutorial/" TargetMode="External"/><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esseract-ocr/tesseract/wiki" TargetMode="External"/><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cnblogs.com/beer/p/5672678.html" TargetMode="External"/><Relationship Id="rId2" Type="http://schemas.openxmlformats.org/officeDocument/2006/relationships/hyperlink" Target="https://www.shiyanlou.com/courses/589" TargetMode="External"/><Relationship Id="rId1" Type="http://schemas.openxmlformats.org/officeDocument/2006/relationships/slideLayout" Target="../slideLayouts/slideLayout2.xml"/><Relationship Id="rId4" Type="http://schemas.openxmlformats.org/officeDocument/2006/relationships/hyperlink" Target="http://www.tuicool.com/articles/quEziy6"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www.numpy.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hyperlink" Target="https://www.ted.com/talks/fei_fei_li_how_we_re_teaching_computers_to_understand_pictures?language=zh-cn"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2519" y="339852"/>
            <a:ext cx="6918959" cy="45872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139185" y="2489491"/>
            <a:ext cx="4228720" cy="442595"/>
          </a:xfrm>
          <a:prstGeom prst="rect">
            <a:avLst/>
          </a:prstGeom>
        </p:spPr>
        <p:txBody>
          <a:bodyPr vert="horz" wrap="square" lIns="0" tIns="12065" rIns="0" bIns="0" rtlCol="0">
            <a:spAutoFit/>
          </a:bodyPr>
          <a:lstStyle/>
          <a:p>
            <a:pPr marL="12700">
              <a:lnSpc>
                <a:spcPct val="100000"/>
              </a:lnSpc>
              <a:spcBef>
                <a:spcPts val="95"/>
              </a:spcBef>
            </a:pPr>
            <a:r>
              <a:rPr sz="2800" spc="-10" dirty="0">
                <a:latin typeface="微软雅黑" panose="020B0503020204020204" charset="-122"/>
                <a:cs typeface="微软雅黑" panose="020B0503020204020204" charset="-122"/>
              </a:rPr>
              <a:t>图像处理与分析</a:t>
            </a:r>
          </a:p>
        </p:txBody>
      </p:sp>
      <p:sp>
        <p:nvSpPr>
          <p:cNvPr id="5" name="object 5"/>
          <p:cNvSpPr/>
          <p:nvPr/>
        </p:nvSpPr>
        <p:spPr>
          <a:xfrm>
            <a:off x="3197351" y="2264664"/>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6" name="object 6"/>
          <p:cNvSpPr/>
          <p:nvPr/>
        </p:nvSpPr>
        <p:spPr>
          <a:xfrm>
            <a:off x="3197351" y="3220211"/>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7" name="object 3"/>
          <p:cNvSpPr txBox="1"/>
          <p:nvPr/>
        </p:nvSpPr>
        <p:spPr>
          <a:xfrm>
            <a:off x="5638800" y="3438783"/>
            <a:ext cx="1828800" cy="319959"/>
          </a:xfrm>
          <a:prstGeom prst="rect">
            <a:avLst/>
          </a:prstGeom>
        </p:spPr>
        <p:txBody>
          <a:bodyPr vert="horz" wrap="square" lIns="0" tIns="12065" rIns="0" bIns="0" rtlCol="0">
            <a:spAutoFit/>
          </a:bodyPr>
          <a:lstStyle>
            <a:lvl1pPr>
              <a:defRPr sz="2000" b="1" i="0">
                <a:solidFill>
                  <a:schemeClr val="bg1"/>
                </a:solidFill>
                <a:latin typeface="Tahoma" panose="020B0604030504040204"/>
                <a:ea typeface="+mj-ea"/>
                <a:cs typeface="Tahoma" panose="020B0604030504040204"/>
              </a:defRPr>
            </a:lvl1pPr>
          </a:lstStyle>
          <a:p>
            <a:pPr marL="12700">
              <a:spcBef>
                <a:spcPts val="95"/>
              </a:spcBef>
            </a:pPr>
            <a:r>
              <a:rPr lang="zh-CN" altLang="en-US" kern="0" spc="-10" dirty="0">
                <a:latin typeface="微软雅黑" panose="020B0503020204020204" charset="-122"/>
                <a:cs typeface="微软雅黑" panose="020B0503020204020204" charset="-122"/>
              </a:rPr>
              <a:t>讲师：熊翘楚</a:t>
            </a:r>
            <a:endParaRPr lang="zh-CN" altLang="en-US" kern="0">
              <a:latin typeface="微软雅黑" panose="020B0503020204020204" charset="-122"/>
              <a:cs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5" name="object 5"/>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10</a:t>
            </a:fld>
            <a:endParaRPr sz="1100">
              <a:latin typeface="Tahoma" panose="020B0604030504040204"/>
              <a:cs typeface="Tahoma" panose="020B0604030504040204"/>
            </a:endParaRPr>
          </a:p>
        </p:txBody>
      </p:sp>
      <p:sp>
        <p:nvSpPr>
          <p:cNvPr id="3" name="object 3"/>
          <p:cNvSpPr txBox="1"/>
          <p:nvPr/>
        </p:nvSpPr>
        <p:spPr>
          <a:xfrm>
            <a:off x="785571" y="890569"/>
            <a:ext cx="5962650" cy="764540"/>
          </a:xfrm>
          <a:prstGeom prst="rect">
            <a:avLst/>
          </a:prstGeom>
        </p:spPr>
        <p:txBody>
          <a:bodyPr vert="horz" wrap="square" lIns="0" tIns="130175" rIns="0" bIns="0" rtlCol="0">
            <a:spAutoFit/>
          </a:bodyPr>
          <a:lstStyle/>
          <a:p>
            <a:pPr marL="12700">
              <a:lnSpc>
                <a:spcPct val="100000"/>
              </a:lnSpc>
              <a:spcBef>
                <a:spcPts val="1025"/>
              </a:spcBef>
            </a:pPr>
            <a:r>
              <a:rPr sz="1800" b="1" spc="-5" dirty="0">
                <a:latin typeface="等线" panose="02010600030101010101" pitchFamily="2" charset="-122"/>
                <a:cs typeface="等线" panose="02010600030101010101" pitchFamily="2" charset="-122"/>
              </a:rPr>
              <a:t>ndarray数组的创建方法：</a:t>
            </a:r>
            <a:endParaRPr sz="1800">
              <a:latin typeface="等线" panose="02010600030101010101" pitchFamily="2" charset="-122"/>
              <a:cs typeface="等线" panose="02010600030101010101" pitchFamily="2" charset="-122"/>
            </a:endParaRPr>
          </a:p>
          <a:p>
            <a:pPr marL="12700">
              <a:lnSpc>
                <a:spcPct val="100000"/>
              </a:lnSpc>
              <a:spcBef>
                <a:spcPts val="815"/>
              </a:spcBef>
            </a:pPr>
            <a:r>
              <a:rPr sz="1600" spc="-10" dirty="0">
                <a:latin typeface="等线" panose="02010600030101010101" pitchFamily="2" charset="-122"/>
                <a:cs typeface="等线" panose="02010600030101010101" pitchFamily="2" charset="-122"/>
              </a:rPr>
              <a:t>2</a:t>
            </a:r>
            <a:r>
              <a:rPr sz="1600" spc="-5" dirty="0">
                <a:latin typeface="等线" panose="02010600030101010101" pitchFamily="2" charset="-122"/>
                <a:cs typeface="等线" panose="02010600030101010101" pitchFamily="2" charset="-122"/>
              </a:rPr>
              <a:t>、使用</a:t>
            </a:r>
            <a:r>
              <a:rPr sz="1600" spc="-10" dirty="0">
                <a:latin typeface="等线" panose="02010600030101010101" pitchFamily="2" charset="-122"/>
                <a:cs typeface="等线" panose="02010600030101010101" pitchFamily="2" charset="-122"/>
              </a:rPr>
              <a:t>NumPy</a:t>
            </a:r>
            <a:r>
              <a:rPr sz="1600" spc="-5" dirty="0">
                <a:latin typeface="等线" panose="02010600030101010101" pitchFamily="2" charset="-122"/>
                <a:cs typeface="等线" panose="02010600030101010101" pitchFamily="2" charset="-122"/>
              </a:rPr>
              <a:t>中函数创建ndarray数</a:t>
            </a:r>
            <a:r>
              <a:rPr sz="1600" spc="5" dirty="0">
                <a:latin typeface="等线" panose="02010600030101010101" pitchFamily="2" charset="-122"/>
                <a:cs typeface="等线" panose="02010600030101010101" pitchFamily="2" charset="-122"/>
              </a:rPr>
              <a:t>组</a:t>
            </a:r>
            <a:r>
              <a:rPr sz="1600" spc="-5" dirty="0">
                <a:latin typeface="等线" panose="02010600030101010101" pitchFamily="2" charset="-122"/>
                <a:cs typeface="等线" panose="02010600030101010101" pitchFamily="2" charset="-122"/>
              </a:rPr>
              <a:t>，如：arange,</a:t>
            </a:r>
            <a:r>
              <a:rPr sz="1600" spc="55" dirty="0">
                <a:latin typeface="等线" panose="02010600030101010101" pitchFamily="2" charset="-122"/>
                <a:cs typeface="等线" panose="02010600030101010101" pitchFamily="2" charset="-122"/>
              </a:rPr>
              <a:t> </a:t>
            </a:r>
            <a:r>
              <a:rPr sz="1600" spc="-10" dirty="0">
                <a:latin typeface="等线" panose="02010600030101010101" pitchFamily="2" charset="-122"/>
                <a:cs typeface="等线" panose="02010600030101010101" pitchFamily="2" charset="-122"/>
              </a:rPr>
              <a:t>ones,</a:t>
            </a:r>
            <a:r>
              <a:rPr sz="1600" spc="-5" dirty="0">
                <a:latin typeface="等线" panose="02010600030101010101" pitchFamily="2" charset="-122"/>
                <a:cs typeface="等线" panose="02010600030101010101" pitchFamily="2" charset="-122"/>
              </a:rPr>
              <a:t> zeros等</a:t>
            </a:r>
            <a:endParaRPr sz="1600">
              <a:latin typeface="等线" panose="02010600030101010101" pitchFamily="2" charset="-122"/>
              <a:cs typeface="等线" panose="02010600030101010101" pitchFamily="2" charset="-122"/>
            </a:endParaRPr>
          </a:p>
        </p:txBody>
      </p:sp>
      <p:graphicFrame>
        <p:nvGraphicFramePr>
          <p:cNvPr id="4" name="object 4"/>
          <p:cNvGraphicFramePr>
            <a:graphicFrameLocks noGrp="1"/>
          </p:cNvGraphicFramePr>
          <p:nvPr/>
        </p:nvGraphicFramePr>
        <p:xfrm>
          <a:off x="1187196" y="1837944"/>
          <a:ext cx="6614160" cy="2913300"/>
        </p:xfrm>
        <a:graphic>
          <a:graphicData uri="http://schemas.openxmlformats.org/drawingml/2006/table">
            <a:tbl>
              <a:tblPr firstRow="1" bandRow="1">
                <a:tableStyleId>{2D5ABB26-0587-4C30-8999-92F81FD0307C}</a:tableStyleId>
              </a:tblPr>
              <a:tblGrid>
                <a:gridCol w="1811655">
                  <a:extLst>
                    <a:ext uri="{9D8B030D-6E8A-4147-A177-3AD203B41FA5}">
                      <a16:colId xmlns:a16="http://schemas.microsoft.com/office/drawing/2014/main" val="20000"/>
                    </a:ext>
                  </a:extLst>
                </a:gridCol>
                <a:gridCol w="4802505">
                  <a:extLst>
                    <a:ext uri="{9D8B030D-6E8A-4147-A177-3AD203B41FA5}">
                      <a16:colId xmlns:a16="http://schemas.microsoft.com/office/drawing/2014/main" val="20001"/>
                    </a:ext>
                  </a:extLst>
                </a:gridCol>
              </a:tblGrid>
              <a:tr h="322389">
                <a:tc>
                  <a:txBody>
                    <a:bodyPr/>
                    <a:lstStyle/>
                    <a:p>
                      <a:pPr marL="528955">
                        <a:lnSpc>
                          <a:spcPct val="100000"/>
                        </a:lnSpc>
                        <a:spcBef>
                          <a:spcPts val="460"/>
                        </a:spcBef>
                      </a:pPr>
                      <a:r>
                        <a:rPr sz="1200" b="1" spc="-5"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58419" marB="0">
                    <a:lnL w="6350">
                      <a:solidFill>
                        <a:srgbClr val="000000"/>
                      </a:solidFill>
                      <a:prstDash val="solid"/>
                    </a:lnL>
                    <a:lnR w="6350">
                      <a:solidFill>
                        <a:srgbClr val="000000"/>
                      </a:solidFill>
                      <a:prstDash val="solid"/>
                    </a:lnR>
                    <a:lnT w="3175">
                      <a:solidFill>
                        <a:srgbClr val="000000"/>
                      </a:solidFill>
                      <a:prstDash val="solid"/>
                    </a:lnT>
                    <a:lnB w="6350">
                      <a:solidFill>
                        <a:srgbClr val="000000"/>
                      </a:solidFill>
                      <a:prstDash val="solid"/>
                    </a:lnB>
                    <a:solidFill>
                      <a:srgbClr val="BEBEBE"/>
                    </a:solidFill>
                  </a:tcPr>
                </a:tc>
                <a:tc>
                  <a:txBody>
                    <a:bodyPr/>
                    <a:lstStyle/>
                    <a:p>
                      <a:pPr marL="530860">
                        <a:lnSpc>
                          <a:spcPct val="100000"/>
                        </a:lnSpc>
                        <a:spcBef>
                          <a:spcPts val="460"/>
                        </a:spcBef>
                      </a:pPr>
                      <a:r>
                        <a:rPr sz="1200" b="1" spc="-5"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58419" marB="0">
                    <a:lnL w="6350">
                      <a:solidFill>
                        <a:srgbClr val="000000"/>
                      </a:solidFill>
                      <a:prstDash val="solid"/>
                    </a:lnL>
                    <a:lnR w="6350">
                      <a:solidFill>
                        <a:srgbClr val="000000"/>
                      </a:solidFill>
                      <a:prstDash val="solid"/>
                    </a:lnR>
                    <a:lnT w="3175">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324104">
                <a:tc>
                  <a:txBody>
                    <a:bodyPr/>
                    <a:lstStyle/>
                    <a:p>
                      <a:pPr marL="528955">
                        <a:lnSpc>
                          <a:spcPct val="100000"/>
                        </a:lnSpc>
                        <a:spcBef>
                          <a:spcPts val="555"/>
                        </a:spcBef>
                      </a:pPr>
                      <a:r>
                        <a:rPr sz="1100" dirty="0">
                          <a:latin typeface="等线" panose="02010600030101010101" pitchFamily="2" charset="-122"/>
                          <a:cs typeface="等线" panose="02010600030101010101" pitchFamily="2" charset="-122"/>
                        </a:rPr>
                        <a:t>np.arange(n)</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0860">
                        <a:lnSpc>
                          <a:spcPct val="100000"/>
                        </a:lnSpc>
                        <a:spcBef>
                          <a:spcPts val="555"/>
                        </a:spcBef>
                      </a:pPr>
                      <a:r>
                        <a:rPr sz="1100" dirty="0">
                          <a:latin typeface="等线" panose="02010600030101010101" pitchFamily="2" charset="-122"/>
                          <a:cs typeface="等线" panose="02010600030101010101" pitchFamily="2" charset="-122"/>
                        </a:rPr>
                        <a:t>类似</a:t>
                      </a:r>
                      <a:r>
                        <a:rPr sz="1100" spc="-5" dirty="0">
                          <a:latin typeface="等线" panose="02010600030101010101" pitchFamily="2" charset="-122"/>
                          <a:cs typeface="等线" panose="02010600030101010101" pitchFamily="2" charset="-122"/>
                        </a:rPr>
                        <a:t>range()</a:t>
                      </a:r>
                      <a:r>
                        <a:rPr sz="1100" dirty="0">
                          <a:latin typeface="等线" panose="02010600030101010101" pitchFamily="2" charset="-122"/>
                          <a:cs typeface="等线" panose="02010600030101010101" pitchFamily="2" charset="-122"/>
                        </a:rPr>
                        <a:t>函数，返</a:t>
                      </a:r>
                      <a:r>
                        <a:rPr sz="1100" spc="-10" dirty="0">
                          <a:latin typeface="等线" panose="02010600030101010101" pitchFamily="2" charset="-122"/>
                          <a:cs typeface="等线" panose="02010600030101010101" pitchFamily="2" charset="-122"/>
                        </a:rPr>
                        <a:t>回</a:t>
                      </a:r>
                      <a:r>
                        <a:rPr sz="1100" spc="-5" dirty="0">
                          <a:latin typeface="等线" panose="02010600030101010101" pitchFamily="2" charset="-122"/>
                          <a:cs typeface="等线" panose="02010600030101010101" pitchFamily="2" charset="-122"/>
                        </a:rPr>
                        <a:t>ndarray</a:t>
                      </a:r>
                      <a:r>
                        <a:rPr sz="1100" dirty="0">
                          <a:latin typeface="等线" panose="02010600030101010101" pitchFamily="2" charset="-122"/>
                          <a:cs typeface="等线" panose="02010600030101010101" pitchFamily="2" charset="-122"/>
                        </a:rPr>
                        <a:t>类</a:t>
                      </a:r>
                      <a:r>
                        <a:rPr sz="1100" spc="-15" dirty="0">
                          <a:latin typeface="等线" panose="02010600030101010101" pitchFamily="2" charset="-122"/>
                          <a:cs typeface="等线" panose="02010600030101010101" pitchFamily="2" charset="-122"/>
                        </a:rPr>
                        <a:t>型</a:t>
                      </a:r>
                      <a:r>
                        <a:rPr sz="1100" dirty="0">
                          <a:latin typeface="等线" panose="02010600030101010101" pitchFamily="2" charset="-122"/>
                          <a:cs typeface="等线" panose="02010600030101010101" pitchFamily="2" charset="-122"/>
                        </a:rPr>
                        <a:t>，元</a:t>
                      </a:r>
                      <a:r>
                        <a:rPr sz="1100" spc="-15" dirty="0">
                          <a:latin typeface="等线" panose="02010600030101010101" pitchFamily="2" charset="-122"/>
                          <a:cs typeface="等线" panose="02010600030101010101" pitchFamily="2" charset="-122"/>
                        </a:rPr>
                        <a:t>素</a:t>
                      </a:r>
                      <a:r>
                        <a:rPr sz="1100" dirty="0">
                          <a:latin typeface="等线" panose="02010600030101010101" pitchFamily="2" charset="-122"/>
                          <a:cs typeface="等线" panose="02010600030101010101" pitchFamily="2" charset="-122"/>
                        </a:rPr>
                        <a:t>从</a:t>
                      </a:r>
                      <a:r>
                        <a:rPr sz="1100" spc="-10" dirty="0">
                          <a:latin typeface="等线" panose="02010600030101010101" pitchFamily="2" charset="-122"/>
                          <a:cs typeface="等线" panose="02010600030101010101" pitchFamily="2" charset="-122"/>
                        </a:rPr>
                        <a:t>0</a:t>
                      </a:r>
                      <a:r>
                        <a:rPr sz="1100" dirty="0">
                          <a:latin typeface="等线" panose="02010600030101010101" pitchFamily="2" charset="-122"/>
                          <a:cs typeface="等线" panose="02010600030101010101" pitchFamily="2" charset="-122"/>
                        </a:rPr>
                        <a:t>到</a:t>
                      </a:r>
                      <a:r>
                        <a:rPr sz="1100" spc="-10" dirty="0">
                          <a:latin typeface="等线" panose="02010600030101010101" pitchFamily="2" charset="-122"/>
                          <a:cs typeface="等线" panose="02010600030101010101" pitchFamily="2" charset="-122"/>
                        </a:rPr>
                        <a:t>n‐1</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23976">
                <a:tc>
                  <a:txBody>
                    <a:bodyPr/>
                    <a:lstStyle/>
                    <a:p>
                      <a:pPr marL="528955">
                        <a:lnSpc>
                          <a:spcPct val="100000"/>
                        </a:lnSpc>
                        <a:spcBef>
                          <a:spcPts val="550"/>
                        </a:spcBef>
                      </a:pPr>
                      <a:r>
                        <a:rPr sz="1100" spc="-5" dirty="0">
                          <a:latin typeface="等线" panose="02010600030101010101" pitchFamily="2" charset="-122"/>
                          <a:cs typeface="等线" panose="02010600030101010101" pitchFamily="2" charset="-122"/>
                        </a:rPr>
                        <a:t>np.ones(shape)</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0860">
                        <a:lnSpc>
                          <a:spcPct val="100000"/>
                        </a:lnSpc>
                        <a:spcBef>
                          <a:spcPts val="550"/>
                        </a:spcBef>
                      </a:pPr>
                      <a:r>
                        <a:rPr sz="1100" dirty="0">
                          <a:latin typeface="等线" panose="02010600030101010101" pitchFamily="2" charset="-122"/>
                          <a:cs typeface="等线" panose="02010600030101010101" pitchFamily="2" charset="-122"/>
                        </a:rPr>
                        <a:t>根据shape生成一</a:t>
                      </a:r>
                      <a:r>
                        <a:rPr sz="1100" spc="-10" dirty="0">
                          <a:latin typeface="等线" panose="02010600030101010101" pitchFamily="2" charset="-122"/>
                          <a:cs typeface="等线" panose="02010600030101010101" pitchFamily="2" charset="-122"/>
                        </a:rPr>
                        <a:t>个</a:t>
                      </a:r>
                      <a:r>
                        <a:rPr sz="1100" spc="-5" dirty="0">
                          <a:latin typeface="等线" panose="02010600030101010101" pitchFamily="2" charset="-122"/>
                          <a:cs typeface="等线" panose="02010600030101010101" pitchFamily="2" charset="-122"/>
                        </a:rPr>
                        <a:t>全</a:t>
                      </a:r>
                      <a:r>
                        <a:rPr sz="1100" spc="-10" dirty="0">
                          <a:latin typeface="等线" panose="02010600030101010101" pitchFamily="2" charset="-122"/>
                          <a:cs typeface="等线" panose="02010600030101010101" pitchFamily="2" charset="-122"/>
                        </a:rPr>
                        <a:t>1</a:t>
                      </a:r>
                      <a:r>
                        <a:rPr sz="1100" dirty="0">
                          <a:latin typeface="等线" panose="02010600030101010101" pitchFamily="2" charset="-122"/>
                          <a:cs typeface="等线" panose="02010600030101010101" pitchFamily="2" charset="-122"/>
                        </a:rPr>
                        <a:t>数</a:t>
                      </a:r>
                      <a:r>
                        <a:rPr sz="1100" spc="-15" dirty="0">
                          <a:latin typeface="等线" panose="02010600030101010101" pitchFamily="2" charset="-122"/>
                          <a:cs typeface="等线" panose="02010600030101010101" pitchFamily="2" charset="-122"/>
                        </a:rPr>
                        <a:t>组</a:t>
                      </a:r>
                      <a:r>
                        <a:rPr sz="1100" spc="-5" dirty="0">
                          <a:latin typeface="等线" panose="02010600030101010101" pitchFamily="2" charset="-122"/>
                          <a:cs typeface="等线" panose="02010600030101010101" pitchFamily="2" charset="-122"/>
                        </a:rPr>
                        <a:t>，shape</a:t>
                      </a:r>
                      <a:r>
                        <a:rPr sz="1100" dirty="0">
                          <a:latin typeface="等线" panose="02010600030101010101" pitchFamily="2" charset="-122"/>
                          <a:cs typeface="等线" panose="02010600030101010101" pitchFamily="2" charset="-122"/>
                        </a:rPr>
                        <a:t>是元</a:t>
                      </a:r>
                      <a:r>
                        <a:rPr sz="1100" spc="-15" dirty="0">
                          <a:latin typeface="等线" panose="02010600030101010101" pitchFamily="2" charset="-122"/>
                          <a:cs typeface="等线" panose="02010600030101010101" pitchFamily="2" charset="-122"/>
                        </a:rPr>
                        <a:t>组</a:t>
                      </a:r>
                      <a:r>
                        <a:rPr sz="1100" dirty="0">
                          <a:latin typeface="等线" panose="02010600030101010101" pitchFamily="2" charset="-122"/>
                          <a:cs typeface="等线" panose="02010600030101010101" pitchFamily="2" charset="-122"/>
                        </a:rPr>
                        <a:t>类型</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23977">
                <a:tc>
                  <a:txBody>
                    <a:bodyPr/>
                    <a:lstStyle/>
                    <a:p>
                      <a:pPr marL="528955">
                        <a:lnSpc>
                          <a:spcPct val="100000"/>
                        </a:lnSpc>
                        <a:spcBef>
                          <a:spcPts val="550"/>
                        </a:spcBef>
                      </a:pPr>
                      <a:r>
                        <a:rPr sz="1100" dirty="0">
                          <a:latin typeface="等线" panose="02010600030101010101" pitchFamily="2" charset="-122"/>
                          <a:cs typeface="等线" panose="02010600030101010101" pitchFamily="2" charset="-122"/>
                        </a:rPr>
                        <a:t>np.zeros(shape)</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0860">
                        <a:lnSpc>
                          <a:spcPct val="100000"/>
                        </a:lnSpc>
                        <a:spcBef>
                          <a:spcPts val="550"/>
                        </a:spcBef>
                      </a:pPr>
                      <a:r>
                        <a:rPr sz="1100" dirty="0">
                          <a:latin typeface="等线" panose="02010600030101010101" pitchFamily="2" charset="-122"/>
                          <a:cs typeface="等线" panose="02010600030101010101" pitchFamily="2" charset="-122"/>
                        </a:rPr>
                        <a:t>根据shape生成一</a:t>
                      </a:r>
                      <a:r>
                        <a:rPr sz="1100" spc="-10" dirty="0">
                          <a:latin typeface="等线" panose="02010600030101010101" pitchFamily="2" charset="-122"/>
                          <a:cs typeface="等线" panose="02010600030101010101" pitchFamily="2" charset="-122"/>
                        </a:rPr>
                        <a:t>个</a:t>
                      </a:r>
                      <a:r>
                        <a:rPr sz="1100" spc="-5" dirty="0">
                          <a:latin typeface="等线" panose="02010600030101010101" pitchFamily="2" charset="-122"/>
                          <a:cs typeface="等线" panose="02010600030101010101" pitchFamily="2" charset="-122"/>
                        </a:rPr>
                        <a:t>全</a:t>
                      </a:r>
                      <a:r>
                        <a:rPr sz="1100" spc="-10" dirty="0">
                          <a:latin typeface="等线" panose="02010600030101010101" pitchFamily="2" charset="-122"/>
                          <a:cs typeface="等线" panose="02010600030101010101" pitchFamily="2" charset="-122"/>
                        </a:rPr>
                        <a:t>0</a:t>
                      </a:r>
                      <a:r>
                        <a:rPr sz="1100" dirty="0">
                          <a:latin typeface="等线" panose="02010600030101010101" pitchFamily="2" charset="-122"/>
                          <a:cs typeface="等线" panose="02010600030101010101" pitchFamily="2" charset="-122"/>
                        </a:rPr>
                        <a:t>数</a:t>
                      </a:r>
                      <a:r>
                        <a:rPr sz="1100" spc="-15" dirty="0">
                          <a:latin typeface="等线" panose="02010600030101010101" pitchFamily="2" charset="-122"/>
                          <a:cs typeface="等线" panose="02010600030101010101" pitchFamily="2" charset="-122"/>
                        </a:rPr>
                        <a:t>组</a:t>
                      </a:r>
                      <a:r>
                        <a:rPr sz="1100" spc="-5" dirty="0">
                          <a:latin typeface="等线" panose="02010600030101010101" pitchFamily="2" charset="-122"/>
                          <a:cs typeface="等线" panose="02010600030101010101" pitchFamily="2" charset="-122"/>
                        </a:rPr>
                        <a:t>，shape</a:t>
                      </a:r>
                      <a:r>
                        <a:rPr sz="1100" dirty="0">
                          <a:latin typeface="等线" panose="02010600030101010101" pitchFamily="2" charset="-122"/>
                          <a:cs typeface="等线" panose="02010600030101010101" pitchFamily="2" charset="-122"/>
                        </a:rPr>
                        <a:t>是元</a:t>
                      </a:r>
                      <a:r>
                        <a:rPr sz="1100" spc="-15" dirty="0">
                          <a:latin typeface="等线" panose="02010600030101010101" pitchFamily="2" charset="-122"/>
                          <a:cs typeface="等线" panose="02010600030101010101" pitchFamily="2" charset="-122"/>
                        </a:rPr>
                        <a:t>组</a:t>
                      </a:r>
                      <a:r>
                        <a:rPr sz="1100" dirty="0">
                          <a:latin typeface="等线" panose="02010600030101010101" pitchFamily="2" charset="-122"/>
                          <a:cs typeface="等线" panose="02010600030101010101" pitchFamily="2" charset="-122"/>
                        </a:rPr>
                        <a:t>类型</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23976">
                <a:tc>
                  <a:txBody>
                    <a:bodyPr/>
                    <a:lstStyle/>
                    <a:p>
                      <a:pPr marL="528955">
                        <a:lnSpc>
                          <a:spcPct val="100000"/>
                        </a:lnSpc>
                        <a:spcBef>
                          <a:spcPts val="555"/>
                        </a:spcBef>
                      </a:pPr>
                      <a:r>
                        <a:rPr sz="1100" spc="-5" dirty="0">
                          <a:latin typeface="等线" panose="02010600030101010101" pitchFamily="2" charset="-122"/>
                          <a:cs typeface="等线" panose="02010600030101010101" pitchFamily="2" charset="-122"/>
                        </a:rPr>
                        <a:t>np.full(shape,val)</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0860">
                        <a:lnSpc>
                          <a:spcPct val="100000"/>
                        </a:lnSpc>
                        <a:spcBef>
                          <a:spcPts val="555"/>
                        </a:spcBef>
                      </a:pPr>
                      <a:r>
                        <a:rPr sz="1100" dirty="0">
                          <a:latin typeface="等线" panose="02010600030101010101" pitchFamily="2" charset="-122"/>
                          <a:cs typeface="等线" panose="02010600030101010101" pitchFamily="2" charset="-122"/>
                        </a:rPr>
                        <a:t>根据shape生成一</a:t>
                      </a:r>
                      <a:r>
                        <a:rPr sz="1100" spc="-10" dirty="0">
                          <a:latin typeface="等线" panose="02010600030101010101" pitchFamily="2" charset="-122"/>
                          <a:cs typeface="等线" panose="02010600030101010101" pitchFamily="2" charset="-122"/>
                        </a:rPr>
                        <a:t>个</a:t>
                      </a:r>
                      <a:r>
                        <a:rPr sz="1100" dirty="0">
                          <a:latin typeface="等线" panose="02010600030101010101" pitchFamily="2" charset="-122"/>
                          <a:cs typeface="等线" panose="02010600030101010101" pitchFamily="2" charset="-122"/>
                        </a:rPr>
                        <a:t>数组</a:t>
                      </a:r>
                      <a:r>
                        <a:rPr sz="1100" spc="-10" dirty="0">
                          <a:latin typeface="等线" panose="02010600030101010101" pitchFamily="2" charset="-122"/>
                          <a:cs typeface="等线" panose="02010600030101010101" pitchFamily="2" charset="-122"/>
                        </a:rPr>
                        <a:t>，</a:t>
                      </a:r>
                      <a:r>
                        <a:rPr sz="1100" dirty="0">
                          <a:latin typeface="等线" panose="02010600030101010101" pitchFamily="2" charset="-122"/>
                          <a:cs typeface="等线" panose="02010600030101010101" pitchFamily="2" charset="-122"/>
                        </a:rPr>
                        <a:t>每个</a:t>
                      </a:r>
                      <a:r>
                        <a:rPr sz="1100" spc="-10" dirty="0">
                          <a:latin typeface="等线" panose="02010600030101010101" pitchFamily="2" charset="-122"/>
                          <a:cs typeface="等线" panose="02010600030101010101" pitchFamily="2" charset="-122"/>
                        </a:rPr>
                        <a:t>元</a:t>
                      </a:r>
                      <a:r>
                        <a:rPr sz="1100" dirty="0">
                          <a:latin typeface="等线" panose="02010600030101010101" pitchFamily="2" charset="-122"/>
                          <a:cs typeface="等线" panose="02010600030101010101" pitchFamily="2" charset="-122"/>
                        </a:rPr>
                        <a:t>素值</a:t>
                      </a:r>
                      <a:r>
                        <a:rPr sz="1100" spc="-10" dirty="0">
                          <a:latin typeface="等线" panose="02010600030101010101" pitchFamily="2" charset="-122"/>
                          <a:cs typeface="等线" panose="02010600030101010101" pitchFamily="2" charset="-122"/>
                        </a:rPr>
                        <a:t>都</a:t>
                      </a:r>
                      <a:r>
                        <a:rPr sz="1100" spc="-25" dirty="0">
                          <a:latin typeface="等线" panose="02010600030101010101" pitchFamily="2" charset="-122"/>
                          <a:cs typeface="等线" panose="02010600030101010101" pitchFamily="2" charset="-122"/>
                        </a:rPr>
                        <a:t>是</a:t>
                      </a:r>
                      <a:r>
                        <a:rPr sz="1100" dirty="0">
                          <a:latin typeface="等线" panose="02010600030101010101" pitchFamily="2" charset="-122"/>
                          <a:cs typeface="等线" panose="02010600030101010101" pitchFamily="2" charset="-122"/>
                        </a:rPr>
                        <a:t>val</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23977">
                <a:tc>
                  <a:txBody>
                    <a:bodyPr/>
                    <a:lstStyle/>
                    <a:p>
                      <a:pPr marL="528955">
                        <a:lnSpc>
                          <a:spcPct val="100000"/>
                        </a:lnSpc>
                        <a:spcBef>
                          <a:spcPts val="555"/>
                        </a:spcBef>
                      </a:pPr>
                      <a:r>
                        <a:rPr sz="1100" spc="-5" dirty="0">
                          <a:latin typeface="等线" panose="02010600030101010101" pitchFamily="2" charset="-122"/>
                          <a:cs typeface="等线" panose="02010600030101010101" pitchFamily="2" charset="-122"/>
                        </a:rPr>
                        <a:t>np.eye(n)</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30860">
                        <a:lnSpc>
                          <a:spcPct val="100000"/>
                        </a:lnSpc>
                        <a:spcBef>
                          <a:spcPts val="555"/>
                        </a:spcBef>
                      </a:pPr>
                      <a:r>
                        <a:rPr sz="1100" dirty="0">
                          <a:latin typeface="等线" panose="02010600030101010101" pitchFamily="2" charset="-122"/>
                          <a:cs typeface="等线" panose="02010600030101010101" pitchFamily="2" charset="-122"/>
                        </a:rPr>
                        <a:t>创建一个正方的</a:t>
                      </a:r>
                      <a:r>
                        <a:rPr sz="1100" spc="-10" dirty="0">
                          <a:latin typeface="等线" panose="02010600030101010101" pitchFamily="2" charset="-122"/>
                          <a:cs typeface="等线" panose="02010600030101010101" pitchFamily="2" charset="-122"/>
                        </a:rPr>
                        <a:t>n*n</a:t>
                      </a:r>
                      <a:r>
                        <a:rPr sz="1100" dirty="0">
                          <a:latin typeface="等线" panose="02010600030101010101" pitchFamily="2" charset="-122"/>
                          <a:cs typeface="等线" panose="02010600030101010101" pitchFamily="2" charset="-122"/>
                        </a:rPr>
                        <a:t>单</a:t>
                      </a:r>
                      <a:r>
                        <a:rPr sz="1100" spc="-15" dirty="0">
                          <a:latin typeface="等线" panose="02010600030101010101" pitchFamily="2" charset="-122"/>
                          <a:cs typeface="等线" panose="02010600030101010101" pitchFamily="2" charset="-122"/>
                        </a:rPr>
                        <a:t>位</a:t>
                      </a:r>
                      <a:r>
                        <a:rPr sz="1100" dirty="0">
                          <a:latin typeface="等线" panose="02010600030101010101" pitchFamily="2" charset="-122"/>
                          <a:cs typeface="等线" panose="02010600030101010101" pitchFamily="2" charset="-122"/>
                        </a:rPr>
                        <a:t>矩阵，</a:t>
                      </a:r>
                      <a:r>
                        <a:rPr sz="1100" spc="-15" dirty="0">
                          <a:latin typeface="等线" panose="02010600030101010101" pitchFamily="2" charset="-122"/>
                          <a:cs typeface="等线" panose="02010600030101010101" pitchFamily="2" charset="-122"/>
                        </a:rPr>
                        <a:t>对</a:t>
                      </a:r>
                      <a:r>
                        <a:rPr sz="1100" dirty="0">
                          <a:latin typeface="等线" panose="02010600030101010101" pitchFamily="2" charset="-122"/>
                          <a:cs typeface="等线" panose="02010600030101010101" pitchFamily="2" charset="-122"/>
                        </a:rPr>
                        <a:t>角线</a:t>
                      </a:r>
                      <a:r>
                        <a:rPr sz="1100" spc="-15" dirty="0">
                          <a:latin typeface="等线" panose="02010600030101010101" pitchFamily="2" charset="-122"/>
                          <a:cs typeface="等线" panose="02010600030101010101" pitchFamily="2" charset="-122"/>
                        </a:rPr>
                        <a:t>为</a:t>
                      </a:r>
                      <a:r>
                        <a:rPr sz="1100" spc="-5" dirty="0">
                          <a:latin typeface="等线" panose="02010600030101010101" pitchFamily="2" charset="-122"/>
                          <a:cs typeface="等线" panose="02010600030101010101" pitchFamily="2" charset="-122"/>
                        </a:rPr>
                        <a:t>1，</a:t>
                      </a:r>
                      <a:r>
                        <a:rPr sz="1100" spc="-10" dirty="0">
                          <a:latin typeface="等线" panose="02010600030101010101" pitchFamily="2" charset="-122"/>
                          <a:cs typeface="等线" panose="02010600030101010101" pitchFamily="2" charset="-122"/>
                        </a:rPr>
                        <a:t>其</a:t>
                      </a:r>
                      <a:r>
                        <a:rPr sz="1100" dirty="0">
                          <a:latin typeface="等线" panose="02010600030101010101" pitchFamily="2" charset="-122"/>
                          <a:cs typeface="等线" panose="02010600030101010101" pitchFamily="2" charset="-122"/>
                        </a:rPr>
                        <a:t>余</a:t>
                      </a:r>
                      <a:r>
                        <a:rPr sz="1100" spc="-5" dirty="0">
                          <a:latin typeface="等线" panose="02010600030101010101" pitchFamily="2" charset="-122"/>
                          <a:cs typeface="等线" panose="02010600030101010101" pitchFamily="2" charset="-122"/>
                        </a:rPr>
                        <a:t>为</a:t>
                      </a:r>
                      <a:r>
                        <a:rPr sz="1100" dirty="0">
                          <a:latin typeface="等线" panose="02010600030101010101" pitchFamily="2" charset="-122"/>
                          <a:cs typeface="等线" panose="02010600030101010101" pitchFamily="2" charset="-122"/>
                        </a:rPr>
                        <a:t>0</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24040">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np.ones_like(a)</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根据数组</a:t>
                      </a:r>
                      <a:r>
                        <a:rPr sz="1100" spc="-5" dirty="0">
                          <a:latin typeface="等线" panose="02010600030101010101" pitchFamily="2" charset="-122"/>
                          <a:cs typeface="等线" panose="02010600030101010101" pitchFamily="2" charset="-122"/>
                        </a:rPr>
                        <a:t>a</a:t>
                      </a:r>
                      <a:r>
                        <a:rPr sz="1100" dirty="0">
                          <a:latin typeface="等线" panose="02010600030101010101" pitchFamily="2" charset="-122"/>
                          <a:cs typeface="等线" panose="02010600030101010101" pitchFamily="2" charset="-122"/>
                        </a:rPr>
                        <a:t>的形状生成</a:t>
                      </a:r>
                      <a:r>
                        <a:rPr sz="1100" spc="-15" dirty="0">
                          <a:latin typeface="等线" panose="02010600030101010101" pitchFamily="2" charset="-122"/>
                          <a:cs typeface="等线" panose="02010600030101010101" pitchFamily="2" charset="-122"/>
                        </a:rPr>
                        <a:t>一</a:t>
                      </a:r>
                      <a:r>
                        <a:rPr sz="1100" dirty="0">
                          <a:latin typeface="等线" panose="02010600030101010101" pitchFamily="2" charset="-122"/>
                          <a:cs typeface="等线" panose="02010600030101010101" pitchFamily="2" charset="-122"/>
                        </a:rPr>
                        <a:t>个全</a:t>
                      </a:r>
                      <a:r>
                        <a:rPr sz="1100" spc="-10" dirty="0">
                          <a:latin typeface="等线" panose="02010600030101010101" pitchFamily="2" charset="-122"/>
                          <a:cs typeface="等线" panose="02010600030101010101" pitchFamily="2" charset="-122"/>
                        </a:rPr>
                        <a:t>1</a:t>
                      </a:r>
                      <a:r>
                        <a:rPr sz="1100" spc="-15" dirty="0">
                          <a:latin typeface="等线" panose="02010600030101010101" pitchFamily="2" charset="-122"/>
                          <a:cs typeface="等线" panose="02010600030101010101" pitchFamily="2" charset="-122"/>
                        </a:rPr>
                        <a:t>数组</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23989">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np.zeros_like(a)</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根据数组</a:t>
                      </a:r>
                      <a:r>
                        <a:rPr sz="1100" spc="-5" dirty="0">
                          <a:latin typeface="等线" panose="02010600030101010101" pitchFamily="2" charset="-122"/>
                          <a:cs typeface="等线" panose="02010600030101010101" pitchFamily="2" charset="-122"/>
                        </a:rPr>
                        <a:t>a</a:t>
                      </a:r>
                      <a:r>
                        <a:rPr sz="1100" dirty="0">
                          <a:latin typeface="等线" panose="02010600030101010101" pitchFamily="2" charset="-122"/>
                          <a:cs typeface="等线" panose="02010600030101010101" pitchFamily="2" charset="-122"/>
                        </a:rPr>
                        <a:t>的形状生成</a:t>
                      </a:r>
                      <a:r>
                        <a:rPr sz="1100" spc="-15" dirty="0">
                          <a:latin typeface="等线" panose="02010600030101010101" pitchFamily="2" charset="-122"/>
                          <a:cs typeface="等线" panose="02010600030101010101" pitchFamily="2" charset="-122"/>
                        </a:rPr>
                        <a:t>一</a:t>
                      </a:r>
                      <a:r>
                        <a:rPr sz="1100" dirty="0">
                          <a:latin typeface="等线" panose="02010600030101010101" pitchFamily="2" charset="-122"/>
                          <a:cs typeface="等线" panose="02010600030101010101" pitchFamily="2" charset="-122"/>
                        </a:rPr>
                        <a:t>个全</a:t>
                      </a:r>
                      <a:r>
                        <a:rPr sz="1100" spc="-10" dirty="0">
                          <a:latin typeface="等线" panose="02010600030101010101" pitchFamily="2" charset="-122"/>
                          <a:cs typeface="等线" panose="02010600030101010101" pitchFamily="2" charset="-122"/>
                        </a:rPr>
                        <a:t>0</a:t>
                      </a:r>
                      <a:r>
                        <a:rPr sz="1100" spc="-15" dirty="0">
                          <a:latin typeface="等线" panose="02010600030101010101" pitchFamily="2" charset="-122"/>
                          <a:cs typeface="等线" panose="02010600030101010101" pitchFamily="2" charset="-122"/>
                        </a:rPr>
                        <a:t>数组</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22872">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np.full_like(a,val)</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00"/>
                        </a:spcBef>
                      </a:pPr>
                      <a:r>
                        <a:rPr sz="1100" dirty="0">
                          <a:latin typeface="等线" panose="02010600030101010101" pitchFamily="2" charset="-122"/>
                          <a:cs typeface="等线" panose="02010600030101010101" pitchFamily="2" charset="-122"/>
                        </a:rPr>
                        <a:t>根据数组</a:t>
                      </a:r>
                      <a:r>
                        <a:rPr sz="1100" spc="-5" dirty="0">
                          <a:latin typeface="等线" panose="02010600030101010101" pitchFamily="2" charset="-122"/>
                          <a:cs typeface="等线" panose="02010600030101010101" pitchFamily="2" charset="-122"/>
                        </a:rPr>
                        <a:t>a</a:t>
                      </a:r>
                      <a:r>
                        <a:rPr sz="1100" dirty="0">
                          <a:latin typeface="等线" panose="02010600030101010101" pitchFamily="2" charset="-122"/>
                          <a:cs typeface="等线" panose="02010600030101010101" pitchFamily="2" charset="-122"/>
                        </a:rPr>
                        <a:t>的形状生成</a:t>
                      </a:r>
                      <a:r>
                        <a:rPr sz="1100" spc="-15" dirty="0">
                          <a:latin typeface="等线" panose="02010600030101010101" pitchFamily="2" charset="-122"/>
                          <a:cs typeface="等线" panose="02010600030101010101" pitchFamily="2" charset="-122"/>
                        </a:rPr>
                        <a:t>一</a:t>
                      </a:r>
                      <a:r>
                        <a:rPr sz="1100" dirty="0">
                          <a:latin typeface="等线" panose="02010600030101010101" pitchFamily="2" charset="-122"/>
                          <a:cs typeface="等线" panose="02010600030101010101" pitchFamily="2" charset="-122"/>
                        </a:rPr>
                        <a:t>个数组</a:t>
                      </a:r>
                      <a:r>
                        <a:rPr sz="1100" spc="-15" dirty="0">
                          <a:latin typeface="等线" panose="02010600030101010101" pitchFamily="2" charset="-122"/>
                          <a:cs typeface="等线" panose="02010600030101010101" pitchFamily="2" charset="-122"/>
                        </a:rPr>
                        <a:t>，</a:t>
                      </a:r>
                      <a:r>
                        <a:rPr sz="1100" dirty="0">
                          <a:latin typeface="等线" panose="02010600030101010101" pitchFamily="2" charset="-122"/>
                          <a:cs typeface="等线" panose="02010600030101010101" pitchFamily="2" charset="-122"/>
                        </a:rPr>
                        <a:t>每个</a:t>
                      </a:r>
                      <a:r>
                        <a:rPr sz="1100" spc="-15" dirty="0">
                          <a:latin typeface="等线" panose="02010600030101010101" pitchFamily="2" charset="-122"/>
                          <a:cs typeface="等线" panose="02010600030101010101" pitchFamily="2" charset="-122"/>
                        </a:rPr>
                        <a:t>元</a:t>
                      </a:r>
                      <a:r>
                        <a:rPr sz="1100" dirty="0">
                          <a:latin typeface="等线" panose="02010600030101010101" pitchFamily="2" charset="-122"/>
                          <a:cs typeface="等线" panose="02010600030101010101" pitchFamily="2" charset="-122"/>
                        </a:rPr>
                        <a:t>素值</a:t>
                      </a:r>
                      <a:r>
                        <a:rPr sz="1100" spc="-15" dirty="0">
                          <a:latin typeface="等线" panose="02010600030101010101" pitchFamily="2" charset="-122"/>
                          <a:cs typeface="等线" panose="02010600030101010101" pitchFamily="2" charset="-122"/>
                        </a:rPr>
                        <a:t>都</a:t>
                      </a:r>
                      <a:r>
                        <a:rPr sz="1100" dirty="0">
                          <a:latin typeface="等线" panose="02010600030101010101" pitchFamily="2" charset="-122"/>
                          <a:cs typeface="等线" panose="02010600030101010101" pitchFamily="2" charset="-122"/>
                        </a:rPr>
                        <a:t>是</a:t>
                      </a:r>
                      <a:r>
                        <a:rPr sz="1100" spc="-5" dirty="0">
                          <a:latin typeface="等线" panose="02010600030101010101" pitchFamily="2" charset="-122"/>
                          <a:cs typeface="等线" panose="02010600030101010101" pitchFamily="2" charset="-122"/>
                        </a:rPr>
                        <a:t>val</a:t>
                      </a:r>
                      <a:endParaRPr sz="1100">
                        <a:latin typeface="等线" panose="02010600030101010101" pitchFamily="2" charset="-122"/>
                        <a:cs typeface="等线" panose="02010600030101010101" pitchFamily="2" charset="-122"/>
                      </a:endParaRPr>
                    </a:p>
                  </a:txBody>
                  <a:tcPr marL="0" marR="0" marT="381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3" name="object 3"/>
          <p:cNvSpPr txBox="1"/>
          <p:nvPr/>
        </p:nvSpPr>
        <p:spPr>
          <a:xfrm>
            <a:off x="785571" y="890569"/>
            <a:ext cx="3866515" cy="764540"/>
          </a:xfrm>
          <a:prstGeom prst="rect">
            <a:avLst/>
          </a:prstGeom>
        </p:spPr>
        <p:txBody>
          <a:bodyPr vert="horz" wrap="square" lIns="0" tIns="130175" rIns="0" bIns="0" rtlCol="0">
            <a:spAutoFit/>
          </a:bodyPr>
          <a:lstStyle/>
          <a:p>
            <a:pPr marL="12700">
              <a:lnSpc>
                <a:spcPct val="100000"/>
              </a:lnSpc>
              <a:spcBef>
                <a:spcPts val="1025"/>
              </a:spcBef>
            </a:pPr>
            <a:r>
              <a:rPr sz="1800" b="1" spc="-5" dirty="0">
                <a:latin typeface="等线" panose="02010600030101010101" pitchFamily="2" charset="-122"/>
                <a:cs typeface="等线" panose="02010600030101010101" pitchFamily="2" charset="-122"/>
              </a:rPr>
              <a:t>ndarray数组的创建方法：</a:t>
            </a:r>
            <a:endParaRPr sz="1800">
              <a:latin typeface="等线" panose="02010600030101010101" pitchFamily="2" charset="-122"/>
              <a:cs typeface="等线" panose="02010600030101010101" pitchFamily="2" charset="-122"/>
            </a:endParaRPr>
          </a:p>
          <a:p>
            <a:pPr marL="12700">
              <a:lnSpc>
                <a:spcPct val="100000"/>
              </a:lnSpc>
              <a:spcBef>
                <a:spcPts val="815"/>
              </a:spcBef>
            </a:pPr>
            <a:r>
              <a:rPr sz="1600" spc="-10" dirty="0">
                <a:latin typeface="等线" panose="02010600030101010101" pitchFamily="2" charset="-122"/>
                <a:cs typeface="等线" panose="02010600030101010101" pitchFamily="2" charset="-122"/>
              </a:rPr>
              <a:t>3</a:t>
            </a:r>
            <a:r>
              <a:rPr sz="1600" spc="-5" dirty="0">
                <a:latin typeface="等线" panose="02010600030101010101" pitchFamily="2" charset="-122"/>
                <a:cs typeface="等线" panose="02010600030101010101" pitchFamily="2" charset="-122"/>
              </a:rPr>
              <a:t>、使用</a:t>
            </a:r>
            <a:r>
              <a:rPr sz="1600" spc="-10" dirty="0">
                <a:latin typeface="等线" panose="02010600030101010101" pitchFamily="2" charset="-122"/>
                <a:cs typeface="等线" panose="02010600030101010101" pitchFamily="2" charset="-122"/>
              </a:rPr>
              <a:t>NumPy</a:t>
            </a:r>
            <a:r>
              <a:rPr sz="1600" spc="-5" dirty="0">
                <a:latin typeface="等线" panose="02010600030101010101" pitchFamily="2" charset="-122"/>
                <a:cs typeface="等线" panose="02010600030101010101" pitchFamily="2" charset="-122"/>
              </a:rPr>
              <a:t>中其他函</a:t>
            </a:r>
            <a:r>
              <a:rPr sz="1600" spc="5" dirty="0">
                <a:latin typeface="等线" panose="02010600030101010101" pitchFamily="2" charset="-122"/>
                <a:cs typeface="等线" panose="02010600030101010101" pitchFamily="2" charset="-122"/>
              </a:rPr>
              <a:t>数</a:t>
            </a:r>
            <a:r>
              <a:rPr sz="1600" spc="-5" dirty="0">
                <a:latin typeface="等线" panose="02010600030101010101" pitchFamily="2" charset="-122"/>
                <a:cs typeface="等线" panose="02010600030101010101" pitchFamily="2" charset="-122"/>
              </a:rPr>
              <a:t>创建ndarray数组</a:t>
            </a:r>
            <a:endParaRPr sz="1600">
              <a:latin typeface="等线" panose="02010600030101010101" pitchFamily="2" charset="-122"/>
              <a:cs typeface="等线" panose="02010600030101010101" pitchFamily="2" charset="-122"/>
            </a:endParaRPr>
          </a:p>
        </p:txBody>
      </p:sp>
      <p:sp>
        <p:nvSpPr>
          <p:cNvPr id="4" name="object 4"/>
          <p:cNvSpPr/>
          <p:nvPr/>
        </p:nvSpPr>
        <p:spPr>
          <a:xfrm>
            <a:off x="1488947" y="1684020"/>
            <a:ext cx="5943600" cy="1406652"/>
          </a:xfrm>
          <a:prstGeom prst="rect">
            <a:avLst/>
          </a:prstGeom>
          <a:blipFill>
            <a:blip r:embed="rId2"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nvGraphicFramePr>
        <p:xfrm>
          <a:off x="1504188" y="1738883"/>
          <a:ext cx="5833110" cy="1294002"/>
        </p:xfrm>
        <a:graphic>
          <a:graphicData uri="http://schemas.openxmlformats.org/drawingml/2006/table">
            <a:tbl>
              <a:tblPr firstRow="1" bandRow="1">
                <a:tableStyleId>{2D5ABB26-0587-4C30-8999-92F81FD0307C}</a:tableStyleId>
              </a:tblPr>
              <a:tblGrid>
                <a:gridCol w="1812925">
                  <a:extLst>
                    <a:ext uri="{9D8B030D-6E8A-4147-A177-3AD203B41FA5}">
                      <a16:colId xmlns:a16="http://schemas.microsoft.com/office/drawing/2014/main" val="20000"/>
                    </a:ext>
                  </a:extLst>
                </a:gridCol>
                <a:gridCol w="4020185">
                  <a:extLst>
                    <a:ext uri="{9D8B030D-6E8A-4147-A177-3AD203B41FA5}">
                      <a16:colId xmlns:a16="http://schemas.microsoft.com/office/drawing/2014/main" val="20001"/>
                    </a:ext>
                  </a:extLst>
                </a:gridCol>
              </a:tblGrid>
              <a:tr h="431037">
                <a:tc>
                  <a:txBody>
                    <a:bodyPr/>
                    <a:lstStyle/>
                    <a:p>
                      <a:pPr marL="530860">
                        <a:lnSpc>
                          <a:spcPct val="100000"/>
                        </a:lnSpc>
                        <a:spcBef>
                          <a:spcPts val="765"/>
                        </a:spcBef>
                      </a:pPr>
                      <a:r>
                        <a:rPr sz="1400" b="1" dirty="0">
                          <a:latin typeface="等线" panose="02010600030101010101" pitchFamily="2" charset="-122"/>
                          <a:cs typeface="等线" panose="02010600030101010101" pitchFamily="2" charset="-122"/>
                        </a:rPr>
                        <a:t>函数</a:t>
                      </a:r>
                      <a:endParaRPr sz="1400">
                        <a:latin typeface="等线" panose="02010600030101010101" pitchFamily="2" charset="-122"/>
                        <a:cs typeface="等线" panose="02010600030101010101" pitchFamily="2" charset="-122"/>
                      </a:endParaRPr>
                    </a:p>
                  </a:txBody>
                  <a:tcPr marL="0" marR="0" marT="971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marL="530860">
                        <a:lnSpc>
                          <a:spcPct val="100000"/>
                        </a:lnSpc>
                        <a:spcBef>
                          <a:spcPts val="765"/>
                        </a:spcBef>
                      </a:pPr>
                      <a:r>
                        <a:rPr sz="1400" b="1" dirty="0">
                          <a:latin typeface="等线" panose="02010600030101010101" pitchFamily="2" charset="-122"/>
                          <a:cs typeface="等线" panose="02010600030101010101" pitchFamily="2" charset="-122"/>
                        </a:rPr>
                        <a:t>说明</a:t>
                      </a:r>
                      <a:endParaRPr sz="1400">
                        <a:latin typeface="等线" panose="02010600030101010101" pitchFamily="2" charset="-122"/>
                        <a:cs typeface="等线" panose="02010600030101010101" pitchFamily="2" charset="-122"/>
                      </a:endParaRPr>
                    </a:p>
                  </a:txBody>
                  <a:tcPr marL="0" marR="0" marT="971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432054">
                <a:tc>
                  <a:txBody>
                    <a:bodyPr/>
                    <a:lstStyle/>
                    <a:p>
                      <a:pPr marL="548640">
                        <a:lnSpc>
                          <a:spcPct val="100000"/>
                        </a:lnSpc>
                        <a:spcBef>
                          <a:spcPts val="900"/>
                        </a:spcBef>
                      </a:pPr>
                      <a:r>
                        <a:rPr sz="1200" spc="-5" dirty="0">
                          <a:latin typeface="等线" panose="02010600030101010101" pitchFamily="2" charset="-122"/>
                          <a:cs typeface="等线" panose="02010600030101010101" pitchFamily="2" charset="-122"/>
                        </a:rPr>
                        <a:t>np.linspace()</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900"/>
                        </a:spcBef>
                      </a:pPr>
                      <a:r>
                        <a:rPr sz="1200" dirty="0">
                          <a:latin typeface="等线" panose="02010600030101010101" pitchFamily="2" charset="-122"/>
                          <a:cs typeface="等线" panose="02010600030101010101" pitchFamily="2" charset="-122"/>
                        </a:rPr>
                        <a:t>根据起止数据等间距地填充数据，形成数组</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30911">
                <a:tc>
                  <a:txBody>
                    <a:bodyPr/>
                    <a:lstStyle/>
                    <a:p>
                      <a:pPr marL="548640">
                        <a:lnSpc>
                          <a:spcPct val="100000"/>
                        </a:lnSpc>
                        <a:spcBef>
                          <a:spcPts val="900"/>
                        </a:spcBef>
                      </a:pPr>
                      <a:r>
                        <a:rPr sz="1200" spc="-5" dirty="0">
                          <a:latin typeface="等线" panose="02010600030101010101" pitchFamily="2" charset="-122"/>
                          <a:cs typeface="等线" panose="02010600030101010101" pitchFamily="2" charset="-122"/>
                        </a:rPr>
                        <a:t>np.concatenate()</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900"/>
                        </a:spcBef>
                      </a:pPr>
                      <a:r>
                        <a:rPr sz="1200" spc="-5" dirty="0">
                          <a:latin typeface="等线" panose="02010600030101010101" pitchFamily="2" charset="-122"/>
                          <a:cs typeface="等线" panose="02010600030101010101" pitchFamily="2" charset="-122"/>
                        </a:rPr>
                        <a:t>将两个或多个数组合并成一个新的数组</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6" name="object 6"/>
          <p:cNvSpPr/>
          <p:nvPr/>
        </p:nvSpPr>
        <p:spPr>
          <a:xfrm>
            <a:off x="1303019" y="2953491"/>
            <a:ext cx="5074920" cy="219000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98091" y="3148583"/>
            <a:ext cx="4504944" cy="1738883"/>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7873745" y="4686332"/>
            <a:ext cx="140335" cy="195580"/>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11</a:t>
            </a:fld>
            <a:endParaRPr sz="1100">
              <a:latin typeface="Tahoma" panose="020B0604030504040204"/>
              <a:cs typeface="Tahoma" panose="020B060403050404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3" name="object 3"/>
          <p:cNvSpPr txBox="1"/>
          <p:nvPr/>
        </p:nvSpPr>
        <p:spPr>
          <a:xfrm>
            <a:off x="785571" y="890569"/>
            <a:ext cx="5964555" cy="764540"/>
          </a:xfrm>
          <a:prstGeom prst="rect">
            <a:avLst/>
          </a:prstGeom>
        </p:spPr>
        <p:txBody>
          <a:bodyPr vert="horz" wrap="square" lIns="0" tIns="130175" rIns="0" bIns="0" rtlCol="0">
            <a:spAutoFit/>
          </a:bodyPr>
          <a:lstStyle/>
          <a:p>
            <a:pPr marL="12700">
              <a:lnSpc>
                <a:spcPct val="100000"/>
              </a:lnSpc>
              <a:spcBef>
                <a:spcPts val="1025"/>
              </a:spcBef>
            </a:pPr>
            <a:r>
              <a:rPr sz="1800" b="1" spc="-5" dirty="0">
                <a:latin typeface="等线" panose="02010600030101010101" pitchFamily="2" charset="-122"/>
                <a:cs typeface="等线" panose="02010600030101010101" pitchFamily="2" charset="-122"/>
              </a:rPr>
              <a:t>ndarray数组的变换</a:t>
            </a:r>
            <a:endParaRPr sz="1800">
              <a:latin typeface="等线" panose="02010600030101010101" pitchFamily="2" charset="-122"/>
              <a:cs typeface="等线" panose="02010600030101010101" pitchFamily="2" charset="-122"/>
            </a:endParaRPr>
          </a:p>
          <a:p>
            <a:pPr marL="12700">
              <a:lnSpc>
                <a:spcPct val="100000"/>
              </a:lnSpc>
              <a:spcBef>
                <a:spcPts val="815"/>
              </a:spcBef>
            </a:pPr>
            <a:r>
              <a:rPr sz="1600" spc="-5" dirty="0">
                <a:latin typeface="等线" panose="02010600030101010101" pitchFamily="2" charset="-122"/>
                <a:cs typeface="等线" panose="02010600030101010101" pitchFamily="2" charset="-122"/>
              </a:rPr>
              <a:t>对于创建后的ndarray数组，可以对其进</a:t>
            </a:r>
            <a:r>
              <a:rPr sz="1600" spc="5" dirty="0">
                <a:latin typeface="等线" panose="02010600030101010101" pitchFamily="2" charset="-122"/>
                <a:cs typeface="等线" panose="02010600030101010101" pitchFamily="2" charset="-122"/>
              </a:rPr>
              <a:t>行</a:t>
            </a:r>
            <a:r>
              <a:rPr sz="1600" spc="-5" dirty="0">
                <a:latin typeface="等线" panose="02010600030101010101" pitchFamily="2" charset="-122"/>
                <a:cs typeface="等线" panose="02010600030101010101" pitchFamily="2" charset="-122"/>
              </a:rPr>
              <a:t>维度</a:t>
            </a:r>
            <a:r>
              <a:rPr sz="1600" spc="5" dirty="0">
                <a:latin typeface="等线" panose="02010600030101010101" pitchFamily="2" charset="-122"/>
                <a:cs typeface="等线" panose="02010600030101010101" pitchFamily="2" charset="-122"/>
              </a:rPr>
              <a:t>变</a:t>
            </a:r>
            <a:r>
              <a:rPr sz="1600" spc="-5" dirty="0">
                <a:latin typeface="等线" panose="02010600030101010101" pitchFamily="2" charset="-122"/>
                <a:cs typeface="等线" panose="02010600030101010101" pitchFamily="2" charset="-122"/>
              </a:rPr>
              <a:t>换和</a:t>
            </a:r>
            <a:r>
              <a:rPr sz="1600" spc="5" dirty="0">
                <a:latin typeface="等线" panose="02010600030101010101" pitchFamily="2" charset="-122"/>
                <a:cs typeface="等线" panose="02010600030101010101" pitchFamily="2" charset="-122"/>
              </a:rPr>
              <a:t>元</a:t>
            </a:r>
            <a:r>
              <a:rPr sz="1600" spc="-5" dirty="0">
                <a:latin typeface="等线" panose="02010600030101010101" pitchFamily="2" charset="-122"/>
                <a:cs typeface="等线" panose="02010600030101010101" pitchFamily="2" charset="-122"/>
              </a:rPr>
              <a:t>素类</a:t>
            </a:r>
            <a:r>
              <a:rPr sz="1600" spc="5" dirty="0">
                <a:latin typeface="等线" panose="02010600030101010101" pitchFamily="2" charset="-122"/>
                <a:cs typeface="等线" panose="02010600030101010101" pitchFamily="2" charset="-122"/>
              </a:rPr>
              <a:t>型</a:t>
            </a:r>
            <a:r>
              <a:rPr sz="1600" spc="-5" dirty="0">
                <a:latin typeface="等线" panose="02010600030101010101" pitchFamily="2" charset="-122"/>
                <a:cs typeface="等线" panose="02010600030101010101" pitchFamily="2" charset="-122"/>
              </a:rPr>
              <a:t>变换</a:t>
            </a:r>
            <a:endParaRPr sz="1600">
              <a:latin typeface="等线" panose="02010600030101010101" pitchFamily="2" charset="-122"/>
              <a:cs typeface="等线" panose="02010600030101010101" pitchFamily="2" charset="-122"/>
            </a:endParaRPr>
          </a:p>
        </p:txBody>
      </p:sp>
      <p:sp>
        <p:nvSpPr>
          <p:cNvPr id="4" name="object 4"/>
          <p:cNvSpPr/>
          <p:nvPr/>
        </p:nvSpPr>
        <p:spPr>
          <a:xfrm>
            <a:off x="1133855" y="1844039"/>
            <a:ext cx="6952488" cy="2703576"/>
          </a:xfrm>
          <a:prstGeom prst="rect">
            <a:avLst/>
          </a:prstGeom>
          <a:blipFill>
            <a:blip r:embed="rId2"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nvGraphicFramePr>
        <p:xfrm>
          <a:off x="1148448" y="1897888"/>
          <a:ext cx="6840220" cy="2592042"/>
        </p:xfrm>
        <a:graphic>
          <a:graphicData uri="http://schemas.openxmlformats.org/drawingml/2006/table">
            <a:tbl>
              <a:tblPr firstRow="1" bandRow="1">
                <a:tableStyleId>{2D5ABB26-0587-4C30-8999-92F81FD0307C}</a:tableStyleId>
              </a:tblPr>
              <a:tblGrid>
                <a:gridCol w="2016125">
                  <a:extLst>
                    <a:ext uri="{9D8B030D-6E8A-4147-A177-3AD203B41FA5}">
                      <a16:colId xmlns:a16="http://schemas.microsoft.com/office/drawing/2014/main" val="20000"/>
                    </a:ext>
                  </a:extLst>
                </a:gridCol>
                <a:gridCol w="4824095">
                  <a:extLst>
                    <a:ext uri="{9D8B030D-6E8A-4147-A177-3AD203B41FA5}">
                      <a16:colId xmlns:a16="http://schemas.microsoft.com/office/drawing/2014/main" val="20001"/>
                    </a:ext>
                  </a:extLst>
                </a:gridCol>
              </a:tblGrid>
              <a:tr h="432054">
                <a:tc gridSpan="2">
                  <a:txBody>
                    <a:bodyPr/>
                    <a:lstStyle/>
                    <a:p>
                      <a:pPr marL="1381760">
                        <a:lnSpc>
                          <a:spcPct val="100000"/>
                        </a:lnSpc>
                        <a:spcBef>
                          <a:spcPts val="630"/>
                        </a:spcBef>
                      </a:pPr>
                      <a:r>
                        <a:rPr sz="1600" spc="-5" dirty="0">
                          <a:solidFill>
                            <a:srgbClr val="E36C09"/>
                          </a:solidFill>
                          <a:latin typeface="等线" panose="02010600030101010101" pitchFamily="2" charset="-122"/>
                          <a:cs typeface="等线" panose="02010600030101010101" pitchFamily="2" charset="-122"/>
                        </a:rPr>
                        <a:t>元素类型变换：a</a:t>
                      </a:r>
                      <a:r>
                        <a:rPr sz="1600" spc="10" dirty="0">
                          <a:solidFill>
                            <a:srgbClr val="E36C09"/>
                          </a:solidFill>
                          <a:latin typeface="等线" panose="02010600030101010101" pitchFamily="2" charset="-122"/>
                          <a:cs typeface="等线" panose="02010600030101010101" pitchFamily="2" charset="-122"/>
                        </a:rPr>
                        <a:t> </a:t>
                      </a:r>
                      <a:r>
                        <a:rPr sz="1600" spc="-5" dirty="0">
                          <a:solidFill>
                            <a:srgbClr val="E36C09"/>
                          </a:solidFill>
                          <a:latin typeface="等线" panose="02010600030101010101" pitchFamily="2" charset="-122"/>
                          <a:cs typeface="等线" panose="02010600030101010101" pitchFamily="2" charset="-122"/>
                        </a:rPr>
                        <a:t>=</a:t>
                      </a:r>
                      <a:r>
                        <a:rPr sz="1600" spc="-10" dirty="0">
                          <a:solidFill>
                            <a:srgbClr val="E36C09"/>
                          </a:solidFill>
                          <a:latin typeface="等线" panose="02010600030101010101" pitchFamily="2" charset="-122"/>
                          <a:cs typeface="等线" panose="02010600030101010101" pitchFamily="2" charset="-122"/>
                        </a:rPr>
                        <a:t> </a:t>
                      </a:r>
                      <a:r>
                        <a:rPr sz="1600" spc="-5" dirty="0">
                          <a:solidFill>
                            <a:srgbClr val="E36C09"/>
                          </a:solidFill>
                          <a:latin typeface="等线" panose="02010600030101010101" pitchFamily="2" charset="-122"/>
                          <a:cs typeface="等线" panose="02010600030101010101" pitchFamily="2" charset="-122"/>
                        </a:rPr>
                        <a:t>np.ones((2,3,4),</a:t>
                      </a:r>
                      <a:r>
                        <a:rPr sz="1600" spc="-15" dirty="0">
                          <a:solidFill>
                            <a:srgbClr val="E36C09"/>
                          </a:solidFill>
                          <a:latin typeface="等线" panose="02010600030101010101" pitchFamily="2" charset="-122"/>
                          <a:cs typeface="等线" panose="02010600030101010101" pitchFamily="2" charset="-122"/>
                        </a:rPr>
                        <a:t> </a:t>
                      </a:r>
                      <a:r>
                        <a:rPr sz="1600" spc="-5" dirty="0">
                          <a:solidFill>
                            <a:srgbClr val="E36C09"/>
                          </a:solidFill>
                          <a:latin typeface="等线" panose="02010600030101010101" pitchFamily="2" charset="-122"/>
                          <a:cs typeface="等线" panose="02010600030101010101" pitchFamily="2" charset="-122"/>
                        </a:rPr>
                        <a:t>dtype=np.int32)</a:t>
                      </a:r>
                      <a:endParaRPr sz="1600">
                        <a:latin typeface="等线" panose="02010600030101010101" pitchFamily="2" charset="-122"/>
                        <a:cs typeface="等线" panose="02010600030101010101" pitchFamily="2" charset="-122"/>
                      </a:endParaRPr>
                    </a:p>
                  </a:txBody>
                  <a:tcPr marL="0" marR="0" marT="800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lang="zh-CN"/>
                    </a:p>
                  </a:txBody>
                  <a:tcPr marL="0" marR="0" marT="0" marB="0"/>
                </a:tc>
                <a:extLst>
                  <a:ext uri="{0D108BD9-81ED-4DB2-BD59-A6C34878D82A}">
                    <a16:rowId xmlns:a16="http://schemas.microsoft.com/office/drawing/2014/main" val="10000"/>
                  </a:ext>
                </a:extLst>
              </a:tr>
              <a:tr h="431926">
                <a:tc>
                  <a:txBody>
                    <a:bodyPr/>
                    <a:lstStyle/>
                    <a:p>
                      <a:pPr marL="530860">
                        <a:lnSpc>
                          <a:spcPct val="100000"/>
                        </a:lnSpc>
                        <a:spcBef>
                          <a:spcPts val="900"/>
                        </a:spcBef>
                      </a:pPr>
                      <a:r>
                        <a:rPr sz="1200" b="1"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marL="530860">
                        <a:lnSpc>
                          <a:spcPct val="100000"/>
                        </a:lnSpc>
                        <a:spcBef>
                          <a:spcPts val="900"/>
                        </a:spcBef>
                      </a:pPr>
                      <a:r>
                        <a:rPr sz="1200" b="1"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32054">
                <a:tc>
                  <a:txBody>
                    <a:bodyPr/>
                    <a:lstStyle/>
                    <a:p>
                      <a:pPr marL="548640">
                        <a:lnSpc>
                          <a:spcPct val="100000"/>
                        </a:lnSpc>
                        <a:spcBef>
                          <a:spcPts val="900"/>
                        </a:spcBef>
                      </a:pPr>
                      <a:r>
                        <a:rPr sz="1200" spc="-5" dirty="0">
                          <a:latin typeface="等线" panose="02010600030101010101" pitchFamily="2" charset="-122"/>
                          <a:cs typeface="等线" panose="02010600030101010101" pitchFamily="2" charset="-122"/>
                        </a:rPr>
                        <a:t>.reshape(shape)</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900"/>
                        </a:spcBef>
                      </a:pPr>
                      <a:r>
                        <a:rPr sz="1200" dirty="0">
                          <a:latin typeface="等线" panose="02010600030101010101" pitchFamily="2" charset="-122"/>
                          <a:cs typeface="等线" panose="02010600030101010101" pitchFamily="2" charset="-122"/>
                        </a:rPr>
                        <a:t>不改变数组元素，返回一个</a:t>
                      </a:r>
                      <a:r>
                        <a:rPr sz="1200" spc="-5" dirty="0">
                          <a:latin typeface="等线" panose="02010600030101010101" pitchFamily="2" charset="-122"/>
                          <a:cs typeface="等线" panose="02010600030101010101" pitchFamily="2" charset="-122"/>
                        </a:rPr>
                        <a:t>shape</a:t>
                      </a:r>
                      <a:r>
                        <a:rPr sz="1200" dirty="0">
                          <a:latin typeface="等线" panose="02010600030101010101" pitchFamily="2" charset="-122"/>
                          <a:cs typeface="等线" panose="02010600030101010101" pitchFamily="2" charset="-122"/>
                        </a:rPr>
                        <a:t>形状的数组，</a:t>
                      </a:r>
                      <a:r>
                        <a:rPr sz="1200" dirty="0">
                          <a:solidFill>
                            <a:srgbClr val="F94146"/>
                          </a:solidFill>
                          <a:latin typeface="等线" panose="02010600030101010101" pitchFamily="2" charset="-122"/>
                          <a:cs typeface="等线" panose="02010600030101010101" pitchFamily="2" charset="-122"/>
                        </a:rPr>
                        <a:t>原数组不变</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432053">
                <a:tc>
                  <a:txBody>
                    <a:bodyPr/>
                    <a:lstStyle/>
                    <a:p>
                      <a:pPr marL="548640">
                        <a:lnSpc>
                          <a:spcPct val="100000"/>
                        </a:lnSpc>
                        <a:spcBef>
                          <a:spcPts val="900"/>
                        </a:spcBef>
                      </a:pPr>
                      <a:r>
                        <a:rPr sz="1200" spc="-5" dirty="0">
                          <a:latin typeface="等线" panose="02010600030101010101" pitchFamily="2" charset="-122"/>
                          <a:cs typeface="等线" panose="02010600030101010101" pitchFamily="2" charset="-122"/>
                        </a:rPr>
                        <a:t>.resize(shape)</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900"/>
                        </a:spcBef>
                      </a:pPr>
                      <a:r>
                        <a:rPr sz="1200" dirty="0">
                          <a:latin typeface="等线" panose="02010600030101010101" pitchFamily="2" charset="-122"/>
                          <a:cs typeface="等线" panose="02010600030101010101" pitchFamily="2" charset="-122"/>
                        </a:rPr>
                        <a:t>与</a:t>
                      </a:r>
                      <a:r>
                        <a:rPr sz="1200" spc="-5" dirty="0">
                          <a:latin typeface="等线" panose="02010600030101010101" pitchFamily="2" charset="-122"/>
                          <a:cs typeface="等线" panose="02010600030101010101" pitchFamily="2" charset="-122"/>
                        </a:rPr>
                        <a:t>.reshape()</a:t>
                      </a:r>
                      <a:r>
                        <a:rPr sz="1200" dirty="0">
                          <a:latin typeface="等线" panose="02010600030101010101" pitchFamily="2" charset="-122"/>
                          <a:cs typeface="等线" panose="02010600030101010101" pitchFamily="2" charset="-122"/>
                        </a:rPr>
                        <a:t>功能一致，但</a:t>
                      </a:r>
                      <a:r>
                        <a:rPr sz="1200" dirty="0">
                          <a:solidFill>
                            <a:srgbClr val="F94146"/>
                          </a:solidFill>
                          <a:latin typeface="等线" panose="02010600030101010101" pitchFamily="2" charset="-122"/>
                          <a:cs typeface="等线" panose="02010600030101010101" pitchFamily="2" charset="-122"/>
                        </a:rPr>
                        <a:t>修改原数组</a:t>
                      </a:r>
                      <a:endParaRPr sz="1200">
                        <a:latin typeface="等线" panose="02010600030101010101" pitchFamily="2" charset="-122"/>
                        <a:cs typeface="等线" panose="02010600030101010101" pitchFamily="2" charset="-122"/>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31952">
                <a:tc>
                  <a:txBody>
                    <a:bodyPr/>
                    <a:lstStyle/>
                    <a:p>
                      <a:pPr marL="548640">
                        <a:lnSpc>
                          <a:spcPct val="100000"/>
                        </a:lnSpc>
                        <a:spcBef>
                          <a:spcPts val="905"/>
                        </a:spcBef>
                      </a:pPr>
                      <a:r>
                        <a:rPr sz="1200" spc="-5" dirty="0">
                          <a:latin typeface="等线" panose="02010600030101010101" pitchFamily="2" charset="-122"/>
                          <a:cs typeface="等线" panose="02010600030101010101" pitchFamily="2" charset="-122"/>
                        </a:rPr>
                        <a:t>.swapaxes(ax1,ax2)</a:t>
                      </a:r>
                      <a:endParaRPr sz="1200">
                        <a:latin typeface="等线" panose="02010600030101010101" pitchFamily="2" charset="-122"/>
                        <a:cs typeface="等线" panose="02010600030101010101" pitchFamily="2" charset="-122"/>
                      </a:endParaRPr>
                    </a:p>
                  </a:txBody>
                  <a:tcPr marL="0" marR="0" marT="1149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905"/>
                        </a:spcBef>
                      </a:pPr>
                      <a:r>
                        <a:rPr sz="1200" dirty="0">
                          <a:latin typeface="等线" panose="02010600030101010101" pitchFamily="2" charset="-122"/>
                          <a:cs typeface="等线" panose="02010600030101010101" pitchFamily="2" charset="-122"/>
                        </a:rPr>
                        <a:t>将数组</a:t>
                      </a:r>
                      <a:r>
                        <a:rPr sz="1200" spc="-5" dirty="0">
                          <a:latin typeface="等线" panose="02010600030101010101" pitchFamily="2" charset="-122"/>
                          <a:cs typeface="等线" panose="02010600030101010101" pitchFamily="2" charset="-122"/>
                        </a:rPr>
                        <a:t>n</a:t>
                      </a:r>
                      <a:r>
                        <a:rPr sz="1200" dirty="0">
                          <a:latin typeface="等线" panose="02010600030101010101" pitchFamily="2" charset="-122"/>
                          <a:cs typeface="等线" panose="02010600030101010101" pitchFamily="2" charset="-122"/>
                        </a:rPr>
                        <a:t>个维度中两个维度进行调换</a:t>
                      </a:r>
                      <a:endParaRPr sz="1200">
                        <a:latin typeface="等线" panose="02010600030101010101" pitchFamily="2" charset="-122"/>
                        <a:cs typeface="等线" panose="02010600030101010101" pitchFamily="2" charset="-122"/>
                      </a:endParaRPr>
                    </a:p>
                  </a:txBody>
                  <a:tcPr marL="0" marR="0" marT="1149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432003">
                <a:tc>
                  <a:txBody>
                    <a:bodyPr/>
                    <a:lstStyle/>
                    <a:p>
                      <a:pPr marL="548640">
                        <a:lnSpc>
                          <a:spcPct val="100000"/>
                        </a:lnSpc>
                        <a:spcBef>
                          <a:spcPts val="905"/>
                        </a:spcBef>
                      </a:pPr>
                      <a:r>
                        <a:rPr sz="1200" spc="-5" dirty="0">
                          <a:latin typeface="等线" panose="02010600030101010101" pitchFamily="2" charset="-122"/>
                          <a:cs typeface="等线" panose="02010600030101010101" pitchFamily="2" charset="-122"/>
                        </a:rPr>
                        <a:t>.flatten()</a:t>
                      </a:r>
                      <a:endParaRPr sz="1200">
                        <a:latin typeface="等线" panose="02010600030101010101" pitchFamily="2" charset="-122"/>
                        <a:cs typeface="等线" panose="02010600030101010101" pitchFamily="2" charset="-122"/>
                      </a:endParaRPr>
                    </a:p>
                  </a:txBody>
                  <a:tcPr marL="0" marR="0" marT="1149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905"/>
                        </a:spcBef>
                      </a:pPr>
                      <a:r>
                        <a:rPr sz="1200" spc="-5" dirty="0">
                          <a:latin typeface="等线" panose="02010600030101010101" pitchFamily="2" charset="-122"/>
                          <a:cs typeface="等线" panose="02010600030101010101" pitchFamily="2" charset="-122"/>
                        </a:rPr>
                        <a:t>对数组进行降维，返回折叠后的一维数组，原数组不变</a:t>
                      </a:r>
                      <a:endParaRPr sz="1200">
                        <a:latin typeface="等线" panose="02010600030101010101" pitchFamily="2" charset="-122"/>
                        <a:cs typeface="等线" panose="02010600030101010101" pitchFamily="2" charset="-122"/>
                      </a:endParaRPr>
                    </a:p>
                  </a:txBody>
                  <a:tcPr marL="0" marR="0" marT="1149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6" name="object 6"/>
          <p:cNvSpPr txBox="1"/>
          <p:nvPr/>
        </p:nvSpPr>
        <p:spPr>
          <a:xfrm>
            <a:off x="7873745" y="4686332"/>
            <a:ext cx="140335" cy="195580"/>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12</a:t>
            </a:fld>
            <a:endParaRPr sz="1100">
              <a:latin typeface="Tahoma" panose="020B0604030504040204"/>
              <a:cs typeface="Tahoma" panose="020B060403050404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3" name="object 3"/>
          <p:cNvSpPr txBox="1"/>
          <p:nvPr/>
        </p:nvSpPr>
        <p:spPr>
          <a:xfrm>
            <a:off x="1050442" y="1054379"/>
            <a:ext cx="3472815" cy="976630"/>
          </a:xfrm>
          <a:prstGeom prst="rect">
            <a:avLst/>
          </a:prstGeom>
        </p:spPr>
        <p:txBody>
          <a:bodyPr vert="horz" wrap="square" lIns="0" tIns="85725" rIns="0" bIns="0" rtlCol="0">
            <a:spAutoFit/>
          </a:bodyPr>
          <a:lstStyle/>
          <a:p>
            <a:pPr marL="12700">
              <a:lnSpc>
                <a:spcPct val="100000"/>
              </a:lnSpc>
              <a:spcBef>
                <a:spcPts val="675"/>
              </a:spcBef>
            </a:pPr>
            <a:r>
              <a:rPr sz="1600" spc="-5" dirty="0">
                <a:latin typeface="等线" panose="02010600030101010101" pitchFamily="2" charset="-122"/>
                <a:cs typeface="等线" panose="02010600030101010101" pitchFamily="2" charset="-122"/>
              </a:rPr>
              <a:t>数组的索引和切片</a:t>
            </a:r>
            <a:endParaRPr sz="1600" dirty="0">
              <a:latin typeface="等线" panose="02010600030101010101" pitchFamily="2" charset="-122"/>
              <a:cs typeface="等线" panose="02010600030101010101" pitchFamily="2" charset="-122"/>
            </a:endParaRPr>
          </a:p>
          <a:p>
            <a:pPr marL="12700" marR="5080">
              <a:lnSpc>
                <a:spcPct val="130000"/>
              </a:lnSpc>
            </a:pPr>
            <a:r>
              <a:rPr sz="1600" spc="-5" dirty="0">
                <a:latin typeface="等线" panose="02010600030101010101" pitchFamily="2" charset="-122"/>
                <a:cs typeface="等线" panose="02010600030101010101" pitchFamily="2" charset="-122"/>
              </a:rPr>
              <a:t>索引：获取数组中特定位置元素的</a:t>
            </a:r>
            <a:r>
              <a:rPr sz="1600" spc="5" dirty="0">
                <a:latin typeface="等线" panose="02010600030101010101" pitchFamily="2" charset="-122"/>
                <a:cs typeface="等线" panose="02010600030101010101" pitchFamily="2" charset="-122"/>
              </a:rPr>
              <a:t>过</a:t>
            </a:r>
            <a:r>
              <a:rPr sz="1600" spc="-5" dirty="0">
                <a:latin typeface="等线" panose="02010600030101010101" pitchFamily="2" charset="-122"/>
                <a:cs typeface="等线" panose="02010600030101010101" pitchFamily="2" charset="-122"/>
              </a:rPr>
              <a:t>程 切片：获取数组元素子集的过程</a:t>
            </a:r>
            <a:endParaRPr sz="1600" dirty="0">
              <a:latin typeface="等线" panose="02010600030101010101" pitchFamily="2" charset="-122"/>
              <a:cs typeface="等线" panose="02010600030101010101" pitchFamily="2" charset="-122"/>
            </a:endParaRPr>
          </a:p>
        </p:txBody>
      </p:sp>
      <p:sp>
        <p:nvSpPr>
          <p:cNvPr id="4" name="object 4"/>
          <p:cNvSpPr/>
          <p:nvPr/>
        </p:nvSpPr>
        <p:spPr>
          <a:xfrm>
            <a:off x="1388363" y="2232698"/>
            <a:ext cx="6547104" cy="200240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583436" y="2427732"/>
            <a:ext cx="5977127" cy="143256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7847" y="0"/>
            <a:ext cx="8528304" cy="993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4" name="object 4"/>
          <p:cNvSpPr/>
          <p:nvPr/>
        </p:nvSpPr>
        <p:spPr>
          <a:xfrm>
            <a:off x="1065275" y="792530"/>
            <a:ext cx="7220711" cy="42138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60347" y="987552"/>
            <a:ext cx="6650735" cy="3643884"/>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030" y="296113"/>
            <a:ext cx="2299970" cy="331470"/>
          </a:xfrm>
          <a:prstGeom prst="rect">
            <a:avLst/>
          </a:prstGeom>
        </p:spPr>
        <p:txBody>
          <a:bodyPr vert="horz" wrap="square" lIns="0" tIns="13335" rIns="0" bIns="0" rtlCol="0">
            <a:spAutoFit/>
          </a:bodyPr>
          <a:lstStyle/>
          <a:p>
            <a:pPr marL="12700">
              <a:lnSpc>
                <a:spcPct val="100000"/>
              </a:lnSpc>
              <a:spcBef>
                <a:spcPts val="105"/>
              </a:spcBef>
            </a:pPr>
            <a:r>
              <a:rPr spc="-5" dirty="0"/>
              <a:t>ndarray</a:t>
            </a:r>
            <a:r>
              <a:rPr dirty="0">
                <a:latin typeface="宋体" panose="02010600030101010101" pitchFamily="2" charset="-122"/>
                <a:cs typeface="宋体" panose="02010600030101010101" pitchFamily="2" charset="-122"/>
              </a:rPr>
              <a:t>数组的运算</a:t>
            </a:r>
          </a:p>
        </p:txBody>
      </p:sp>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15</a:t>
            </a:fld>
            <a:endParaRPr dirty="0"/>
          </a:p>
        </p:txBody>
      </p:sp>
      <p:graphicFrame>
        <p:nvGraphicFramePr>
          <p:cNvPr id="3" name="object 3"/>
          <p:cNvGraphicFramePr>
            <a:graphicFrameLocks noGrp="1"/>
          </p:cNvGraphicFramePr>
          <p:nvPr/>
        </p:nvGraphicFramePr>
        <p:xfrm>
          <a:off x="1258824" y="926591"/>
          <a:ext cx="6906259" cy="3934389"/>
        </p:xfrm>
        <a:graphic>
          <a:graphicData uri="http://schemas.openxmlformats.org/drawingml/2006/table">
            <a:tbl>
              <a:tblPr firstRow="1" bandRow="1">
                <a:tableStyleId>{2D5ABB26-0587-4C30-8999-92F81FD0307C}</a:tableStyleId>
              </a:tblPr>
              <a:tblGrid>
                <a:gridCol w="2011045">
                  <a:extLst>
                    <a:ext uri="{9D8B030D-6E8A-4147-A177-3AD203B41FA5}">
                      <a16:colId xmlns:a16="http://schemas.microsoft.com/office/drawing/2014/main" val="20000"/>
                    </a:ext>
                  </a:extLst>
                </a:gridCol>
                <a:gridCol w="4895214">
                  <a:extLst>
                    <a:ext uri="{9D8B030D-6E8A-4147-A177-3AD203B41FA5}">
                      <a16:colId xmlns:a16="http://schemas.microsoft.com/office/drawing/2014/main" val="20001"/>
                    </a:ext>
                  </a:extLst>
                </a:gridCol>
              </a:tblGrid>
              <a:tr h="322579">
                <a:tc>
                  <a:txBody>
                    <a:bodyPr/>
                    <a:lstStyle/>
                    <a:p>
                      <a:pPr marL="529590">
                        <a:lnSpc>
                          <a:spcPct val="100000"/>
                        </a:lnSpc>
                        <a:spcBef>
                          <a:spcPts val="460"/>
                        </a:spcBef>
                      </a:pPr>
                      <a:r>
                        <a:rPr sz="1200" b="1"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5841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marL="530860">
                        <a:lnSpc>
                          <a:spcPct val="100000"/>
                        </a:lnSpc>
                        <a:spcBef>
                          <a:spcPts val="460"/>
                        </a:spcBef>
                      </a:pPr>
                      <a:r>
                        <a:rPr sz="1200" b="1"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5841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323976">
                <a:tc>
                  <a:txBody>
                    <a:bodyPr/>
                    <a:lstStyle/>
                    <a:p>
                      <a:pPr marL="547370">
                        <a:lnSpc>
                          <a:spcPct val="100000"/>
                        </a:lnSpc>
                        <a:spcBef>
                          <a:spcPts val="550"/>
                        </a:spcBef>
                      </a:pPr>
                      <a:r>
                        <a:rPr sz="1100" dirty="0">
                          <a:latin typeface="等线" panose="02010600030101010101" pitchFamily="2" charset="-122"/>
                          <a:cs typeface="等线" panose="02010600030101010101" pitchFamily="2" charset="-122"/>
                        </a:rPr>
                        <a:t>np.abs(x)</a:t>
                      </a:r>
                      <a:r>
                        <a:rPr sz="1100" spc="-50"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np.fabs(x)</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0"/>
                        </a:spcBef>
                      </a:pPr>
                      <a:r>
                        <a:rPr sz="1100" dirty="0">
                          <a:latin typeface="等线" panose="02010600030101010101" pitchFamily="2" charset="-122"/>
                          <a:cs typeface="等线" panose="02010600030101010101" pitchFamily="2" charset="-122"/>
                        </a:rPr>
                        <a:t>计算数组各元素的绝对值</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23976">
                <a:tc>
                  <a:txBody>
                    <a:bodyPr/>
                    <a:lstStyle/>
                    <a:p>
                      <a:pPr marL="547370">
                        <a:lnSpc>
                          <a:spcPct val="100000"/>
                        </a:lnSpc>
                        <a:spcBef>
                          <a:spcPts val="550"/>
                        </a:spcBef>
                      </a:pPr>
                      <a:r>
                        <a:rPr sz="1100" dirty="0">
                          <a:latin typeface="等线" panose="02010600030101010101" pitchFamily="2" charset="-122"/>
                          <a:cs typeface="等线" panose="02010600030101010101" pitchFamily="2" charset="-122"/>
                        </a:rPr>
                        <a:t>np.sqrt(x)</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0"/>
                        </a:spcBef>
                      </a:pPr>
                      <a:r>
                        <a:rPr sz="1100" dirty="0">
                          <a:latin typeface="等线" panose="02010600030101010101" pitchFamily="2" charset="-122"/>
                          <a:cs typeface="等线" panose="02010600030101010101" pitchFamily="2" charset="-122"/>
                        </a:rPr>
                        <a:t>计算数组各元素的平方根</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23977">
                <a:tc>
                  <a:txBody>
                    <a:bodyPr/>
                    <a:lstStyle/>
                    <a:p>
                      <a:pPr marL="547370">
                        <a:lnSpc>
                          <a:spcPct val="100000"/>
                        </a:lnSpc>
                        <a:spcBef>
                          <a:spcPts val="550"/>
                        </a:spcBef>
                      </a:pPr>
                      <a:r>
                        <a:rPr sz="1100" dirty="0">
                          <a:latin typeface="等线" panose="02010600030101010101" pitchFamily="2" charset="-122"/>
                          <a:cs typeface="等线" panose="02010600030101010101" pitchFamily="2" charset="-122"/>
                        </a:rPr>
                        <a:t>np.square(x)</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0"/>
                        </a:spcBef>
                      </a:pPr>
                      <a:r>
                        <a:rPr sz="1100" dirty="0">
                          <a:latin typeface="等线" panose="02010600030101010101" pitchFamily="2" charset="-122"/>
                          <a:cs typeface="等线" panose="02010600030101010101" pitchFamily="2" charset="-122"/>
                        </a:rPr>
                        <a:t>计算数组各元素的平方</a:t>
                      </a:r>
                      <a:endParaRPr sz="1100">
                        <a:latin typeface="等线" panose="02010600030101010101" pitchFamily="2" charset="-122"/>
                        <a:cs typeface="等线" panose="02010600030101010101" pitchFamily="2" charset="-122"/>
                      </a:endParaRPr>
                    </a:p>
                  </a:txBody>
                  <a:tcPr marL="0" marR="0" marT="698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426719">
                <a:tc>
                  <a:txBody>
                    <a:bodyPr/>
                    <a:lstStyle/>
                    <a:p>
                      <a:pPr marL="547370" marR="222885">
                        <a:lnSpc>
                          <a:spcPct val="100000"/>
                        </a:lnSpc>
                        <a:spcBef>
                          <a:spcPts val="295"/>
                        </a:spcBef>
                      </a:pPr>
                      <a:r>
                        <a:rPr sz="1100" dirty="0">
                          <a:latin typeface="等线" panose="02010600030101010101" pitchFamily="2" charset="-122"/>
                          <a:cs typeface="等线" panose="02010600030101010101" pitchFamily="2" charset="-122"/>
                        </a:rPr>
                        <a:t>np.log(x)</a:t>
                      </a:r>
                      <a:r>
                        <a:rPr sz="1100" spc="-70" dirty="0">
                          <a:latin typeface="等线" panose="02010600030101010101" pitchFamily="2" charset="-122"/>
                          <a:cs typeface="等线" panose="02010600030101010101" pitchFamily="2" charset="-122"/>
                        </a:rPr>
                        <a:t> </a:t>
                      </a:r>
                      <a:r>
                        <a:rPr sz="1100" spc="-5" dirty="0">
                          <a:latin typeface="等线" panose="02010600030101010101" pitchFamily="2" charset="-122"/>
                          <a:cs typeface="等线" panose="02010600030101010101" pitchFamily="2" charset="-122"/>
                        </a:rPr>
                        <a:t>np.log10(x)  </a:t>
                      </a:r>
                      <a:r>
                        <a:rPr sz="1100" dirty="0">
                          <a:latin typeface="等线" panose="02010600030101010101" pitchFamily="2" charset="-122"/>
                          <a:cs typeface="等线" panose="02010600030101010101" pitchFamily="2" charset="-122"/>
                        </a:rPr>
                        <a:t>np.log2(x)</a:t>
                      </a:r>
                      <a:endParaRPr sz="1100">
                        <a:latin typeface="等线" panose="02010600030101010101" pitchFamily="2" charset="-122"/>
                        <a:cs typeface="等线" panose="02010600030101010101" pitchFamily="2" charset="-122"/>
                      </a:endParaRPr>
                    </a:p>
                  </a:txBody>
                  <a:tcPr marL="0" marR="0" marT="37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955"/>
                        </a:spcBef>
                      </a:pPr>
                      <a:r>
                        <a:rPr sz="1100" dirty="0">
                          <a:latin typeface="等线" panose="02010600030101010101" pitchFamily="2" charset="-122"/>
                          <a:cs typeface="等线" panose="02010600030101010101" pitchFamily="2" charset="-122"/>
                        </a:rPr>
                        <a:t>计算数组各元素的自然</a:t>
                      </a:r>
                      <a:r>
                        <a:rPr sz="1100" spc="-15" dirty="0">
                          <a:latin typeface="等线" panose="02010600030101010101" pitchFamily="2" charset="-122"/>
                          <a:cs typeface="等线" panose="02010600030101010101" pitchFamily="2" charset="-122"/>
                        </a:rPr>
                        <a:t>对</a:t>
                      </a:r>
                      <a:r>
                        <a:rPr sz="1100" dirty="0">
                          <a:latin typeface="等线" panose="02010600030101010101" pitchFamily="2" charset="-122"/>
                          <a:cs typeface="等线" panose="02010600030101010101" pitchFamily="2" charset="-122"/>
                        </a:rPr>
                        <a:t>数、</a:t>
                      </a:r>
                      <a:r>
                        <a:rPr sz="1100" spc="-40" dirty="0">
                          <a:latin typeface="等线" panose="02010600030101010101" pitchFamily="2" charset="-122"/>
                          <a:cs typeface="等线" panose="02010600030101010101" pitchFamily="2" charset="-122"/>
                        </a:rPr>
                        <a:t> </a:t>
                      </a:r>
                      <a:r>
                        <a:rPr sz="1100" spc="-10" dirty="0">
                          <a:latin typeface="等线" panose="02010600030101010101" pitchFamily="2" charset="-122"/>
                          <a:cs typeface="等线" panose="02010600030101010101" pitchFamily="2" charset="-122"/>
                        </a:rPr>
                        <a:t>10</a:t>
                      </a:r>
                      <a:r>
                        <a:rPr sz="1100" dirty="0">
                          <a:latin typeface="等线" panose="02010600030101010101" pitchFamily="2" charset="-122"/>
                          <a:cs typeface="等线" panose="02010600030101010101" pitchFamily="2" charset="-122"/>
                        </a:rPr>
                        <a:t>底对数和</a:t>
                      </a:r>
                      <a:r>
                        <a:rPr sz="1100" spc="-10" dirty="0">
                          <a:latin typeface="等线" panose="02010600030101010101" pitchFamily="2" charset="-122"/>
                          <a:cs typeface="等线" panose="02010600030101010101" pitchFamily="2" charset="-122"/>
                        </a:rPr>
                        <a:t>2</a:t>
                      </a:r>
                      <a:r>
                        <a:rPr sz="1100" dirty="0">
                          <a:latin typeface="等线" panose="02010600030101010101" pitchFamily="2" charset="-122"/>
                          <a:cs typeface="等线" panose="02010600030101010101" pitchFamily="2" charset="-122"/>
                        </a:rPr>
                        <a:t>底对数</a:t>
                      </a:r>
                      <a:endParaRPr sz="1100">
                        <a:latin typeface="等线" panose="02010600030101010101" pitchFamily="2" charset="-122"/>
                        <a:cs typeface="等线" panose="02010600030101010101" pitchFamily="2" charset="-122"/>
                      </a:endParaRPr>
                    </a:p>
                  </a:txBody>
                  <a:tcPr marL="0" marR="0" marT="1212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23976">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np.ceil(x)</a:t>
                      </a:r>
                      <a:r>
                        <a:rPr sz="1100" spc="-50"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np.floor(x)</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计算数组各元素的</a:t>
                      </a:r>
                      <a:r>
                        <a:rPr sz="1100" spc="-5" dirty="0">
                          <a:latin typeface="等线" panose="02010600030101010101" pitchFamily="2" charset="-122"/>
                          <a:cs typeface="等线" panose="02010600030101010101" pitchFamily="2" charset="-122"/>
                        </a:rPr>
                        <a:t>ceiling</a:t>
                      </a:r>
                      <a:r>
                        <a:rPr sz="1100" dirty="0">
                          <a:latin typeface="等线" panose="02010600030101010101" pitchFamily="2" charset="-122"/>
                          <a:cs typeface="等线" panose="02010600030101010101" pitchFamily="2" charset="-122"/>
                        </a:rPr>
                        <a:t>值（向</a:t>
                      </a:r>
                      <a:r>
                        <a:rPr sz="1100" spc="-15" dirty="0">
                          <a:latin typeface="等线" panose="02010600030101010101" pitchFamily="2" charset="-122"/>
                          <a:cs typeface="等线" panose="02010600030101010101" pitchFamily="2" charset="-122"/>
                        </a:rPr>
                        <a:t>上</a:t>
                      </a:r>
                      <a:r>
                        <a:rPr sz="1100" dirty="0">
                          <a:latin typeface="等线" panose="02010600030101010101" pitchFamily="2" charset="-122"/>
                          <a:cs typeface="等线" panose="02010600030101010101" pitchFamily="2" charset="-122"/>
                        </a:rPr>
                        <a:t>取整）</a:t>
                      </a:r>
                      <a:r>
                        <a:rPr sz="1100" spc="-50"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或</a:t>
                      </a:r>
                      <a:r>
                        <a:rPr sz="1100" spc="-5"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floor值（向下取</a:t>
                      </a:r>
                      <a:r>
                        <a:rPr sz="1100" spc="-15" dirty="0">
                          <a:latin typeface="等线" panose="02010600030101010101" pitchFamily="2" charset="-122"/>
                          <a:cs typeface="等线" panose="02010600030101010101" pitchFamily="2" charset="-122"/>
                        </a:rPr>
                        <a:t>整</a:t>
                      </a:r>
                      <a:r>
                        <a:rPr sz="1100" dirty="0">
                          <a:latin typeface="等线" panose="02010600030101010101" pitchFamily="2" charset="-122"/>
                          <a:cs typeface="等线" panose="02010600030101010101" pitchFamily="2" charset="-122"/>
                        </a:rPr>
                        <a:t>）</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23976">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np.rint(x)</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计算数组各元素的四舍</a:t>
                      </a:r>
                      <a:r>
                        <a:rPr sz="1100" spc="-15" dirty="0">
                          <a:latin typeface="等线" panose="02010600030101010101" pitchFamily="2" charset="-122"/>
                          <a:cs typeface="等线" panose="02010600030101010101" pitchFamily="2" charset="-122"/>
                        </a:rPr>
                        <a:t>五</a:t>
                      </a:r>
                      <a:r>
                        <a:rPr sz="1100" dirty="0">
                          <a:latin typeface="等线" panose="02010600030101010101" pitchFamily="2" charset="-122"/>
                          <a:cs typeface="等线" panose="02010600030101010101" pitchFamily="2" charset="-122"/>
                        </a:rPr>
                        <a:t>入值</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24104">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np.modf(x)</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将数组各元素的小数和</a:t>
                      </a:r>
                      <a:r>
                        <a:rPr sz="1100" spc="-15" dirty="0">
                          <a:latin typeface="等线" panose="02010600030101010101" pitchFamily="2" charset="-122"/>
                          <a:cs typeface="等线" panose="02010600030101010101" pitchFamily="2" charset="-122"/>
                        </a:rPr>
                        <a:t>整</a:t>
                      </a:r>
                      <a:r>
                        <a:rPr sz="1100" dirty="0">
                          <a:latin typeface="等线" panose="02010600030101010101" pitchFamily="2" charset="-122"/>
                          <a:cs typeface="等线" panose="02010600030101010101" pitchFamily="2" charset="-122"/>
                        </a:rPr>
                        <a:t>数部</a:t>
                      </a:r>
                      <a:r>
                        <a:rPr sz="1100" spc="-15" dirty="0">
                          <a:latin typeface="等线" panose="02010600030101010101" pitchFamily="2" charset="-122"/>
                          <a:cs typeface="等线" panose="02010600030101010101" pitchFamily="2" charset="-122"/>
                        </a:rPr>
                        <a:t>分</a:t>
                      </a:r>
                      <a:r>
                        <a:rPr sz="1100" dirty="0">
                          <a:latin typeface="等线" panose="02010600030101010101" pitchFamily="2" charset="-122"/>
                          <a:cs typeface="等线" panose="02010600030101010101" pitchFamily="2" charset="-122"/>
                        </a:rPr>
                        <a:t>以两</a:t>
                      </a:r>
                      <a:r>
                        <a:rPr sz="1100" spc="-15" dirty="0">
                          <a:latin typeface="等线" panose="02010600030101010101" pitchFamily="2" charset="-122"/>
                          <a:cs typeface="等线" panose="02010600030101010101" pitchFamily="2" charset="-122"/>
                        </a:rPr>
                        <a:t>个</a:t>
                      </a:r>
                      <a:r>
                        <a:rPr sz="1100" dirty="0">
                          <a:latin typeface="等线" panose="02010600030101010101" pitchFamily="2" charset="-122"/>
                          <a:cs typeface="等线" panose="02010600030101010101" pitchFamily="2" charset="-122"/>
                        </a:rPr>
                        <a:t>独立</a:t>
                      </a:r>
                      <a:r>
                        <a:rPr sz="1100" spc="-15" dirty="0">
                          <a:latin typeface="等线" panose="02010600030101010101" pitchFamily="2" charset="-122"/>
                          <a:cs typeface="等线" panose="02010600030101010101" pitchFamily="2" charset="-122"/>
                        </a:rPr>
                        <a:t>数</a:t>
                      </a:r>
                      <a:r>
                        <a:rPr sz="1100" dirty="0">
                          <a:latin typeface="等线" panose="02010600030101010101" pitchFamily="2" charset="-122"/>
                          <a:cs typeface="等线" panose="02010600030101010101" pitchFamily="2" charset="-122"/>
                        </a:rPr>
                        <a:t>组形</a:t>
                      </a:r>
                      <a:r>
                        <a:rPr sz="1100" spc="-15" dirty="0">
                          <a:latin typeface="等线" panose="02010600030101010101" pitchFamily="2" charset="-122"/>
                          <a:cs typeface="等线" panose="02010600030101010101" pitchFamily="2" charset="-122"/>
                        </a:rPr>
                        <a:t>式</a:t>
                      </a:r>
                      <a:r>
                        <a:rPr sz="1100" dirty="0">
                          <a:latin typeface="等线" panose="02010600030101010101" pitchFamily="2" charset="-122"/>
                          <a:cs typeface="等线" panose="02010600030101010101" pitchFamily="2" charset="-122"/>
                        </a:rPr>
                        <a:t>返回</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594309">
                <a:tc>
                  <a:txBody>
                    <a:bodyPr/>
                    <a:lstStyle/>
                    <a:p>
                      <a:pPr marL="547370">
                        <a:lnSpc>
                          <a:spcPct val="100000"/>
                        </a:lnSpc>
                        <a:spcBef>
                          <a:spcPts val="300"/>
                        </a:spcBef>
                      </a:pPr>
                      <a:r>
                        <a:rPr sz="1100" dirty="0">
                          <a:latin typeface="等线" panose="02010600030101010101" pitchFamily="2" charset="-122"/>
                          <a:cs typeface="等线" panose="02010600030101010101" pitchFamily="2" charset="-122"/>
                        </a:rPr>
                        <a:t>np.cos(x)</a:t>
                      </a:r>
                      <a:r>
                        <a:rPr sz="1100" spc="-45"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np.cosh(x)</a:t>
                      </a:r>
                      <a:endParaRPr sz="1100">
                        <a:latin typeface="等线" panose="02010600030101010101" pitchFamily="2" charset="-122"/>
                        <a:cs typeface="等线" panose="02010600030101010101" pitchFamily="2" charset="-122"/>
                      </a:endParaRPr>
                    </a:p>
                    <a:p>
                      <a:pPr marL="547370">
                        <a:lnSpc>
                          <a:spcPct val="100000"/>
                        </a:lnSpc>
                      </a:pPr>
                      <a:r>
                        <a:rPr sz="1100" dirty="0">
                          <a:latin typeface="等线" panose="02010600030101010101" pitchFamily="2" charset="-122"/>
                          <a:cs typeface="等线" panose="02010600030101010101" pitchFamily="2" charset="-122"/>
                        </a:rPr>
                        <a:t>np.sin(x)</a:t>
                      </a:r>
                      <a:r>
                        <a:rPr sz="1100" spc="-45" dirty="0">
                          <a:latin typeface="等线" panose="02010600030101010101" pitchFamily="2" charset="-122"/>
                          <a:cs typeface="等线" panose="02010600030101010101" pitchFamily="2" charset="-122"/>
                        </a:rPr>
                        <a:t> </a:t>
                      </a:r>
                      <a:r>
                        <a:rPr sz="1100" dirty="0">
                          <a:latin typeface="等线" panose="02010600030101010101" pitchFamily="2" charset="-122"/>
                          <a:cs typeface="等线" panose="02010600030101010101" pitchFamily="2" charset="-122"/>
                        </a:rPr>
                        <a:t>np.sinh(x)</a:t>
                      </a:r>
                      <a:endParaRPr sz="1100">
                        <a:latin typeface="等线" panose="02010600030101010101" pitchFamily="2" charset="-122"/>
                        <a:cs typeface="等线" panose="02010600030101010101" pitchFamily="2" charset="-122"/>
                      </a:endParaRPr>
                    </a:p>
                    <a:p>
                      <a:pPr marL="547370">
                        <a:lnSpc>
                          <a:spcPct val="100000"/>
                        </a:lnSpc>
                      </a:pPr>
                      <a:r>
                        <a:rPr sz="1100" dirty="0">
                          <a:latin typeface="等线" panose="02010600030101010101" pitchFamily="2" charset="-122"/>
                          <a:cs typeface="等线" panose="02010600030101010101" pitchFamily="2" charset="-122"/>
                        </a:rPr>
                        <a:t>np.tan(x)</a:t>
                      </a:r>
                      <a:r>
                        <a:rPr sz="1100" spc="-40" dirty="0">
                          <a:latin typeface="等线" panose="02010600030101010101" pitchFamily="2" charset="-122"/>
                          <a:cs typeface="等线" panose="02010600030101010101" pitchFamily="2" charset="-122"/>
                        </a:rPr>
                        <a:t> </a:t>
                      </a:r>
                      <a:r>
                        <a:rPr sz="1100" spc="-5" dirty="0">
                          <a:latin typeface="等线" panose="02010600030101010101" pitchFamily="2" charset="-122"/>
                          <a:cs typeface="等线" panose="02010600030101010101" pitchFamily="2" charset="-122"/>
                        </a:rPr>
                        <a:t>np.tanh(x)</a:t>
                      </a:r>
                      <a:endParaRPr sz="1100">
                        <a:latin typeface="等线" panose="02010600030101010101" pitchFamily="2" charset="-122"/>
                        <a:cs typeface="等线" panose="02010600030101010101" pitchFamily="2" charset="-122"/>
                      </a:endParaRPr>
                    </a:p>
                  </a:txBody>
                  <a:tcPr marL="0" marR="0" marT="381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spcBef>
                          <a:spcPts val="10"/>
                        </a:spcBef>
                      </a:pPr>
                      <a:endParaRPr sz="1400">
                        <a:latin typeface="Times New Roman" panose="02020603050405020304"/>
                        <a:cs typeface="Times New Roman" panose="02020603050405020304"/>
                      </a:endParaRPr>
                    </a:p>
                    <a:p>
                      <a:pPr marL="549275">
                        <a:lnSpc>
                          <a:spcPct val="100000"/>
                        </a:lnSpc>
                      </a:pPr>
                      <a:r>
                        <a:rPr sz="1100" dirty="0">
                          <a:latin typeface="等线" panose="02010600030101010101" pitchFamily="2" charset="-122"/>
                          <a:cs typeface="等线" panose="02010600030101010101" pitchFamily="2" charset="-122"/>
                        </a:rPr>
                        <a:t>计算数组各元素的普通</a:t>
                      </a:r>
                      <a:r>
                        <a:rPr sz="1100" spc="-15" dirty="0">
                          <a:latin typeface="等线" panose="02010600030101010101" pitchFamily="2" charset="-122"/>
                          <a:cs typeface="等线" panose="02010600030101010101" pitchFamily="2" charset="-122"/>
                        </a:rPr>
                        <a:t>型</a:t>
                      </a:r>
                      <a:r>
                        <a:rPr sz="1100" dirty="0">
                          <a:latin typeface="等线" panose="02010600030101010101" pitchFamily="2" charset="-122"/>
                          <a:cs typeface="等线" panose="02010600030101010101" pitchFamily="2" charset="-122"/>
                        </a:rPr>
                        <a:t>和双</a:t>
                      </a:r>
                      <a:r>
                        <a:rPr sz="1100" spc="-15" dirty="0">
                          <a:latin typeface="等线" panose="02010600030101010101" pitchFamily="2" charset="-122"/>
                          <a:cs typeface="等线" panose="02010600030101010101" pitchFamily="2" charset="-122"/>
                        </a:rPr>
                        <a:t>曲</a:t>
                      </a:r>
                      <a:r>
                        <a:rPr sz="1100" dirty="0">
                          <a:latin typeface="等线" panose="02010600030101010101" pitchFamily="2" charset="-122"/>
                          <a:cs typeface="等线" panose="02010600030101010101" pitchFamily="2" charset="-122"/>
                        </a:rPr>
                        <a:t>型三</a:t>
                      </a:r>
                      <a:r>
                        <a:rPr sz="1100" spc="-15" dirty="0">
                          <a:latin typeface="等线" panose="02010600030101010101" pitchFamily="2" charset="-122"/>
                          <a:cs typeface="等线" panose="02010600030101010101" pitchFamily="2" charset="-122"/>
                        </a:rPr>
                        <a:t>角</a:t>
                      </a:r>
                      <a:r>
                        <a:rPr sz="1100" dirty="0">
                          <a:latin typeface="等线" panose="02010600030101010101" pitchFamily="2" charset="-122"/>
                          <a:cs typeface="等线" panose="02010600030101010101" pitchFamily="2" charset="-122"/>
                        </a:rPr>
                        <a:t>函数</a:t>
                      </a:r>
                      <a:endParaRPr sz="1100">
                        <a:latin typeface="等线" panose="02010600030101010101" pitchFamily="2" charset="-122"/>
                        <a:cs typeface="等线" panose="02010600030101010101" pitchFamily="2" charset="-122"/>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24002">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np.exp(x)</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计算数组各元素的指数值</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22795">
                <a:tc>
                  <a:txBody>
                    <a:bodyPr/>
                    <a:lstStyle/>
                    <a:p>
                      <a:pPr marL="547370">
                        <a:lnSpc>
                          <a:spcPct val="100000"/>
                        </a:lnSpc>
                        <a:spcBef>
                          <a:spcPts val="555"/>
                        </a:spcBef>
                      </a:pPr>
                      <a:r>
                        <a:rPr sz="1100" dirty="0">
                          <a:latin typeface="等线" panose="02010600030101010101" pitchFamily="2" charset="-122"/>
                          <a:cs typeface="等线" panose="02010600030101010101" pitchFamily="2" charset="-122"/>
                        </a:rPr>
                        <a:t>np.sign(x)</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555"/>
                        </a:spcBef>
                      </a:pPr>
                      <a:r>
                        <a:rPr sz="1100" dirty="0">
                          <a:latin typeface="等线" panose="02010600030101010101" pitchFamily="2" charset="-122"/>
                          <a:cs typeface="等线" panose="02010600030101010101" pitchFamily="2" charset="-122"/>
                        </a:rPr>
                        <a:t>计算数组各元素的符号</a:t>
                      </a:r>
                      <a:r>
                        <a:rPr sz="1100" spc="-10" dirty="0">
                          <a:latin typeface="等线" panose="02010600030101010101" pitchFamily="2" charset="-122"/>
                          <a:cs typeface="等线" panose="02010600030101010101" pitchFamily="2" charset="-122"/>
                        </a:rPr>
                        <a:t>值</a:t>
                      </a:r>
                      <a:r>
                        <a:rPr sz="1100" spc="-5" dirty="0">
                          <a:latin typeface="等线" panose="02010600030101010101" pitchFamily="2" charset="-122"/>
                          <a:cs typeface="等线" panose="02010600030101010101" pitchFamily="2" charset="-122"/>
                        </a:rPr>
                        <a:t>，1(+),</a:t>
                      </a:r>
                      <a:r>
                        <a:rPr sz="1100" spc="-45" dirty="0">
                          <a:latin typeface="等线" panose="02010600030101010101" pitchFamily="2" charset="-122"/>
                          <a:cs typeface="等线" panose="02010600030101010101" pitchFamily="2" charset="-122"/>
                        </a:rPr>
                        <a:t> </a:t>
                      </a:r>
                      <a:r>
                        <a:rPr sz="1100" spc="-5" dirty="0">
                          <a:latin typeface="等线" panose="02010600030101010101" pitchFamily="2" charset="-122"/>
                          <a:cs typeface="等线" panose="02010600030101010101" pitchFamily="2" charset="-122"/>
                        </a:rPr>
                        <a:t>0, </a:t>
                      </a:r>
                      <a:r>
                        <a:rPr sz="1100" dirty="0">
                          <a:latin typeface="等线" panose="02010600030101010101" pitchFamily="2" charset="-122"/>
                          <a:cs typeface="等线" panose="02010600030101010101" pitchFamily="2" charset="-122"/>
                        </a:rPr>
                        <a:t>‐1(‐)</a:t>
                      </a:r>
                      <a:endParaRPr sz="1100">
                        <a:latin typeface="等线" panose="02010600030101010101" pitchFamily="2" charset="-122"/>
                        <a:cs typeface="等线" panose="02010600030101010101" pitchFamily="2" charset="-122"/>
                      </a:endParaRPr>
                    </a:p>
                  </a:txBody>
                  <a:tcPr marL="0" marR="0" marT="7048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030" y="296113"/>
            <a:ext cx="2299970" cy="331470"/>
          </a:xfrm>
          <a:prstGeom prst="rect">
            <a:avLst/>
          </a:prstGeom>
        </p:spPr>
        <p:txBody>
          <a:bodyPr vert="horz" wrap="square" lIns="0" tIns="13335" rIns="0" bIns="0" rtlCol="0">
            <a:spAutoFit/>
          </a:bodyPr>
          <a:lstStyle/>
          <a:p>
            <a:pPr marL="12700">
              <a:lnSpc>
                <a:spcPct val="100000"/>
              </a:lnSpc>
              <a:spcBef>
                <a:spcPts val="105"/>
              </a:spcBef>
            </a:pPr>
            <a:r>
              <a:rPr spc="-5" dirty="0"/>
              <a:t>ndarray</a:t>
            </a:r>
            <a:r>
              <a:rPr dirty="0">
                <a:latin typeface="宋体" panose="02010600030101010101" pitchFamily="2" charset="-122"/>
                <a:cs typeface="宋体" panose="02010600030101010101" pitchFamily="2" charset="-122"/>
              </a:rPr>
              <a:t>数组的运算</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16</a:t>
            </a:fld>
            <a:endParaRPr dirty="0"/>
          </a:p>
        </p:txBody>
      </p:sp>
      <p:graphicFrame>
        <p:nvGraphicFramePr>
          <p:cNvPr id="3" name="object 3"/>
          <p:cNvGraphicFramePr>
            <a:graphicFrameLocks noGrp="1"/>
          </p:cNvGraphicFramePr>
          <p:nvPr/>
        </p:nvGraphicFramePr>
        <p:xfrm>
          <a:off x="1258824" y="1992502"/>
          <a:ext cx="6621780" cy="1753233"/>
        </p:xfrm>
        <a:graphic>
          <a:graphicData uri="http://schemas.openxmlformats.org/drawingml/2006/table">
            <a:tbl>
              <a:tblPr firstRow="1" bandRow="1">
                <a:tableStyleId>{2D5ABB26-0587-4C30-8999-92F81FD0307C}</a:tableStyleId>
              </a:tblPr>
              <a:tblGrid>
                <a:gridCol w="2230755">
                  <a:extLst>
                    <a:ext uri="{9D8B030D-6E8A-4147-A177-3AD203B41FA5}">
                      <a16:colId xmlns:a16="http://schemas.microsoft.com/office/drawing/2014/main" val="20000"/>
                    </a:ext>
                  </a:extLst>
                </a:gridCol>
                <a:gridCol w="4391025">
                  <a:extLst>
                    <a:ext uri="{9D8B030D-6E8A-4147-A177-3AD203B41FA5}">
                      <a16:colId xmlns:a16="http://schemas.microsoft.com/office/drawing/2014/main" val="20001"/>
                    </a:ext>
                  </a:extLst>
                </a:gridCol>
              </a:tblGrid>
              <a:tr h="323977">
                <a:tc>
                  <a:txBody>
                    <a:bodyPr/>
                    <a:lstStyle/>
                    <a:p>
                      <a:pPr marL="529590">
                        <a:lnSpc>
                          <a:spcPct val="100000"/>
                        </a:lnSpc>
                        <a:spcBef>
                          <a:spcPts val="475"/>
                        </a:spcBef>
                      </a:pPr>
                      <a:r>
                        <a:rPr sz="1200" b="1"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tc>
                  <a:txBody>
                    <a:bodyPr/>
                    <a:lstStyle/>
                    <a:p>
                      <a:pPr marL="530860">
                        <a:lnSpc>
                          <a:spcPct val="100000"/>
                        </a:lnSpc>
                        <a:spcBef>
                          <a:spcPts val="475"/>
                        </a:spcBef>
                      </a:pPr>
                      <a:r>
                        <a:rPr sz="1200" b="1"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extLst>
                  <a:ext uri="{0D108BD9-81ED-4DB2-BD59-A6C34878D82A}">
                    <a16:rowId xmlns:a16="http://schemas.microsoft.com/office/drawing/2014/main" val="10000"/>
                  </a:ext>
                </a:extLst>
              </a:tr>
              <a:tr h="323976">
                <a:tc>
                  <a:txBody>
                    <a:bodyPr/>
                    <a:lstStyle/>
                    <a:p>
                      <a:pPr marL="90170">
                        <a:lnSpc>
                          <a:spcPct val="100000"/>
                        </a:lnSpc>
                        <a:spcBef>
                          <a:spcPts val="475"/>
                        </a:spcBef>
                      </a:pPr>
                      <a:r>
                        <a:rPr sz="1200" dirty="0">
                          <a:latin typeface="等线" panose="02010600030101010101" pitchFamily="2" charset="-122"/>
                          <a:cs typeface="等线" panose="02010600030101010101" pitchFamily="2" charset="-122"/>
                        </a:rPr>
                        <a:t>+ ‐ * /</a:t>
                      </a:r>
                      <a:r>
                        <a:rPr sz="1200" spc="-45"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两个数组各元素进行对应运算</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57200">
                <a:tc>
                  <a:txBody>
                    <a:bodyPr/>
                    <a:lstStyle/>
                    <a:p>
                      <a:pPr marL="90170" marR="372110">
                        <a:lnSpc>
                          <a:spcPct val="100000"/>
                        </a:lnSpc>
                        <a:spcBef>
                          <a:spcPts val="280"/>
                        </a:spcBef>
                      </a:pPr>
                      <a:r>
                        <a:rPr sz="1200" spc="-5" dirty="0">
                          <a:latin typeface="等线" panose="02010600030101010101" pitchFamily="2" charset="-122"/>
                          <a:cs typeface="等线" panose="02010600030101010101" pitchFamily="2" charset="-122"/>
                        </a:rPr>
                        <a:t>np.maximum(x,y) </a:t>
                      </a:r>
                      <a:r>
                        <a:rPr sz="1200" spc="-10" dirty="0">
                          <a:latin typeface="等线" panose="02010600030101010101" pitchFamily="2" charset="-122"/>
                          <a:cs typeface="等线" panose="02010600030101010101" pitchFamily="2" charset="-122"/>
                        </a:rPr>
                        <a:t>np.fmax()  </a:t>
                      </a:r>
                      <a:r>
                        <a:rPr sz="1200" spc="-5" dirty="0">
                          <a:latin typeface="等线" panose="02010600030101010101" pitchFamily="2" charset="-122"/>
                          <a:cs typeface="等线" panose="02010600030101010101" pitchFamily="2" charset="-122"/>
                        </a:rPr>
                        <a:t>np.minimum(x,y)</a:t>
                      </a:r>
                      <a:r>
                        <a:rPr sz="1200" spc="-10" dirty="0">
                          <a:latin typeface="等线" panose="02010600030101010101" pitchFamily="2" charset="-122"/>
                          <a:cs typeface="等线" panose="02010600030101010101" pitchFamily="2" charset="-122"/>
                        </a:rPr>
                        <a:t> np.fmin()</a:t>
                      </a:r>
                      <a:endParaRPr sz="1200">
                        <a:latin typeface="等线" panose="02010600030101010101" pitchFamily="2" charset="-122"/>
                        <a:cs typeface="等线" panose="02010600030101010101" pitchFamily="2" charset="-122"/>
                      </a:endParaRPr>
                    </a:p>
                  </a:txBody>
                  <a:tcPr marL="0" marR="0" marT="355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1000"/>
                        </a:spcBef>
                      </a:pPr>
                      <a:r>
                        <a:rPr sz="1200" dirty="0">
                          <a:latin typeface="等线" panose="02010600030101010101" pitchFamily="2" charset="-122"/>
                          <a:cs typeface="等线" panose="02010600030101010101" pitchFamily="2" charset="-122"/>
                        </a:rPr>
                        <a:t>元素级的最大</a:t>
                      </a:r>
                      <a:r>
                        <a:rPr sz="1200" spc="-15" dirty="0">
                          <a:latin typeface="等线" panose="02010600030101010101" pitchFamily="2" charset="-122"/>
                          <a:cs typeface="等线" panose="02010600030101010101" pitchFamily="2" charset="-122"/>
                        </a:rPr>
                        <a:t>值</a:t>
                      </a:r>
                      <a:r>
                        <a:rPr sz="1200" dirty="0">
                          <a:latin typeface="等线" panose="02010600030101010101" pitchFamily="2" charset="-122"/>
                          <a:cs typeface="等线" panose="02010600030101010101" pitchFamily="2" charset="-122"/>
                        </a:rPr>
                        <a:t>/最小值计算</a:t>
                      </a:r>
                      <a:endParaRPr sz="1200">
                        <a:latin typeface="等线" panose="02010600030101010101" pitchFamily="2" charset="-122"/>
                        <a:cs typeface="等线" panose="02010600030101010101" pitchFamily="2" charset="-122"/>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24104">
                <a:tc>
                  <a:txBody>
                    <a:bodyPr/>
                    <a:lstStyle/>
                    <a:p>
                      <a:pPr marL="90170">
                        <a:lnSpc>
                          <a:spcPct val="100000"/>
                        </a:lnSpc>
                        <a:spcBef>
                          <a:spcPts val="475"/>
                        </a:spcBef>
                      </a:pPr>
                      <a:r>
                        <a:rPr sz="1200" spc="-5" dirty="0">
                          <a:latin typeface="等线" panose="02010600030101010101" pitchFamily="2" charset="-122"/>
                          <a:cs typeface="等线" panose="02010600030101010101" pitchFamily="2" charset="-122"/>
                        </a:rPr>
                        <a:t>np.mod(x,y)</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元素级的模运算</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23976">
                <a:tc>
                  <a:txBody>
                    <a:bodyPr/>
                    <a:lstStyle/>
                    <a:p>
                      <a:pPr marL="90170">
                        <a:lnSpc>
                          <a:spcPct val="100000"/>
                        </a:lnSpc>
                        <a:spcBef>
                          <a:spcPts val="475"/>
                        </a:spcBef>
                      </a:pPr>
                      <a:r>
                        <a:rPr sz="1200" spc="-5" dirty="0">
                          <a:latin typeface="等线" panose="02010600030101010101" pitchFamily="2" charset="-122"/>
                          <a:cs typeface="等线" panose="02010600030101010101" pitchFamily="2" charset="-122"/>
                        </a:rPr>
                        <a:t>np.copysign(x,y)</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将数</a:t>
                      </a:r>
                      <a:r>
                        <a:rPr sz="1200" spc="-5" dirty="0">
                          <a:latin typeface="等线" panose="02010600030101010101" pitchFamily="2" charset="-122"/>
                          <a:cs typeface="等线" panose="02010600030101010101" pitchFamily="2" charset="-122"/>
                        </a:rPr>
                        <a:t>组</a:t>
                      </a:r>
                      <a:r>
                        <a:rPr sz="1200" dirty="0">
                          <a:latin typeface="等线" panose="02010600030101010101" pitchFamily="2" charset="-122"/>
                          <a:cs typeface="等线" panose="02010600030101010101" pitchFamily="2" charset="-122"/>
                        </a:rPr>
                        <a:t>y中各元素值的符号赋值给数组</a:t>
                      </a:r>
                      <a:r>
                        <a:rPr sz="1200" spc="-5" dirty="0">
                          <a:latin typeface="等线" panose="02010600030101010101" pitchFamily="2" charset="-122"/>
                          <a:cs typeface="等线" panose="02010600030101010101" pitchFamily="2" charset="-122"/>
                        </a:rPr>
                        <a:t>x</a:t>
                      </a:r>
                      <a:r>
                        <a:rPr sz="1200" dirty="0">
                          <a:latin typeface="等线" panose="02010600030101010101" pitchFamily="2" charset="-122"/>
                          <a:cs typeface="等线" panose="02010600030101010101" pitchFamily="2" charset="-122"/>
                        </a:rPr>
                        <a:t>对应元素</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4" name="object 4"/>
          <p:cNvSpPr txBox="1"/>
          <p:nvPr/>
        </p:nvSpPr>
        <p:spPr>
          <a:xfrm>
            <a:off x="1482597" y="1086739"/>
            <a:ext cx="4826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等线" panose="02010600030101010101" pitchFamily="2" charset="-122"/>
                <a:cs typeface="等线" panose="02010600030101010101" pitchFamily="2" charset="-122"/>
              </a:rPr>
              <a:t>数组与标量之间的运算作用于数组的每一个元素</a:t>
            </a:r>
            <a:endParaRPr sz="1800">
              <a:latin typeface="等线" panose="02010600030101010101" pitchFamily="2" charset="-122"/>
              <a:cs typeface="等线" panose="0201060003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1130" y="235457"/>
            <a:ext cx="2221865" cy="330835"/>
          </a:xfrm>
          <a:prstGeom prst="rect">
            <a:avLst/>
          </a:prstGeom>
        </p:spPr>
        <p:txBody>
          <a:bodyPr vert="horz" wrap="square" lIns="0" tIns="13335" rIns="0" bIns="0" rtlCol="0">
            <a:spAutoFit/>
          </a:bodyPr>
          <a:lstStyle/>
          <a:p>
            <a:pPr marL="12700">
              <a:lnSpc>
                <a:spcPct val="100000"/>
              </a:lnSpc>
              <a:spcBef>
                <a:spcPts val="105"/>
              </a:spcBef>
            </a:pPr>
            <a:r>
              <a:rPr spc="-5" dirty="0"/>
              <a:t>NumPy</a:t>
            </a:r>
            <a:r>
              <a:rPr spc="5" dirty="0">
                <a:latin typeface="宋体" panose="02010600030101010101" pitchFamily="2" charset="-122"/>
                <a:cs typeface="宋体" panose="02010600030101010101" pitchFamily="2" charset="-122"/>
              </a:rPr>
              <a:t>的随机函数</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17</a:t>
            </a:fld>
            <a:endParaRPr dirty="0"/>
          </a:p>
        </p:txBody>
      </p:sp>
      <p:graphicFrame>
        <p:nvGraphicFramePr>
          <p:cNvPr id="3" name="object 3"/>
          <p:cNvGraphicFramePr>
            <a:graphicFrameLocks noGrp="1"/>
          </p:cNvGraphicFramePr>
          <p:nvPr/>
        </p:nvGraphicFramePr>
        <p:xfrm>
          <a:off x="1286255" y="978408"/>
          <a:ext cx="6568440" cy="3486645"/>
        </p:xfrm>
        <a:graphic>
          <a:graphicData uri="http://schemas.openxmlformats.org/drawingml/2006/table">
            <a:tbl>
              <a:tblPr firstRow="1" bandRow="1">
                <a:tableStyleId>{2D5ABB26-0587-4C30-8999-92F81FD0307C}</a:tableStyleId>
              </a:tblPr>
              <a:tblGrid>
                <a:gridCol w="2032635">
                  <a:extLst>
                    <a:ext uri="{9D8B030D-6E8A-4147-A177-3AD203B41FA5}">
                      <a16:colId xmlns:a16="http://schemas.microsoft.com/office/drawing/2014/main" val="20000"/>
                    </a:ext>
                  </a:extLst>
                </a:gridCol>
                <a:gridCol w="4535805">
                  <a:extLst>
                    <a:ext uri="{9D8B030D-6E8A-4147-A177-3AD203B41FA5}">
                      <a16:colId xmlns:a16="http://schemas.microsoft.com/office/drawing/2014/main" val="20001"/>
                    </a:ext>
                  </a:extLst>
                </a:gridCol>
              </a:tblGrid>
              <a:tr h="301815">
                <a:tc>
                  <a:txBody>
                    <a:bodyPr/>
                    <a:lstStyle/>
                    <a:p>
                      <a:pPr marL="528955">
                        <a:lnSpc>
                          <a:spcPct val="100000"/>
                        </a:lnSpc>
                        <a:spcBef>
                          <a:spcPts val="380"/>
                        </a:spcBef>
                      </a:pPr>
                      <a:r>
                        <a:rPr sz="1200" spc="-5"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482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tc>
                  <a:txBody>
                    <a:bodyPr/>
                    <a:lstStyle/>
                    <a:p>
                      <a:pPr marL="530860">
                        <a:lnSpc>
                          <a:spcPct val="100000"/>
                        </a:lnSpc>
                        <a:spcBef>
                          <a:spcPts val="380"/>
                        </a:spcBef>
                      </a:pPr>
                      <a:r>
                        <a:rPr sz="1200" spc="-5"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482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extLst>
                  <a:ext uri="{0D108BD9-81ED-4DB2-BD59-A6C34878D82A}">
                    <a16:rowId xmlns:a16="http://schemas.microsoft.com/office/drawing/2014/main" val="10000"/>
                  </a:ext>
                </a:extLst>
              </a:tr>
              <a:tr h="303275">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rand(d0,d1,..,dn)</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根据</a:t>
                      </a:r>
                      <a:r>
                        <a:rPr sz="1200" spc="-5" dirty="0">
                          <a:latin typeface="等线" panose="02010600030101010101" pitchFamily="2" charset="-122"/>
                          <a:cs typeface="等线" panose="02010600030101010101" pitchFamily="2" charset="-122"/>
                        </a:rPr>
                        <a:t>d0‐dn</a:t>
                      </a:r>
                      <a:r>
                        <a:rPr sz="1200" dirty="0">
                          <a:latin typeface="等线" panose="02010600030101010101" pitchFamily="2" charset="-122"/>
                          <a:cs typeface="等线" panose="02010600030101010101" pitchFamily="2" charset="-122"/>
                        </a:rPr>
                        <a:t>创建随机数数组，浮点数</a:t>
                      </a:r>
                      <a:r>
                        <a:rPr sz="1200" spc="-5" dirty="0">
                          <a:latin typeface="等线" panose="02010600030101010101" pitchFamily="2" charset="-122"/>
                          <a:cs typeface="等线" panose="02010600030101010101" pitchFamily="2" charset="-122"/>
                        </a:rPr>
                        <a:t>，[0,1)，</a:t>
                      </a:r>
                      <a:r>
                        <a:rPr sz="1200" dirty="0">
                          <a:latin typeface="等线" panose="02010600030101010101" pitchFamily="2" charset="-122"/>
                          <a:cs typeface="等线" panose="02010600030101010101" pitchFamily="2" charset="-122"/>
                        </a:rPr>
                        <a:t>均匀分布</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3149">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randn(d0,d1,..,dn)</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根据</a:t>
                      </a:r>
                      <a:r>
                        <a:rPr sz="1200" spc="-5" dirty="0">
                          <a:latin typeface="等线" panose="02010600030101010101" pitchFamily="2" charset="-122"/>
                          <a:cs typeface="等线" panose="02010600030101010101" pitchFamily="2" charset="-122"/>
                        </a:rPr>
                        <a:t>d0‐dn</a:t>
                      </a:r>
                      <a:r>
                        <a:rPr sz="1200" dirty="0">
                          <a:latin typeface="等线" panose="02010600030101010101" pitchFamily="2" charset="-122"/>
                          <a:cs typeface="等线" panose="02010600030101010101" pitchFamily="2" charset="-122"/>
                        </a:rPr>
                        <a:t>创建随机数数组，标准正态分布</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3275">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randint(low[,high,shape])</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根据</a:t>
                      </a:r>
                      <a:r>
                        <a:rPr sz="1200" spc="-5" dirty="0">
                          <a:latin typeface="等线" panose="02010600030101010101" pitchFamily="2" charset="-122"/>
                          <a:cs typeface="等线" panose="02010600030101010101" pitchFamily="2" charset="-122"/>
                        </a:rPr>
                        <a:t>shape</a:t>
                      </a:r>
                      <a:r>
                        <a:rPr sz="1200" dirty="0">
                          <a:latin typeface="等线" panose="02010600030101010101" pitchFamily="2" charset="-122"/>
                          <a:cs typeface="等线" panose="02010600030101010101" pitchFamily="2" charset="-122"/>
                        </a:rPr>
                        <a:t>创建随机整数或整数数组，范围是</a:t>
                      </a:r>
                      <a:r>
                        <a:rPr sz="1200" spc="-5" dirty="0">
                          <a:latin typeface="等线" panose="02010600030101010101" pitchFamily="2" charset="-122"/>
                          <a:cs typeface="等线" panose="02010600030101010101" pitchFamily="2" charset="-122"/>
                        </a:rPr>
                        <a:t>[low,</a:t>
                      </a:r>
                      <a:r>
                        <a:rPr sz="1200" spc="-15" dirty="0">
                          <a:latin typeface="等线" panose="02010600030101010101" pitchFamily="2" charset="-122"/>
                          <a:cs typeface="等线" panose="02010600030101010101" pitchFamily="2" charset="-122"/>
                        </a:rPr>
                        <a:t> </a:t>
                      </a:r>
                      <a:r>
                        <a:rPr sz="1200" spc="-10" dirty="0">
                          <a:latin typeface="等线" panose="02010600030101010101" pitchFamily="2" charset="-122"/>
                          <a:cs typeface="等线" panose="02010600030101010101" pitchFamily="2" charset="-122"/>
                        </a:rPr>
                        <a:t>high)</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03275">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seed(s)</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随机数种子，s是给定的种子值</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03276">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shuffle(a)</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根据数组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的第1轴进行随排列，改变数</a:t>
                      </a:r>
                      <a:r>
                        <a:rPr sz="1200" spc="-25" dirty="0">
                          <a:latin typeface="等线" panose="02010600030101010101" pitchFamily="2" charset="-122"/>
                          <a:cs typeface="等线" panose="02010600030101010101" pitchFamily="2" charset="-122"/>
                        </a:rPr>
                        <a:t>组</a:t>
                      </a:r>
                      <a:r>
                        <a:rPr sz="1200" dirty="0">
                          <a:latin typeface="等线" panose="02010600030101010101" pitchFamily="2" charset="-122"/>
                          <a:cs typeface="等线" panose="02010600030101010101" pitchFamily="2" charset="-122"/>
                        </a:rPr>
                        <a:t>x</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03275">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permutation(a)</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根据数组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的第1轴产生一个新的乱序数组，不改变数</a:t>
                      </a:r>
                      <a:r>
                        <a:rPr sz="1200" spc="-35" dirty="0">
                          <a:latin typeface="等线" panose="02010600030101010101" pitchFamily="2" charset="-122"/>
                          <a:cs typeface="等线" panose="02010600030101010101" pitchFamily="2" charset="-122"/>
                        </a:rPr>
                        <a:t>组</a:t>
                      </a:r>
                      <a:r>
                        <a:rPr sz="1200" dirty="0">
                          <a:latin typeface="等线" panose="02010600030101010101" pitchFamily="2" charset="-122"/>
                          <a:cs typeface="等线" panose="02010600030101010101" pitchFamily="2" charset="-122"/>
                        </a:rPr>
                        <a:t>x</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457199">
                <a:tc>
                  <a:txBody>
                    <a:bodyPr/>
                    <a:lstStyle/>
                    <a:p>
                      <a:pPr marL="90170">
                        <a:lnSpc>
                          <a:spcPct val="100000"/>
                        </a:lnSpc>
                        <a:spcBef>
                          <a:spcPts val="280"/>
                        </a:spcBef>
                      </a:pPr>
                      <a:r>
                        <a:rPr sz="1200" dirty="0">
                          <a:latin typeface="等线" panose="02010600030101010101" pitchFamily="2" charset="-122"/>
                          <a:cs typeface="等线" panose="02010600030101010101" pitchFamily="2" charset="-122"/>
                        </a:rPr>
                        <a:t>从一维数组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中以概</a:t>
                      </a:r>
                      <a:r>
                        <a:rPr sz="1200" spc="-10" dirty="0">
                          <a:latin typeface="等线" panose="02010600030101010101" pitchFamily="2" charset="-122"/>
                          <a:cs typeface="等线" panose="02010600030101010101" pitchFamily="2" charset="-122"/>
                        </a:rPr>
                        <a:t>率</a:t>
                      </a:r>
                      <a:r>
                        <a:rPr sz="1200" spc="-5" dirty="0">
                          <a:latin typeface="等线" panose="02010600030101010101" pitchFamily="2" charset="-122"/>
                          <a:cs typeface="等线" panose="02010600030101010101" pitchFamily="2" charset="-122"/>
                        </a:rPr>
                        <a:t>p</a:t>
                      </a:r>
                      <a:r>
                        <a:rPr sz="1200" dirty="0">
                          <a:latin typeface="等线" panose="02010600030101010101" pitchFamily="2" charset="-122"/>
                          <a:cs typeface="等线" panose="02010600030101010101" pitchFamily="2" charset="-122"/>
                        </a:rPr>
                        <a:t>抽取</a:t>
                      </a:r>
                      <a:endParaRPr sz="1200">
                        <a:latin typeface="等线" panose="02010600030101010101" pitchFamily="2" charset="-122"/>
                        <a:cs typeface="等线" panose="02010600030101010101" pitchFamily="2" charset="-122"/>
                      </a:endParaRPr>
                    </a:p>
                    <a:p>
                      <a:pPr marL="90170">
                        <a:lnSpc>
                          <a:spcPct val="100000"/>
                        </a:lnSpc>
                      </a:pPr>
                      <a:r>
                        <a:rPr sz="1200" spc="-5" dirty="0">
                          <a:latin typeface="等线" panose="02010600030101010101" pitchFamily="2" charset="-122"/>
                          <a:cs typeface="等线" panose="02010600030101010101" pitchFamily="2" charset="-122"/>
                        </a:rPr>
                        <a:t>元素，形成size形状新数组</a:t>
                      </a:r>
                      <a:endParaRPr sz="1200">
                        <a:latin typeface="等线" panose="02010600030101010101" pitchFamily="2" charset="-122"/>
                        <a:cs typeface="等线" panose="02010600030101010101" pitchFamily="2" charset="-122"/>
                      </a:endParaRPr>
                    </a:p>
                  </a:txBody>
                  <a:tcPr marL="0" marR="0" marT="355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1000"/>
                        </a:spcBef>
                      </a:pPr>
                      <a:r>
                        <a:rPr sz="1200" spc="-5" dirty="0">
                          <a:latin typeface="等线" panose="02010600030101010101" pitchFamily="2" charset="-122"/>
                          <a:cs typeface="等线" panose="02010600030101010101" pitchFamily="2" charset="-122"/>
                        </a:rPr>
                        <a:t>replace</a:t>
                      </a:r>
                      <a:r>
                        <a:rPr sz="1200" dirty="0">
                          <a:latin typeface="等线" panose="02010600030101010101" pitchFamily="2" charset="-122"/>
                          <a:cs typeface="等线" panose="02010600030101010101" pitchFamily="2" charset="-122"/>
                        </a:rPr>
                        <a:t>表示是否可以重用元素，默认为False</a:t>
                      </a:r>
                      <a:endParaRPr sz="1200">
                        <a:latin typeface="等线" panose="02010600030101010101" pitchFamily="2" charset="-122"/>
                        <a:cs typeface="等线" panose="02010600030101010101" pitchFamily="2" charset="-122"/>
                      </a:endParaRPr>
                    </a:p>
                  </a:txBody>
                  <a:tcPr marL="0" marR="0" marT="1270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03149">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uniform(low,high,size)</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产生具有均匀分布的数组</a:t>
                      </a:r>
                      <a:r>
                        <a:rPr sz="1200" spc="-5" dirty="0">
                          <a:latin typeface="等线" panose="02010600030101010101" pitchFamily="2" charset="-122"/>
                          <a:cs typeface="等线" panose="02010600030101010101" pitchFamily="2" charset="-122"/>
                        </a:rPr>
                        <a:t>,low</a:t>
                      </a:r>
                      <a:r>
                        <a:rPr sz="1200" dirty="0">
                          <a:latin typeface="等线" panose="02010600030101010101" pitchFamily="2" charset="-122"/>
                          <a:cs typeface="等线" panose="02010600030101010101" pitchFamily="2" charset="-122"/>
                        </a:rPr>
                        <a:t>起始值</a:t>
                      </a:r>
                      <a:r>
                        <a:rPr sz="1200" spc="-5" dirty="0">
                          <a:latin typeface="等线" panose="02010600030101010101" pitchFamily="2" charset="-122"/>
                          <a:cs typeface="等线" panose="02010600030101010101" pitchFamily="2" charset="-122"/>
                        </a:rPr>
                        <a:t>,high</a:t>
                      </a:r>
                      <a:r>
                        <a:rPr sz="1200" dirty="0">
                          <a:latin typeface="等线" panose="02010600030101010101" pitchFamily="2" charset="-122"/>
                          <a:cs typeface="等线" panose="02010600030101010101" pitchFamily="2" charset="-122"/>
                        </a:rPr>
                        <a:t>结束值</a:t>
                      </a:r>
                      <a:r>
                        <a:rPr sz="1200" spc="-5" dirty="0">
                          <a:latin typeface="等线" panose="02010600030101010101" pitchFamily="2" charset="-122"/>
                          <a:cs typeface="等线" panose="02010600030101010101" pitchFamily="2" charset="-122"/>
                        </a:rPr>
                        <a:t>,size</a:t>
                      </a:r>
                      <a:r>
                        <a:rPr sz="1200" dirty="0">
                          <a:latin typeface="等线" panose="02010600030101010101" pitchFamily="2" charset="-122"/>
                          <a:cs typeface="等线" panose="02010600030101010101" pitchFamily="2" charset="-122"/>
                        </a:rPr>
                        <a:t>形状</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03288">
                <a:tc>
                  <a:txBody>
                    <a:bodyPr/>
                    <a:lstStyle/>
                    <a:p>
                      <a:pPr marL="90170">
                        <a:lnSpc>
                          <a:spcPct val="100000"/>
                        </a:lnSpc>
                        <a:spcBef>
                          <a:spcPts val="395"/>
                        </a:spcBef>
                      </a:pPr>
                      <a:r>
                        <a:rPr sz="1200" spc="-5" dirty="0">
                          <a:latin typeface="等线" panose="02010600030101010101" pitchFamily="2" charset="-122"/>
                          <a:cs typeface="等线" panose="02010600030101010101" pitchFamily="2" charset="-122"/>
                        </a:rPr>
                        <a:t>normal(loc,scale,size)</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395"/>
                        </a:spcBef>
                      </a:pPr>
                      <a:r>
                        <a:rPr sz="1200" dirty="0">
                          <a:latin typeface="等线" panose="02010600030101010101" pitchFamily="2" charset="-122"/>
                          <a:cs typeface="等线" panose="02010600030101010101" pitchFamily="2" charset="-122"/>
                        </a:rPr>
                        <a:t>产生具有正态分布的数组</a:t>
                      </a:r>
                      <a:r>
                        <a:rPr sz="1200" spc="-5" dirty="0">
                          <a:latin typeface="等线" panose="02010600030101010101" pitchFamily="2" charset="-122"/>
                          <a:cs typeface="等线" panose="02010600030101010101" pitchFamily="2" charset="-122"/>
                        </a:rPr>
                        <a:t>,loc</a:t>
                      </a:r>
                      <a:r>
                        <a:rPr sz="1200" dirty="0">
                          <a:latin typeface="等线" panose="02010600030101010101" pitchFamily="2" charset="-122"/>
                          <a:cs typeface="等线" panose="02010600030101010101" pitchFamily="2" charset="-122"/>
                        </a:rPr>
                        <a:t>均值</a:t>
                      </a:r>
                      <a:r>
                        <a:rPr sz="1200" spc="-5" dirty="0">
                          <a:latin typeface="等线" panose="02010600030101010101" pitchFamily="2" charset="-122"/>
                          <a:cs typeface="等线" panose="02010600030101010101" pitchFamily="2" charset="-122"/>
                        </a:rPr>
                        <a:t>,scale</a:t>
                      </a:r>
                      <a:r>
                        <a:rPr sz="1200" dirty="0">
                          <a:latin typeface="等线" panose="02010600030101010101" pitchFamily="2" charset="-122"/>
                          <a:cs typeface="等线" panose="02010600030101010101" pitchFamily="2" charset="-122"/>
                        </a:rPr>
                        <a:t>标准差</a:t>
                      </a:r>
                      <a:r>
                        <a:rPr sz="1200" spc="-5" dirty="0">
                          <a:latin typeface="等线" panose="02010600030101010101" pitchFamily="2" charset="-122"/>
                          <a:cs typeface="等线" panose="02010600030101010101" pitchFamily="2" charset="-122"/>
                        </a:rPr>
                        <a:t>,size</a:t>
                      </a:r>
                      <a:r>
                        <a:rPr sz="1200" dirty="0">
                          <a:latin typeface="等线" panose="02010600030101010101" pitchFamily="2" charset="-122"/>
                          <a:cs typeface="等线" panose="02010600030101010101" pitchFamily="2" charset="-122"/>
                        </a:rPr>
                        <a:t>形状</a:t>
                      </a:r>
                      <a:endParaRPr sz="1200">
                        <a:latin typeface="等线" panose="02010600030101010101" pitchFamily="2" charset="-122"/>
                        <a:cs typeface="等线" panose="02010600030101010101" pitchFamily="2" charset="-122"/>
                      </a:endParaRPr>
                    </a:p>
                  </a:txBody>
                  <a:tcPr marL="0" marR="0" marT="501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01669">
                <a:tc>
                  <a:txBody>
                    <a:bodyPr/>
                    <a:lstStyle/>
                    <a:p>
                      <a:pPr marL="90170">
                        <a:lnSpc>
                          <a:spcPct val="100000"/>
                        </a:lnSpc>
                        <a:spcBef>
                          <a:spcPts val="400"/>
                        </a:spcBef>
                      </a:pPr>
                      <a:r>
                        <a:rPr sz="1200" spc="-5" dirty="0">
                          <a:latin typeface="等线" panose="02010600030101010101" pitchFamily="2" charset="-122"/>
                          <a:cs typeface="等线" panose="02010600030101010101" pitchFamily="2" charset="-122"/>
                        </a:rPr>
                        <a:t>poisson(lam,size)</a:t>
                      </a:r>
                      <a:endParaRPr sz="1200">
                        <a:latin typeface="等线" panose="02010600030101010101" pitchFamily="2" charset="-122"/>
                        <a:cs typeface="等线" panose="02010600030101010101" pitchFamily="2" charset="-122"/>
                      </a:endParaRPr>
                    </a:p>
                  </a:txBody>
                  <a:tcPr marL="0" marR="0" marT="508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9275">
                        <a:lnSpc>
                          <a:spcPct val="100000"/>
                        </a:lnSpc>
                        <a:spcBef>
                          <a:spcPts val="400"/>
                        </a:spcBef>
                      </a:pPr>
                      <a:r>
                        <a:rPr sz="1200" dirty="0">
                          <a:latin typeface="等线" panose="02010600030101010101" pitchFamily="2" charset="-122"/>
                          <a:cs typeface="等线" panose="02010600030101010101" pitchFamily="2" charset="-122"/>
                        </a:rPr>
                        <a:t>产生具有泊松分布的数组</a:t>
                      </a:r>
                      <a:r>
                        <a:rPr sz="1200" spc="-5" dirty="0">
                          <a:latin typeface="等线" panose="02010600030101010101" pitchFamily="2" charset="-122"/>
                          <a:cs typeface="等线" panose="02010600030101010101" pitchFamily="2" charset="-122"/>
                        </a:rPr>
                        <a:t>,lam</a:t>
                      </a:r>
                      <a:r>
                        <a:rPr sz="1200" dirty="0">
                          <a:latin typeface="等线" panose="02010600030101010101" pitchFamily="2" charset="-122"/>
                          <a:cs typeface="等线" panose="02010600030101010101" pitchFamily="2" charset="-122"/>
                        </a:rPr>
                        <a:t>随机事件发生率</a:t>
                      </a:r>
                      <a:r>
                        <a:rPr sz="1200" spc="-5" dirty="0">
                          <a:latin typeface="等线" panose="02010600030101010101" pitchFamily="2" charset="-122"/>
                          <a:cs typeface="等线" panose="02010600030101010101" pitchFamily="2" charset="-122"/>
                        </a:rPr>
                        <a:t>,size</a:t>
                      </a:r>
                      <a:r>
                        <a:rPr sz="1200" dirty="0">
                          <a:latin typeface="等线" panose="02010600030101010101" pitchFamily="2" charset="-122"/>
                          <a:cs typeface="等线" panose="02010600030101010101" pitchFamily="2" charset="-122"/>
                        </a:rPr>
                        <a:t>形状</a:t>
                      </a:r>
                      <a:endParaRPr sz="1200">
                        <a:latin typeface="等线" panose="02010600030101010101" pitchFamily="2" charset="-122"/>
                        <a:cs typeface="等线" panose="02010600030101010101" pitchFamily="2" charset="-122"/>
                      </a:endParaRPr>
                    </a:p>
                  </a:txBody>
                  <a:tcPr marL="0" marR="0" marT="508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2850895" y="4532477"/>
            <a:ext cx="3361054"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等线" panose="02010600030101010101" pitchFamily="2" charset="-122"/>
                <a:cs typeface="等线" panose="02010600030101010101" pitchFamily="2" charset="-122"/>
              </a:rPr>
              <a:t>上述随机函数在</a:t>
            </a:r>
            <a:r>
              <a:rPr sz="1800" spc="-5" dirty="0">
                <a:latin typeface="等线" panose="02010600030101010101" pitchFamily="2" charset="-122"/>
                <a:cs typeface="等线" panose="02010600030101010101" pitchFamily="2" charset="-122"/>
              </a:rPr>
              <a:t>numpy.random</a:t>
            </a:r>
            <a:r>
              <a:rPr sz="1800" dirty="0">
                <a:latin typeface="等线" panose="02010600030101010101" pitchFamily="2" charset="-122"/>
                <a:cs typeface="等线" panose="02010600030101010101" pitchFamily="2" charset="-122"/>
              </a:rPr>
              <a:t>中</a:t>
            </a:r>
            <a:endParaRPr sz="1800">
              <a:latin typeface="等线" panose="02010600030101010101" pitchFamily="2" charset="-122"/>
              <a:cs typeface="等线"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1130" y="235457"/>
            <a:ext cx="2221865" cy="330835"/>
          </a:xfrm>
          <a:prstGeom prst="rect">
            <a:avLst/>
          </a:prstGeom>
        </p:spPr>
        <p:txBody>
          <a:bodyPr vert="horz" wrap="square" lIns="0" tIns="13335" rIns="0" bIns="0" rtlCol="0">
            <a:spAutoFit/>
          </a:bodyPr>
          <a:lstStyle/>
          <a:p>
            <a:pPr marL="12700">
              <a:lnSpc>
                <a:spcPct val="100000"/>
              </a:lnSpc>
              <a:spcBef>
                <a:spcPts val="105"/>
              </a:spcBef>
            </a:pPr>
            <a:r>
              <a:rPr spc="-5" dirty="0"/>
              <a:t>NumPy</a:t>
            </a:r>
            <a:r>
              <a:rPr spc="5" dirty="0">
                <a:latin typeface="宋体" panose="02010600030101010101" pitchFamily="2" charset="-122"/>
                <a:cs typeface="宋体" panose="02010600030101010101" pitchFamily="2" charset="-122"/>
              </a:rPr>
              <a:t>的统计函数</a:t>
            </a:r>
          </a:p>
        </p:txBody>
      </p:sp>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18</a:t>
            </a:fld>
            <a:endParaRPr dirty="0"/>
          </a:p>
        </p:txBody>
      </p:sp>
      <p:graphicFrame>
        <p:nvGraphicFramePr>
          <p:cNvPr id="3" name="object 3"/>
          <p:cNvGraphicFramePr>
            <a:graphicFrameLocks noGrp="1"/>
          </p:cNvGraphicFramePr>
          <p:nvPr/>
        </p:nvGraphicFramePr>
        <p:xfrm>
          <a:off x="1043939" y="984377"/>
          <a:ext cx="7073265" cy="3564019"/>
        </p:xfrm>
        <a:graphic>
          <a:graphicData uri="http://schemas.openxmlformats.org/drawingml/2006/table">
            <a:tbl>
              <a:tblPr firstRow="1" bandRow="1">
                <a:tableStyleId>{2D5ABB26-0587-4C30-8999-92F81FD0307C}</a:tableStyleId>
              </a:tblPr>
              <a:tblGrid>
                <a:gridCol w="2413635">
                  <a:extLst>
                    <a:ext uri="{9D8B030D-6E8A-4147-A177-3AD203B41FA5}">
                      <a16:colId xmlns:a16="http://schemas.microsoft.com/office/drawing/2014/main" val="20000"/>
                    </a:ext>
                  </a:extLst>
                </a:gridCol>
                <a:gridCol w="4659630">
                  <a:extLst>
                    <a:ext uri="{9D8B030D-6E8A-4147-A177-3AD203B41FA5}">
                      <a16:colId xmlns:a16="http://schemas.microsoft.com/office/drawing/2014/main" val="20001"/>
                    </a:ext>
                  </a:extLst>
                </a:gridCol>
              </a:tblGrid>
              <a:tr h="323976">
                <a:tc>
                  <a:txBody>
                    <a:bodyPr/>
                    <a:lstStyle/>
                    <a:p>
                      <a:pPr marL="529590">
                        <a:lnSpc>
                          <a:spcPct val="100000"/>
                        </a:lnSpc>
                        <a:spcBef>
                          <a:spcPts val="475"/>
                        </a:spcBef>
                      </a:pPr>
                      <a:r>
                        <a:rPr sz="1200" dirty="0">
                          <a:latin typeface="等线" panose="02010600030101010101" pitchFamily="2" charset="-122"/>
                          <a:cs typeface="等线" panose="02010600030101010101" pitchFamily="2" charset="-122"/>
                        </a:rPr>
                        <a:t>函数</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tc>
                  <a:txBody>
                    <a:bodyPr/>
                    <a:lstStyle/>
                    <a:p>
                      <a:pPr marL="530860">
                        <a:lnSpc>
                          <a:spcPct val="100000"/>
                        </a:lnSpc>
                        <a:spcBef>
                          <a:spcPts val="475"/>
                        </a:spcBef>
                      </a:pPr>
                      <a:r>
                        <a:rPr sz="1200"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6A6A6"/>
                    </a:solidFill>
                  </a:tcPr>
                </a:tc>
                <a:extLst>
                  <a:ext uri="{0D108BD9-81ED-4DB2-BD59-A6C34878D82A}">
                    <a16:rowId xmlns:a16="http://schemas.microsoft.com/office/drawing/2014/main" val="10000"/>
                  </a:ext>
                </a:extLst>
              </a:tr>
              <a:tr h="324104">
                <a:tc>
                  <a:txBody>
                    <a:bodyPr/>
                    <a:lstStyle/>
                    <a:p>
                      <a:pPr marL="90805">
                        <a:lnSpc>
                          <a:spcPct val="100000"/>
                        </a:lnSpc>
                        <a:spcBef>
                          <a:spcPts val="475"/>
                        </a:spcBef>
                      </a:pPr>
                      <a:r>
                        <a:rPr sz="1200" spc="-5" dirty="0">
                          <a:latin typeface="等线" panose="02010600030101010101" pitchFamily="2" charset="-122"/>
                          <a:cs typeface="等线" panose="02010600030101010101" pitchFamily="2" charset="-122"/>
                        </a:rPr>
                        <a:t>sum(a,</a:t>
                      </a:r>
                      <a:r>
                        <a:rPr sz="1200" spc="-1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axis=None)</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根据给定轴</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相关元素之和</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整数或元组</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23976">
                <a:tc>
                  <a:txBody>
                    <a:bodyPr/>
                    <a:lstStyle/>
                    <a:p>
                      <a:pPr marL="90805">
                        <a:lnSpc>
                          <a:spcPct val="100000"/>
                        </a:lnSpc>
                        <a:spcBef>
                          <a:spcPts val="475"/>
                        </a:spcBef>
                      </a:pPr>
                      <a:r>
                        <a:rPr sz="1200" spc="-5" dirty="0">
                          <a:latin typeface="等线" panose="02010600030101010101" pitchFamily="2" charset="-122"/>
                          <a:cs typeface="等线" panose="02010600030101010101" pitchFamily="2" charset="-122"/>
                        </a:rPr>
                        <a:t>mean(a,</a:t>
                      </a:r>
                      <a:r>
                        <a:rPr sz="120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axis=None)</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根据给定轴</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相关元素的期望</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整数或元组</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23976">
                <a:tc>
                  <a:txBody>
                    <a:bodyPr/>
                    <a:lstStyle/>
                    <a:p>
                      <a:pPr marL="90805">
                        <a:lnSpc>
                          <a:spcPct val="100000"/>
                        </a:lnSpc>
                        <a:spcBef>
                          <a:spcPts val="580"/>
                        </a:spcBef>
                      </a:pPr>
                      <a:r>
                        <a:rPr sz="1050" spc="-5" dirty="0">
                          <a:latin typeface="等线" panose="02010600030101010101" pitchFamily="2" charset="-122"/>
                          <a:cs typeface="等线" panose="02010600030101010101" pitchFamily="2" charset="-122"/>
                        </a:rPr>
                        <a:t>average(a,axis=None,weights=None)</a:t>
                      </a:r>
                      <a:endParaRPr sz="1050">
                        <a:latin typeface="等线" panose="02010600030101010101" pitchFamily="2" charset="-122"/>
                        <a:cs typeface="等线" panose="02010600030101010101" pitchFamily="2" charset="-122"/>
                      </a:endParaRPr>
                    </a:p>
                  </a:txBody>
                  <a:tcPr marL="0" marR="0" marT="736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根据给定轴</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相关元素的加权平均值</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23976">
                <a:tc>
                  <a:txBody>
                    <a:bodyPr/>
                    <a:lstStyle/>
                    <a:p>
                      <a:pPr marL="90805">
                        <a:lnSpc>
                          <a:spcPct val="100000"/>
                        </a:lnSpc>
                        <a:spcBef>
                          <a:spcPts val="475"/>
                        </a:spcBef>
                      </a:pPr>
                      <a:r>
                        <a:rPr sz="1200" spc="-5" dirty="0">
                          <a:latin typeface="等线" panose="02010600030101010101" pitchFamily="2" charset="-122"/>
                          <a:cs typeface="等线" panose="02010600030101010101" pitchFamily="2" charset="-122"/>
                        </a:rPr>
                        <a:t>std(a,</a:t>
                      </a:r>
                      <a:r>
                        <a:rPr sz="1200" spc="-1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axis=None)</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根据给定轴</a:t>
                      </a:r>
                      <a:r>
                        <a:rPr sz="1200" spc="-5" dirty="0">
                          <a:latin typeface="等线" panose="02010600030101010101" pitchFamily="2" charset="-122"/>
                          <a:cs typeface="等线" panose="02010600030101010101" pitchFamily="2" charset="-122"/>
                        </a:rPr>
                        <a:t>axis</a:t>
                      </a: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相关元素的标准差</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23977">
                <a:tc>
                  <a:txBody>
                    <a:bodyPr/>
                    <a:lstStyle/>
                    <a:p>
                      <a:pPr marL="90805">
                        <a:lnSpc>
                          <a:spcPct val="100000"/>
                        </a:lnSpc>
                        <a:spcBef>
                          <a:spcPts val="475"/>
                        </a:spcBef>
                      </a:pPr>
                      <a:r>
                        <a:rPr sz="1200" spc="-5" dirty="0">
                          <a:latin typeface="等线" panose="02010600030101010101" pitchFamily="2" charset="-122"/>
                          <a:cs typeface="等线" panose="02010600030101010101" pitchFamily="2" charset="-122"/>
                        </a:rPr>
                        <a:t>min(a)</a:t>
                      </a:r>
                      <a:r>
                        <a:rPr sz="1200" spc="-1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max(a)</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中元素的最小值、最大值</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23976">
                <a:tc>
                  <a:txBody>
                    <a:bodyPr/>
                    <a:lstStyle/>
                    <a:p>
                      <a:pPr marL="90805">
                        <a:lnSpc>
                          <a:spcPct val="100000"/>
                        </a:lnSpc>
                        <a:spcBef>
                          <a:spcPts val="475"/>
                        </a:spcBef>
                      </a:pPr>
                      <a:r>
                        <a:rPr sz="1200" spc="-5" dirty="0">
                          <a:latin typeface="等线" panose="02010600030101010101" pitchFamily="2" charset="-122"/>
                          <a:cs typeface="等线" panose="02010600030101010101" pitchFamily="2" charset="-122"/>
                        </a:rPr>
                        <a:t>argmin(a)</a:t>
                      </a:r>
                      <a:r>
                        <a:rPr sz="1200" spc="1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argmax(a)</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75"/>
                        </a:spcBef>
                      </a:pPr>
                      <a:r>
                        <a:rPr sz="1200" spc="-5" dirty="0">
                          <a:latin typeface="等线" panose="02010600030101010101" pitchFamily="2" charset="-122"/>
                          <a:cs typeface="等线" panose="02010600030101010101" pitchFamily="2" charset="-122"/>
                        </a:rPr>
                        <a:t>计算数</a:t>
                      </a:r>
                      <a:r>
                        <a:rPr sz="1200" dirty="0">
                          <a:latin typeface="等线" panose="02010600030101010101" pitchFamily="2" charset="-122"/>
                          <a:cs typeface="等线" panose="02010600030101010101" pitchFamily="2" charset="-122"/>
                        </a:rPr>
                        <a:t>组</a:t>
                      </a:r>
                      <a:r>
                        <a:rPr sz="1200" spc="-5" dirty="0">
                          <a:latin typeface="等线" panose="02010600030101010101" pitchFamily="2" charset="-122"/>
                          <a:cs typeface="等线" panose="02010600030101010101" pitchFamily="2" charset="-122"/>
                        </a:rPr>
                        <a:t>a中元素最小值、最大值的降一维后下标</a:t>
                      </a:r>
                      <a:endParaRPr sz="1200">
                        <a:latin typeface="等线" panose="02010600030101010101" pitchFamily="2" charset="-122"/>
                        <a:cs typeface="等线" panose="02010600030101010101" pitchFamily="2" charset="-122"/>
                      </a:endParaRPr>
                    </a:p>
                  </a:txBody>
                  <a:tcPr marL="0" marR="0" marT="603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324103">
                <a:tc>
                  <a:txBody>
                    <a:bodyPr/>
                    <a:lstStyle/>
                    <a:p>
                      <a:pPr marL="90805">
                        <a:lnSpc>
                          <a:spcPct val="100000"/>
                        </a:lnSpc>
                        <a:spcBef>
                          <a:spcPts val="480"/>
                        </a:spcBef>
                      </a:pPr>
                      <a:r>
                        <a:rPr sz="1200" spc="-5" dirty="0">
                          <a:latin typeface="等线" panose="02010600030101010101" pitchFamily="2" charset="-122"/>
                          <a:cs typeface="等线" panose="02010600030101010101" pitchFamily="2" charset="-122"/>
                        </a:rPr>
                        <a:t>unravel_index(index,</a:t>
                      </a:r>
                      <a:r>
                        <a:rPr sz="1200" dirty="0">
                          <a:latin typeface="等线" panose="02010600030101010101" pitchFamily="2" charset="-122"/>
                          <a:cs typeface="等线" panose="02010600030101010101" pitchFamily="2" charset="-122"/>
                        </a:rPr>
                        <a:t> </a:t>
                      </a:r>
                      <a:r>
                        <a:rPr sz="1200" spc="-5" dirty="0">
                          <a:latin typeface="等线" panose="02010600030101010101" pitchFamily="2" charset="-122"/>
                          <a:cs typeface="等线" panose="02010600030101010101" pitchFamily="2" charset="-122"/>
                        </a:rPr>
                        <a:t>shape)</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80"/>
                        </a:spcBef>
                      </a:pPr>
                      <a:r>
                        <a:rPr sz="1200" dirty="0">
                          <a:latin typeface="等线" panose="02010600030101010101" pitchFamily="2" charset="-122"/>
                          <a:cs typeface="等线" panose="02010600030101010101" pitchFamily="2" charset="-122"/>
                        </a:rPr>
                        <a:t>根据</a:t>
                      </a:r>
                      <a:r>
                        <a:rPr sz="1200" spc="-5" dirty="0">
                          <a:latin typeface="等线" panose="02010600030101010101" pitchFamily="2" charset="-122"/>
                          <a:cs typeface="等线" panose="02010600030101010101" pitchFamily="2" charset="-122"/>
                        </a:rPr>
                        <a:t>shape</a:t>
                      </a:r>
                      <a:r>
                        <a:rPr sz="1200" dirty="0">
                          <a:latin typeface="等线" panose="02010600030101010101" pitchFamily="2" charset="-122"/>
                          <a:cs typeface="等线" panose="02010600030101010101" pitchFamily="2" charset="-122"/>
                        </a:rPr>
                        <a:t>将一维下标</a:t>
                      </a:r>
                      <a:r>
                        <a:rPr sz="1200" spc="-10" dirty="0">
                          <a:latin typeface="等线" panose="02010600030101010101" pitchFamily="2" charset="-122"/>
                          <a:cs typeface="等线" panose="02010600030101010101" pitchFamily="2" charset="-122"/>
                        </a:rPr>
                        <a:t>index</a:t>
                      </a:r>
                      <a:r>
                        <a:rPr sz="1200" dirty="0">
                          <a:latin typeface="等线" panose="02010600030101010101" pitchFamily="2" charset="-122"/>
                          <a:cs typeface="等线" panose="02010600030101010101" pitchFamily="2" charset="-122"/>
                        </a:rPr>
                        <a:t>转换成多维下标</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7"/>
                  </a:ext>
                </a:extLst>
              </a:tr>
              <a:tr h="323951">
                <a:tc>
                  <a:txBody>
                    <a:bodyPr/>
                    <a:lstStyle/>
                    <a:p>
                      <a:pPr marL="90805">
                        <a:lnSpc>
                          <a:spcPct val="100000"/>
                        </a:lnSpc>
                        <a:spcBef>
                          <a:spcPts val="480"/>
                        </a:spcBef>
                      </a:pPr>
                      <a:r>
                        <a:rPr sz="1200" spc="-5" dirty="0">
                          <a:latin typeface="等线" panose="02010600030101010101" pitchFamily="2" charset="-122"/>
                          <a:cs typeface="等线" panose="02010600030101010101" pitchFamily="2" charset="-122"/>
                        </a:rPr>
                        <a:t>ptp(a)</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80"/>
                        </a:spcBef>
                      </a:pP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中元素最大值与最小值的差</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24002">
                <a:tc>
                  <a:txBody>
                    <a:bodyPr/>
                    <a:lstStyle/>
                    <a:p>
                      <a:pPr marL="90805">
                        <a:lnSpc>
                          <a:spcPct val="100000"/>
                        </a:lnSpc>
                        <a:spcBef>
                          <a:spcPts val="480"/>
                        </a:spcBef>
                      </a:pPr>
                      <a:r>
                        <a:rPr sz="1200" spc="-5" dirty="0">
                          <a:latin typeface="等线" panose="02010600030101010101" pitchFamily="2" charset="-122"/>
                          <a:cs typeface="等线" panose="02010600030101010101" pitchFamily="2" charset="-122"/>
                        </a:rPr>
                        <a:t>median(a)</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80"/>
                        </a:spcBef>
                      </a:pPr>
                      <a:r>
                        <a:rPr sz="1200" dirty="0">
                          <a:latin typeface="等线" panose="02010600030101010101" pitchFamily="2" charset="-122"/>
                          <a:cs typeface="等线" panose="02010600030101010101" pitchFamily="2" charset="-122"/>
                        </a:rPr>
                        <a:t>计算数组</a:t>
                      </a:r>
                      <a:r>
                        <a:rPr sz="1200" spc="-5" dirty="0">
                          <a:latin typeface="等线" panose="02010600030101010101" pitchFamily="2" charset="-122"/>
                          <a:cs typeface="等线" panose="02010600030101010101" pitchFamily="2" charset="-122"/>
                        </a:rPr>
                        <a:t>a</a:t>
                      </a:r>
                      <a:r>
                        <a:rPr sz="1200" dirty="0">
                          <a:latin typeface="等线" panose="02010600030101010101" pitchFamily="2" charset="-122"/>
                          <a:cs typeface="等线" panose="02010600030101010101" pitchFamily="2" charset="-122"/>
                        </a:rPr>
                        <a:t>中元素的中位数（中值）</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9"/>
                  </a:ext>
                </a:extLst>
              </a:tr>
              <a:tr h="324002">
                <a:tc>
                  <a:txBody>
                    <a:bodyPr/>
                    <a:lstStyle/>
                    <a:p>
                      <a:pPr marL="90805">
                        <a:lnSpc>
                          <a:spcPct val="100000"/>
                        </a:lnSpc>
                        <a:spcBef>
                          <a:spcPts val="480"/>
                        </a:spcBef>
                      </a:pPr>
                      <a:r>
                        <a:rPr sz="1200" spc="-5" dirty="0">
                          <a:latin typeface="等线" panose="02010600030101010101" pitchFamily="2" charset="-122"/>
                          <a:cs typeface="等线" panose="02010600030101010101" pitchFamily="2" charset="-122"/>
                        </a:rPr>
                        <a:t>np.gradient(f)</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48640">
                        <a:lnSpc>
                          <a:spcPct val="100000"/>
                        </a:lnSpc>
                        <a:spcBef>
                          <a:spcPts val="480"/>
                        </a:spcBef>
                      </a:pPr>
                      <a:r>
                        <a:rPr sz="1200" dirty="0">
                          <a:latin typeface="等线" panose="02010600030101010101" pitchFamily="2" charset="-122"/>
                          <a:cs typeface="等线" panose="02010600030101010101" pitchFamily="2" charset="-122"/>
                        </a:rPr>
                        <a:t>计算数组</a:t>
                      </a:r>
                      <a:r>
                        <a:rPr sz="1200" spc="-10" dirty="0">
                          <a:latin typeface="等线" panose="02010600030101010101" pitchFamily="2" charset="-122"/>
                          <a:cs typeface="等线" panose="02010600030101010101" pitchFamily="2" charset="-122"/>
                        </a:rPr>
                        <a:t>f</a:t>
                      </a:r>
                      <a:r>
                        <a:rPr sz="1200" dirty="0">
                          <a:latin typeface="等线" panose="02010600030101010101" pitchFamily="2" charset="-122"/>
                          <a:cs typeface="等线" panose="02010600030101010101" pitchFamily="2" charset="-122"/>
                        </a:rPr>
                        <a:t>中元素的梯度，当</a:t>
                      </a:r>
                      <a:r>
                        <a:rPr sz="1200" spc="-10" dirty="0">
                          <a:latin typeface="等线" panose="02010600030101010101" pitchFamily="2" charset="-122"/>
                          <a:cs typeface="等线" panose="02010600030101010101" pitchFamily="2" charset="-122"/>
                        </a:rPr>
                        <a:t>f</a:t>
                      </a:r>
                      <a:r>
                        <a:rPr sz="1200" dirty="0">
                          <a:latin typeface="等线" panose="02010600030101010101" pitchFamily="2" charset="-122"/>
                          <a:cs typeface="等线" panose="02010600030101010101" pitchFamily="2" charset="-122"/>
                        </a:rPr>
                        <a:t>为多维时，返回每个维度梯度</a:t>
                      </a:r>
                      <a:endParaRPr sz="1200">
                        <a:latin typeface="等线" panose="02010600030101010101" pitchFamily="2" charset="-122"/>
                        <a:cs typeface="等线" panose="02010600030101010101" pitchFamily="2" charset="-122"/>
                      </a:endParaRPr>
                    </a:p>
                  </a:txBody>
                  <a:tcPr marL="0" marR="0" marT="609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6909" y="299556"/>
            <a:ext cx="2709291" cy="321242"/>
          </a:xfrm>
          <a:prstGeom prst="rect">
            <a:avLst/>
          </a:prstGeom>
        </p:spPr>
        <p:txBody>
          <a:bodyPr vert="horz" wrap="square" lIns="0" tIns="13335" rIns="0" bIns="0" rtlCol="0">
            <a:spAutoFit/>
          </a:bodyPr>
          <a:lstStyle/>
          <a:p>
            <a:pPr marL="12700">
              <a:lnSpc>
                <a:spcPct val="100000"/>
              </a:lnSpc>
              <a:spcBef>
                <a:spcPts val="105"/>
              </a:spcBef>
            </a:pPr>
            <a:r>
              <a:rPr lang="en-US" altLang="zh-CN" spc="5" dirty="0">
                <a:latin typeface="宋体" panose="02010600030101010101" pitchFamily="2" charset="-122"/>
                <a:cs typeface="宋体" panose="02010600030101010101" pitchFamily="2" charset="-122"/>
              </a:rPr>
              <a:t>Python</a:t>
            </a:r>
            <a:r>
              <a:rPr lang="zh-CN" altLang="en-US" spc="5" dirty="0">
                <a:latin typeface="宋体" panose="02010600030101010101" pitchFamily="2" charset="-122"/>
                <a:cs typeface="宋体" panose="02010600030101010101" pitchFamily="2" charset="-122"/>
              </a:rPr>
              <a:t>数字图像处理库</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533400" y="971550"/>
            <a:ext cx="8382000" cy="1206421"/>
          </a:xfrm>
          <a:prstGeom prst="rect">
            <a:avLst/>
          </a:prstGeom>
        </p:spPr>
        <p:txBody>
          <a:bodyPr vert="horz" wrap="square" lIns="0" tIns="134620" rIns="0" bIns="0" rtlCol="0">
            <a:spAutoFit/>
          </a:bodyPr>
          <a:lstStyle/>
          <a:p>
            <a:pPr marL="12700">
              <a:lnSpc>
                <a:spcPct val="150000"/>
              </a:lnSpc>
              <a:spcBef>
                <a:spcPts val="1060"/>
              </a:spcBef>
            </a:pPr>
            <a:r>
              <a:rPr lang="zh-CN" altLang="en-US" sz="1600" spc="-10" dirty="0">
                <a:latin typeface="等线" panose="02010600030101010101" pitchFamily="2" charset="-122"/>
                <a:ea typeface="等线" panose="02010600030101010101" pitchFamily="2" charset="-122"/>
                <a:cs typeface="等线" panose="02010600030101010101" pitchFamily="2" charset="-122"/>
              </a:rPr>
              <a:t>       在进行数字图像处理时，经常需要对图像进行读取、保存、缩放、裁剪、旋转、颜色转换等基本操作。在</a:t>
            </a:r>
            <a:r>
              <a:rPr lang="en-US" altLang="zh-CN" sz="1600" spc="-10" dirty="0">
                <a:latin typeface="等线" panose="02010600030101010101" pitchFamily="2" charset="-122"/>
                <a:ea typeface="等线" panose="02010600030101010101" pitchFamily="2" charset="-122"/>
                <a:cs typeface="等线" panose="02010600030101010101" pitchFamily="2" charset="-122"/>
              </a:rPr>
              <a:t>python</a:t>
            </a:r>
            <a:r>
              <a:rPr lang="zh-CN" altLang="en-US" sz="1600" spc="-10" dirty="0">
                <a:latin typeface="等线" panose="02010600030101010101" pitchFamily="2" charset="-122"/>
                <a:ea typeface="等线" panose="02010600030101010101" pitchFamily="2" charset="-122"/>
                <a:cs typeface="等线" panose="02010600030101010101" pitchFamily="2" charset="-122"/>
              </a:rPr>
              <a:t>中进行图像处理时，经常会涉及到多个不同的图像处理库的选择：</a:t>
            </a:r>
            <a:r>
              <a:rPr lang="en-GB" altLang="zh-CN" sz="1600" spc="-10" dirty="0">
                <a:latin typeface="等线" panose="02010600030101010101" pitchFamily="2" charset="-122"/>
                <a:ea typeface="等线" panose="02010600030101010101" pitchFamily="2" charset="-122"/>
                <a:cs typeface="等线" panose="02010600030101010101" pitchFamily="2" charset="-122"/>
              </a:rPr>
              <a:t> </a:t>
            </a:r>
            <a:r>
              <a:rPr lang="en-GB" altLang="zh-CN" sz="1600" spc="-10" dirty="0">
                <a:solidFill>
                  <a:srgbClr val="C00000"/>
                </a:solidFill>
                <a:latin typeface="等线" panose="02010600030101010101" pitchFamily="2" charset="-122"/>
                <a:ea typeface="等线" panose="02010600030101010101" pitchFamily="2" charset="-122"/>
                <a:cs typeface="等线" panose="02010600030101010101" pitchFamily="2" charset="-122"/>
              </a:rPr>
              <a:t>pillow </a:t>
            </a:r>
            <a:r>
              <a:rPr lang="zh-CN" altLang="en-US" sz="1600" spc="-10" dirty="0">
                <a:solidFill>
                  <a:srgbClr val="C00000"/>
                </a:solidFill>
                <a:latin typeface="等线" panose="02010600030101010101" pitchFamily="2" charset="-122"/>
                <a:ea typeface="等线" panose="02010600030101010101" pitchFamily="2" charset="-122"/>
                <a:cs typeface="等线" panose="02010600030101010101" pitchFamily="2" charset="-122"/>
              </a:rPr>
              <a:t>、</a:t>
            </a:r>
            <a:r>
              <a:rPr lang="en-GB" sz="1600" spc="-10" dirty="0">
                <a:solidFill>
                  <a:srgbClr val="C00000"/>
                </a:solidFill>
                <a:latin typeface="等线" panose="02010600030101010101" pitchFamily="2" charset="-122"/>
                <a:ea typeface="等线" panose="02010600030101010101" pitchFamily="2" charset="-122"/>
                <a:cs typeface="等线" panose="02010600030101010101" pitchFamily="2" charset="-122"/>
              </a:rPr>
              <a:t>opencv、scikit-image、scipy、matplotlib</a:t>
            </a:r>
            <a:r>
              <a:rPr lang="zh-CN" altLang="en-US" sz="1600" spc="-10" dirty="0">
                <a:latin typeface="等线" panose="02010600030101010101" pitchFamily="2" charset="-122"/>
                <a:ea typeface="等线" panose="02010600030101010101" pitchFamily="2" charset="-122"/>
                <a:cs typeface="等线" panose="02010600030101010101" pitchFamily="2" charset="-122"/>
              </a:rPr>
              <a:t>等等。</a:t>
            </a:r>
            <a:endParaRPr lang="en-US" altLang="zh-CN" sz="1600" spc="-10" dirty="0">
              <a:latin typeface="等线" panose="02010600030101010101" pitchFamily="2" charset="-122"/>
              <a:ea typeface="等线" panose="02010600030101010101" pitchFamily="2" charset="-122"/>
              <a:cs typeface="等线" panose="02010600030101010101" pitchFamily="2" charset="-122"/>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19</a:t>
            </a:fld>
            <a:endParaRPr dirty="0"/>
          </a:p>
        </p:txBody>
      </p:sp>
      <p:sp>
        <p:nvSpPr>
          <p:cNvPr id="6" name="矩形 5"/>
          <p:cNvSpPr/>
          <p:nvPr/>
        </p:nvSpPr>
        <p:spPr>
          <a:xfrm>
            <a:off x="460883" y="2571750"/>
            <a:ext cx="8763000" cy="1665521"/>
          </a:xfrm>
          <a:prstGeom prst="rect">
            <a:avLst/>
          </a:prstGeom>
        </p:spPr>
        <p:txBody>
          <a:bodyPr wrap="square">
            <a:spAutoFit/>
          </a:bodyPr>
          <a:lstStyle/>
          <a:p>
            <a:pPr marL="12700">
              <a:lnSpc>
                <a:spcPct val="150000"/>
              </a:lnSpc>
              <a:spcBef>
                <a:spcPts val="1060"/>
              </a:spcBef>
            </a:pPr>
            <a:r>
              <a:rPr lang="en-GB" altLang="zh-CN" sz="1600" spc="-5" dirty="0">
                <a:latin typeface="等线" panose="02010600030101010101" pitchFamily="2" charset="-122"/>
                <a:ea typeface="等线" panose="02010600030101010101" pitchFamily="2" charset="-122"/>
                <a:cs typeface="等线" panose="02010600030101010101" pitchFamily="2" charset="-122"/>
              </a:rPr>
              <a:t>PIL</a:t>
            </a:r>
            <a:r>
              <a:rPr lang="zh-CN" altLang="en-US" sz="1600" spc="-5" dirty="0">
                <a:latin typeface="等线" panose="02010600030101010101" pitchFamily="2" charset="-122"/>
                <a:ea typeface="等线" panose="02010600030101010101" pitchFamily="2" charset="-122"/>
                <a:cs typeface="等线" panose="02010600030101010101" pitchFamily="2" charset="-122"/>
              </a:rPr>
              <a:t>库（</a:t>
            </a:r>
            <a:r>
              <a:rPr lang="en-GB" altLang="zh-CN" sz="1600" spc="-5" dirty="0">
                <a:latin typeface="等线" panose="02010600030101010101" pitchFamily="2" charset="-122"/>
                <a:ea typeface="等线" panose="02010600030101010101" pitchFamily="2" charset="-122"/>
                <a:cs typeface="等线" panose="02010600030101010101" pitchFamily="2" charset="-122"/>
              </a:rPr>
              <a:t>Python</a:t>
            </a:r>
            <a:r>
              <a:rPr lang="en-GB" altLang="zh-CN" sz="1600" spc="55" dirty="0">
                <a:latin typeface="等线" panose="02010600030101010101" pitchFamily="2" charset="-122"/>
                <a:ea typeface="等线" panose="02010600030101010101" pitchFamily="2" charset="-122"/>
                <a:cs typeface="等线" panose="02010600030101010101" pitchFamily="2" charset="-122"/>
              </a:rPr>
              <a:t> </a:t>
            </a:r>
            <a:r>
              <a:rPr lang="en-GB" altLang="zh-CN" sz="1600" spc="-5" dirty="0">
                <a:latin typeface="等线" panose="02010600030101010101" pitchFamily="2" charset="-122"/>
                <a:ea typeface="等线" panose="02010600030101010101" pitchFamily="2" charset="-122"/>
                <a:cs typeface="等线" panose="02010600030101010101" pitchFamily="2" charset="-122"/>
              </a:rPr>
              <a:t>Image</a:t>
            </a:r>
            <a:r>
              <a:rPr lang="en-GB" altLang="zh-CN" sz="1600" spc="10" dirty="0">
                <a:latin typeface="等线" panose="02010600030101010101" pitchFamily="2" charset="-122"/>
                <a:ea typeface="等线" panose="02010600030101010101" pitchFamily="2" charset="-122"/>
                <a:cs typeface="等线" panose="02010600030101010101" pitchFamily="2" charset="-122"/>
              </a:rPr>
              <a:t> </a:t>
            </a:r>
            <a:r>
              <a:rPr lang="en-GB" altLang="zh-CN" sz="1600" spc="-5" dirty="0">
                <a:latin typeface="等线" panose="02010600030101010101" pitchFamily="2" charset="-122"/>
                <a:ea typeface="等线" panose="02010600030101010101" pitchFamily="2" charset="-122"/>
                <a:cs typeface="等线" panose="02010600030101010101" pitchFamily="2" charset="-122"/>
              </a:rPr>
              <a:t>Library</a:t>
            </a:r>
            <a:r>
              <a:rPr lang="zh-CN" altLang="en-GB" sz="1600" spc="-5" dirty="0">
                <a:latin typeface="等线" panose="02010600030101010101" pitchFamily="2" charset="-122"/>
                <a:ea typeface="等线" panose="02010600030101010101" pitchFamily="2" charset="-122"/>
                <a:cs typeface="等线" panose="02010600030101010101" pitchFamily="2" charset="-122"/>
              </a:rPr>
              <a:t>）</a:t>
            </a:r>
            <a:r>
              <a:rPr lang="zh-CN" altLang="en-US" sz="1600" spc="-5" dirty="0">
                <a:latin typeface="等线" panose="02010600030101010101" pitchFamily="2" charset="-122"/>
                <a:ea typeface="等线" panose="02010600030101010101" pitchFamily="2" charset="-122"/>
                <a:cs typeface="等线" panose="02010600030101010101" pitchFamily="2" charset="-122"/>
              </a:rPr>
              <a:t>主要包括图像储存、图像显示、格式转换以及基本的图像处理操作等，相比</a:t>
            </a:r>
            <a:r>
              <a:rPr lang="en-GB" altLang="zh-CN" sz="1600" spc="-5" dirty="0">
                <a:latin typeface="等线" panose="02010600030101010101" pitchFamily="2" charset="-122"/>
                <a:ea typeface="等线" panose="02010600030101010101" pitchFamily="2" charset="-122"/>
                <a:cs typeface="等线" panose="02010600030101010101" pitchFamily="2" charset="-122"/>
              </a:rPr>
              <a:t>opencv</a:t>
            </a:r>
            <a:r>
              <a:rPr lang="zh-CN" altLang="en-US" sz="1600" spc="-5" dirty="0">
                <a:latin typeface="等线" panose="02010600030101010101" pitchFamily="2" charset="-122"/>
                <a:ea typeface="等线" panose="02010600030101010101" pitchFamily="2" charset="-122"/>
                <a:cs typeface="等线" panose="02010600030101010101" pitchFamily="2" charset="-122"/>
              </a:rPr>
              <a:t>更为轻巧。然而，它的发展停滞不前，我们一般使用</a:t>
            </a:r>
            <a:r>
              <a:rPr lang="en-GB" altLang="zh-CN" sz="1600" spc="-5" dirty="0">
                <a:latin typeface="等线" panose="02010600030101010101" pitchFamily="2" charset="-122"/>
                <a:ea typeface="等线" panose="02010600030101010101" pitchFamily="2" charset="-122"/>
                <a:cs typeface="等线" panose="02010600030101010101" pitchFamily="2" charset="-122"/>
              </a:rPr>
              <a:t>PIL</a:t>
            </a:r>
            <a:r>
              <a:rPr lang="zh-CN" altLang="en-GB" sz="1600" spc="-5" dirty="0">
                <a:latin typeface="等线" panose="02010600030101010101" pitchFamily="2" charset="-122"/>
                <a:ea typeface="等线" panose="02010600030101010101" pitchFamily="2" charset="-122"/>
                <a:cs typeface="等线" panose="02010600030101010101" pitchFamily="2" charset="-122"/>
              </a:rPr>
              <a:t>的</a:t>
            </a:r>
            <a:r>
              <a:rPr lang="zh-CN" altLang="en-US" sz="1600" spc="-5" dirty="0">
                <a:latin typeface="等线" panose="02010600030101010101" pitchFamily="2" charset="-122"/>
                <a:ea typeface="等线" panose="02010600030101010101" pitchFamily="2" charset="-122"/>
                <a:cs typeface="等线" panose="02010600030101010101" pitchFamily="2" charset="-122"/>
              </a:rPr>
              <a:t>分支</a:t>
            </a:r>
            <a:r>
              <a:rPr lang="en-US" altLang="zh-CN" sz="1600" spc="-5" dirty="0">
                <a:latin typeface="等线" panose="02010600030101010101" pitchFamily="2" charset="-122"/>
                <a:ea typeface="等线" panose="02010600030101010101" pitchFamily="2" charset="-122"/>
                <a:cs typeface="等线" panose="02010600030101010101" pitchFamily="2" charset="-122"/>
              </a:rPr>
              <a:t>pillow</a:t>
            </a:r>
            <a:r>
              <a:rPr lang="zh-CN" altLang="en-US" sz="1600" spc="-5" dirty="0">
                <a:latin typeface="等线" panose="02010600030101010101" pitchFamily="2" charset="-122"/>
                <a:ea typeface="等线" panose="02010600030101010101" pitchFamily="2" charset="-122"/>
                <a:cs typeface="等线" panose="02010600030101010101" pitchFamily="2" charset="-122"/>
              </a:rPr>
              <a:t>库。</a:t>
            </a:r>
            <a:endParaRPr lang="en-GB" altLang="zh-CN" sz="1600" dirty="0">
              <a:latin typeface="等线" panose="02010600030101010101" pitchFamily="2" charset="-122"/>
              <a:ea typeface="等线" panose="02010600030101010101" pitchFamily="2" charset="-122"/>
              <a:cs typeface="等线" panose="02010600030101010101" pitchFamily="2" charset="-122"/>
            </a:endParaRPr>
          </a:p>
          <a:p>
            <a:pPr marL="12700">
              <a:lnSpc>
                <a:spcPct val="100000"/>
              </a:lnSpc>
              <a:spcBef>
                <a:spcPts val="965"/>
              </a:spcBef>
            </a:pPr>
            <a:r>
              <a:rPr lang="en-GB" altLang="zh-CN" sz="1600" spc="-5" dirty="0">
                <a:latin typeface="等线" panose="02010600030101010101" pitchFamily="2" charset="-122"/>
                <a:ea typeface="等线" panose="02010600030101010101" pitchFamily="2" charset="-122"/>
                <a:cs typeface="等线" panose="02010600030101010101" pitchFamily="2" charset="-122"/>
              </a:rPr>
              <a:t>PILLOW</a:t>
            </a:r>
            <a:r>
              <a:rPr lang="zh-CN" altLang="en-US" sz="1600" spc="-5" dirty="0">
                <a:latin typeface="等线" panose="02010600030101010101" pitchFamily="2" charset="-122"/>
                <a:ea typeface="等线" panose="02010600030101010101" pitchFamily="2" charset="-122"/>
                <a:cs typeface="等线" panose="02010600030101010101" pitchFamily="2" charset="-122"/>
              </a:rPr>
              <a:t>官方文档：</a:t>
            </a:r>
            <a:r>
              <a:rPr lang="en-GB" altLang="zh-CN" sz="1600" spc="-5" dirty="0">
                <a:latin typeface="等线" panose="02010600030101010101" pitchFamily="2" charset="-122"/>
                <a:ea typeface="等线" panose="02010600030101010101" pitchFamily="2" charset="-122"/>
                <a:cs typeface="等线" panose="02010600030101010101" pitchFamily="2" charset="-122"/>
              </a:rPr>
              <a:t>https://pillow.readthedocs.io/en/latest/reference/Image.html</a:t>
            </a:r>
            <a:endParaRPr lang="en-GB" altLang="zh-CN" sz="1600" dirty="0">
              <a:latin typeface="等线" panose="02010600030101010101" pitchFamily="2" charset="-122"/>
              <a:ea typeface="等线" panose="02010600030101010101" pitchFamily="2" charset="-122"/>
              <a:cs typeface="Times New Roman" panose="02020603050405020304"/>
            </a:endParaRPr>
          </a:p>
          <a:p>
            <a:pPr marL="12700" marR="2781300">
              <a:lnSpc>
                <a:spcPct val="150000"/>
              </a:lnSpc>
              <a:spcBef>
                <a:spcPts val="1040"/>
              </a:spcBef>
            </a:pPr>
            <a:r>
              <a:rPr lang="zh-CN" altLang="en-US" sz="1600" spc="-5" dirty="0">
                <a:latin typeface="等线" panose="02010600030101010101" pitchFamily="2" charset="-122"/>
                <a:ea typeface="等线" panose="02010600030101010101" pitchFamily="2" charset="-122"/>
                <a:cs typeface="等线" panose="02010600030101010101" pitchFamily="2" charset="-122"/>
              </a:rPr>
              <a:t>用</a:t>
            </a:r>
            <a:r>
              <a:rPr lang="en-GB" altLang="zh-CN" sz="1600" spc="-5" dirty="0">
                <a:latin typeface="等线" panose="02010600030101010101" pitchFamily="2" charset="-122"/>
                <a:ea typeface="等线" panose="02010600030101010101" pitchFamily="2" charset="-122"/>
                <a:cs typeface="等线" panose="02010600030101010101" pitchFamily="2" charset="-122"/>
              </a:rPr>
              <a:t>pip</a:t>
            </a:r>
            <a:r>
              <a:rPr lang="zh-CN" altLang="en-US" sz="1600" spc="-5" dirty="0">
                <a:latin typeface="等线" panose="02010600030101010101" pitchFamily="2" charset="-122"/>
                <a:ea typeface="等线" panose="02010600030101010101" pitchFamily="2" charset="-122"/>
                <a:cs typeface="等线" panose="02010600030101010101" pitchFamily="2" charset="-122"/>
              </a:rPr>
              <a:t>安装：</a:t>
            </a:r>
            <a:r>
              <a:rPr lang="en-GB" altLang="zh-CN" sz="1600" spc="-5" dirty="0">
                <a:solidFill>
                  <a:srgbClr val="C00000"/>
                </a:solidFill>
                <a:latin typeface="等线" panose="02010600030101010101" pitchFamily="2" charset="-122"/>
                <a:ea typeface="等线" panose="02010600030101010101" pitchFamily="2" charset="-122"/>
                <a:cs typeface="等线" panose="02010600030101010101" pitchFamily="2" charset="-122"/>
              </a:rPr>
              <a:t>pip install pillow</a:t>
            </a:r>
            <a:endParaRPr lang="zh-CN" altLang="en-US" sz="1600">
              <a:solidFill>
                <a:srgbClr val="C00000"/>
              </a:solidFill>
              <a:latin typeface="等线" panose="02010600030101010101" pitchFamily="2" charset="-122"/>
              <a:ea typeface="等线"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438150"/>
            <a:ext cx="8122920" cy="442595"/>
          </a:xfrm>
          <a:prstGeom prst="rect">
            <a:avLst/>
          </a:prstGeom>
        </p:spPr>
        <p:txBody>
          <a:bodyPr vert="horz" wrap="square" lIns="0" tIns="12065" rIns="0" bIns="0" rtlCol="0">
            <a:spAutoFit/>
          </a:bodyPr>
          <a:lstStyle/>
          <a:p>
            <a:pPr marL="12700">
              <a:lnSpc>
                <a:spcPct val="100000"/>
              </a:lnSpc>
              <a:spcBef>
                <a:spcPts val="95"/>
              </a:spcBef>
            </a:pPr>
            <a:r>
              <a:rPr lang="zh-CN" sz="2800" spc="-10" dirty="0">
                <a:solidFill>
                  <a:schemeClr val="tx1"/>
                </a:solidFill>
                <a:latin typeface="微软雅黑" panose="020B0503020204020204" charset="-122"/>
                <a:cs typeface="微软雅黑" panose="020B0503020204020204" charset="-122"/>
              </a:rPr>
              <a:t>课程整体安排</a:t>
            </a:r>
            <a:endParaRPr lang="zh-CN" altLang="en-US" sz="1800" spc="-10" dirty="0">
              <a:solidFill>
                <a:schemeClr val="tx1"/>
              </a:solidFill>
              <a:latin typeface="微软雅黑" panose="020B0503020204020204" charset="-122"/>
              <a:cs typeface="微软雅黑" panose="020B0503020204020204" charset="-122"/>
              <a:sym typeface="+mn-ea"/>
            </a:endParaRPr>
          </a:p>
        </p:txBody>
      </p:sp>
      <p:graphicFrame>
        <p:nvGraphicFramePr>
          <p:cNvPr id="5" name="表格 4"/>
          <p:cNvGraphicFramePr/>
          <p:nvPr>
            <p:custDataLst>
              <p:tags r:id="rId1"/>
            </p:custDataLst>
          </p:nvPr>
        </p:nvGraphicFramePr>
        <p:xfrm>
          <a:off x="762000" y="1200150"/>
          <a:ext cx="7777480" cy="2926080"/>
        </p:xfrm>
        <a:graphic>
          <a:graphicData uri="http://schemas.openxmlformats.org/drawingml/2006/table">
            <a:tbl>
              <a:tblPr firstRow="1" bandRow="1">
                <a:tableStyleId>{5940675A-B579-460E-94D1-54222C63F5DA}</a:tableStyleId>
              </a:tblPr>
              <a:tblGrid>
                <a:gridCol w="1483995">
                  <a:extLst>
                    <a:ext uri="{9D8B030D-6E8A-4147-A177-3AD203B41FA5}">
                      <a16:colId xmlns:a16="http://schemas.microsoft.com/office/drawing/2014/main" val="20000"/>
                    </a:ext>
                  </a:extLst>
                </a:gridCol>
                <a:gridCol w="6293485">
                  <a:extLst>
                    <a:ext uri="{9D8B030D-6E8A-4147-A177-3AD203B41FA5}">
                      <a16:colId xmlns:a16="http://schemas.microsoft.com/office/drawing/2014/main" val="20001"/>
                    </a:ext>
                  </a:extLst>
                </a:gridCol>
              </a:tblGrid>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5</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1</a:t>
                      </a:r>
                      <a:r>
                        <a:rPr lang="zh-CN" altLang="en-US" spc="-10" dirty="0">
                          <a:latin typeface="微软雅黑" panose="020B0503020204020204" charset="-122"/>
                          <a:cs typeface="微软雅黑" panose="020B0503020204020204" charset="-122"/>
                          <a:sym typeface="+mn-ea"/>
                        </a:rPr>
                        <a:t>：图像处理与分析</a:t>
                      </a:r>
                      <a:endParaRPr lang="zh-CN" altLang="en-US" dirty="0"/>
                    </a:p>
                  </a:txBody>
                  <a:tcPr anchor="ctr"/>
                </a:tc>
                <a:extLst>
                  <a:ext uri="{0D108BD9-81ED-4DB2-BD59-A6C34878D82A}">
                    <a16:rowId xmlns:a16="http://schemas.microsoft.com/office/drawing/2014/main" val="10000"/>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6</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2</a:t>
                      </a:r>
                      <a:r>
                        <a:rPr lang="zh-CN" altLang="en-US" spc="-10" dirty="0">
                          <a:latin typeface="微软雅黑" panose="020B0503020204020204" charset="-122"/>
                          <a:cs typeface="微软雅黑" panose="020B0503020204020204" charset="-122"/>
                          <a:sym typeface="+mn-ea"/>
                        </a:rPr>
                        <a:t>：音频处理与分析</a:t>
                      </a:r>
                      <a:endParaRPr lang="zh-CN" altLang="en-US" dirty="0"/>
                    </a:p>
                  </a:txBody>
                  <a:tcPr anchor="ctr"/>
                </a:tc>
                <a:extLst>
                  <a:ext uri="{0D108BD9-81ED-4DB2-BD59-A6C34878D82A}">
                    <a16:rowId xmlns:a16="http://schemas.microsoft.com/office/drawing/2014/main" val="10001"/>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7-8</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3</a:t>
                      </a:r>
                      <a:r>
                        <a:rPr lang="zh-CN" altLang="en-US" spc="-10" dirty="0">
                          <a:latin typeface="微软雅黑" panose="020B0503020204020204" charset="-122"/>
                          <a:cs typeface="微软雅黑" panose="020B0503020204020204" charset="-122"/>
                          <a:sym typeface="+mn-ea"/>
                        </a:rPr>
                        <a:t>：图像伪造与伪造检测技术</a:t>
                      </a:r>
                      <a:endParaRPr lang="zh-CN" altLang="en-US" dirty="0"/>
                    </a:p>
                  </a:txBody>
                  <a:tcPr anchor="ctr"/>
                </a:tc>
                <a:extLst>
                  <a:ext uri="{0D108BD9-81ED-4DB2-BD59-A6C34878D82A}">
                    <a16:rowId xmlns:a16="http://schemas.microsoft.com/office/drawing/2014/main" val="10002"/>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9</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4</a:t>
                      </a:r>
                      <a:r>
                        <a:rPr lang="zh-CN" altLang="en-US" spc="-10" dirty="0">
                          <a:latin typeface="微软雅黑" panose="020B0503020204020204" charset="-122"/>
                          <a:cs typeface="微软雅黑" panose="020B0503020204020204" charset="-122"/>
                          <a:sym typeface="+mn-ea"/>
                        </a:rPr>
                        <a:t>：文本生成与检测技术</a:t>
                      </a:r>
                      <a:endParaRPr lang="zh-CN" altLang="en-US" dirty="0"/>
                    </a:p>
                  </a:txBody>
                  <a:tcPr anchor="ctr"/>
                </a:tc>
                <a:extLst>
                  <a:ext uri="{0D108BD9-81ED-4DB2-BD59-A6C34878D82A}">
                    <a16:rowId xmlns:a16="http://schemas.microsoft.com/office/drawing/2014/main" val="10003"/>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10</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5</a:t>
                      </a:r>
                      <a:r>
                        <a:rPr lang="zh-CN" altLang="en-US" spc="-10" dirty="0">
                          <a:latin typeface="微软雅黑" panose="020B0503020204020204" charset="-122"/>
                          <a:cs typeface="微软雅黑" panose="020B0503020204020204" charset="-122"/>
                          <a:sym typeface="+mn-ea"/>
                        </a:rPr>
                        <a:t>：图像对抗样本生成技术</a:t>
                      </a:r>
                      <a:endParaRPr lang="zh-CN" altLang="en-US" dirty="0"/>
                    </a:p>
                  </a:txBody>
                  <a:tcPr anchor="ctr"/>
                </a:tc>
                <a:extLst>
                  <a:ext uri="{0D108BD9-81ED-4DB2-BD59-A6C34878D82A}">
                    <a16:rowId xmlns:a16="http://schemas.microsoft.com/office/drawing/2014/main" val="10004"/>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11-12</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实验</a:t>
                      </a:r>
                      <a:r>
                        <a:rPr lang="en-US" altLang="zh-CN" spc="-10" dirty="0">
                          <a:latin typeface="微软雅黑" panose="020B0503020204020204" charset="-122"/>
                          <a:cs typeface="微软雅黑" panose="020B0503020204020204" charset="-122"/>
                          <a:sym typeface="+mn-ea"/>
                        </a:rPr>
                        <a:t>6</a:t>
                      </a:r>
                      <a:r>
                        <a:rPr lang="zh-CN" altLang="en-US" spc="-10" dirty="0">
                          <a:latin typeface="微软雅黑" panose="020B0503020204020204" charset="-122"/>
                          <a:cs typeface="微软雅黑" panose="020B0503020204020204" charset="-122"/>
                          <a:sym typeface="+mn-ea"/>
                        </a:rPr>
                        <a:t>：基于人脸识别和活体检测技术，实现一个BS架构的班级考勤系统</a:t>
                      </a:r>
                      <a:endParaRPr lang="zh-CN" altLang="en-US" dirty="0"/>
                    </a:p>
                  </a:txBody>
                  <a:tcPr anchor="ctr"/>
                </a:tc>
                <a:extLst>
                  <a:ext uri="{0D108BD9-81ED-4DB2-BD59-A6C34878D82A}">
                    <a16:rowId xmlns:a16="http://schemas.microsoft.com/office/drawing/2014/main" val="10005"/>
                  </a:ext>
                </a:extLst>
              </a:tr>
              <a:tr h="381000">
                <a:tc>
                  <a:txBody>
                    <a:bodyPr/>
                    <a:lstStyle/>
                    <a:p>
                      <a:pPr algn="l">
                        <a:buNone/>
                      </a:pPr>
                      <a:r>
                        <a:rPr lang="zh-CN" altLang="en-US" spc="-10" dirty="0">
                          <a:latin typeface="微软雅黑" panose="020B0503020204020204" charset="-122"/>
                          <a:cs typeface="微软雅黑" panose="020B0503020204020204" charset="-122"/>
                          <a:sym typeface="+mn-ea"/>
                        </a:rPr>
                        <a:t>第</a:t>
                      </a:r>
                      <a:r>
                        <a:rPr lang="en-US" altLang="zh-CN" spc="-10" dirty="0">
                          <a:latin typeface="微软雅黑" panose="020B0503020204020204" charset="-122"/>
                          <a:cs typeface="微软雅黑" panose="020B0503020204020204" charset="-122"/>
                          <a:sym typeface="+mn-ea"/>
                        </a:rPr>
                        <a:t>13-16</a:t>
                      </a:r>
                      <a:r>
                        <a:rPr lang="zh-CN" altLang="en-US" spc="-10" dirty="0">
                          <a:latin typeface="微软雅黑" panose="020B0503020204020204" charset="-122"/>
                          <a:cs typeface="微软雅黑" panose="020B0503020204020204" charset="-122"/>
                          <a:sym typeface="+mn-ea"/>
                        </a:rPr>
                        <a:t>周</a:t>
                      </a:r>
                      <a:endParaRPr lang="zh-CN" altLang="en-US"/>
                    </a:p>
                  </a:txBody>
                  <a:tcPr anchor="ctr"/>
                </a:tc>
                <a:tc>
                  <a:txBody>
                    <a:bodyPr/>
                    <a:lstStyle/>
                    <a:p>
                      <a:pPr>
                        <a:buNone/>
                      </a:pPr>
                      <a:r>
                        <a:rPr lang="zh-CN" altLang="en-US" spc="-10" dirty="0">
                          <a:latin typeface="微软雅黑" panose="020B0503020204020204" charset="-122"/>
                          <a:cs typeface="微软雅黑" panose="020B0503020204020204" charset="-122"/>
                          <a:sym typeface="+mn-ea"/>
                        </a:rPr>
                        <a:t>理论课综合设计（课程</a:t>
                      </a:r>
                      <a:r>
                        <a:rPr lang="en-US" altLang="zh-CN" spc="-10" dirty="0">
                          <a:latin typeface="微软雅黑" panose="020B0503020204020204" charset="-122"/>
                          <a:cs typeface="微软雅黑" panose="020B0503020204020204" charset="-122"/>
                          <a:sym typeface="+mn-ea"/>
                        </a:rPr>
                        <a:t>PROJECT</a:t>
                      </a:r>
                      <a:r>
                        <a:rPr lang="zh-CN" altLang="en-US" spc="-10" dirty="0">
                          <a:latin typeface="微软雅黑" panose="020B0503020204020204" charset="-122"/>
                          <a:cs typeface="微软雅黑" panose="020B0503020204020204" charset="-122"/>
                          <a:sym typeface="+mn-ea"/>
                        </a:rPr>
                        <a:t>时间）</a:t>
                      </a:r>
                      <a:endParaRPr lang="zh-CN" altLang="en-US" dirty="0"/>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0109" y="268605"/>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图像的表示</a:t>
            </a: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749909" y="904507"/>
            <a:ext cx="5113655" cy="1045210"/>
          </a:xfrm>
          <a:prstGeom prst="rect">
            <a:avLst/>
          </a:prstGeom>
        </p:spPr>
        <p:txBody>
          <a:bodyPr vert="horz" wrap="square" lIns="0" tIns="140970" rIns="0" bIns="0" rtlCol="0">
            <a:spAutoFit/>
          </a:bodyPr>
          <a:lstStyle/>
          <a:p>
            <a:pPr marL="12700">
              <a:lnSpc>
                <a:spcPct val="100000"/>
              </a:lnSpc>
              <a:spcBef>
                <a:spcPts val="1110"/>
              </a:spcBef>
            </a:pPr>
            <a:r>
              <a:rPr sz="1600" b="1" spc="-5" dirty="0">
                <a:latin typeface="等线" panose="02010600030101010101" pitchFamily="2" charset="-122"/>
                <a:cs typeface="等线" panose="02010600030101010101" pitchFamily="2" charset="-122"/>
              </a:rPr>
              <a:t>例1、将彩色RGB图片变为黑白（灰度</a:t>
            </a:r>
            <a:r>
              <a:rPr sz="1600" b="1" spc="5" dirty="0">
                <a:latin typeface="等线" panose="02010600030101010101" pitchFamily="2" charset="-122"/>
                <a:cs typeface="等线" panose="02010600030101010101" pitchFamily="2" charset="-122"/>
              </a:rPr>
              <a:t>）</a:t>
            </a:r>
            <a:r>
              <a:rPr sz="1600" b="1" spc="-5" dirty="0">
                <a:latin typeface="等线" panose="02010600030101010101" pitchFamily="2" charset="-122"/>
                <a:cs typeface="等线" panose="02010600030101010101" pitchFamily="2" charset="-122"/>
              </a:rPr>
              <a:t>图片</a:t>
            </a:r>
            <a:endParaRPr sz="1600">
              <a:latin typeface="等线" panose="02010600030101010101" pitchFamily="2" charset="-122"/>
              <a:cs typeface="等线" panose="02010600030101010101" pitchFamily="2" charset="-122"/>
            </a:endParaRPr>
          </a:p>
          <a:p>
            <a:pPr marL="12700" marR="5080">
              <a:lnSpc>
                <a:spcPct val="150000"/>
              </a:lnSpc>
              <a:spcBef>
                <a:spcPts val="55"/>
              </a:spcBef>
            </a:pPr>
            <a:r>
              <a:rPr sz="1400" spc="10" dirty="0">
                <a:latin typeface="等线" panose="02010600030101010101" pitchFamily="2" charset="-122"/>
                <a:cs typeface="等线" panose="02010600030101010101" pitchFamily="2" charset="-122"/>
              </a:rPr>
              <a:t>PIL</a:t>
            </a:r>
            <a:r>
              <a:rPr sz="1400" spc="35" dirty="0">
                <a:latin typeface="等线" panose="02010600030101010101" pitchFamily="2" charset="-122"/>
                <a:cs typeface="等线" panose="02010600030101010101" pitchFamily="2" charset="-122"/>
              </a:rPr>
              <a:t>中，</a:t>
            </a:r>
            <a:r>
              <a:rPr sz="1400" spc="20" dirty="0">
                <a:latin typeface="等线" panose="02010600030101010101" pitchFamily="2" charset="-122"/>
                <a:cs typeface="等线" panose="02010600030101010101" pitchFamily="2" charset="-122"/>
              </a:rPr>
              <a:t>灰</a:t>
            </a:r>
            <a:r>
              <a:rPr sz="1400" spc="35" dirty="0">
                <a:latin typeface="等线" panose="02010600030101010101" pitchFamily="2" charset="-122"/>
                <a:cs typeface="等线" panose="02010600030101010101" pitchFamily="2" charset="-122"/>
              </a:rPr>
              <a:t>度</a:t>
            </a:r>
            <a:r>
              <a:rPr sz="1400" spc="20" dirty="0">
                <a:latin typeface="等线" panose="02010600030101010101" pitchFamily="2" charset="-122"/>
                <a:cs typeface="等线" panose="02010600030101010101" pitchFamily="2" charset="-122"/>
              </a:rPr>
              <a:t>表</a:t>
            </a:r>
            <a:r>
              <a:rPr sz="1400" spc="35" dirty="0">
                <a:latin typeface="等线" panose="02010600030101010101" pitchFamily="2" charset="-122"/>
                <a:cs typeface="等线" panose="02010600030101010101" pitchFamily="2" charset="-122"/>
              </a:rPr>
              <a:t>示</a:t>
            </a:r>
            <a:r>
              <a:rPr sz="1400" spc="20" dirty="0">
                <a:latin typeface="等线" panose="02010600030101010101" pitchFamily="2" charset="-122"/>
                <a:cs typeface="等线" panose="02010600030101010101" pitchFamily="2" charset="-122"/>
              </a:rPr>
              <a:t>模</a:t>
            </a:r>
            <a:r>
              <a:rPr sz="1400" spc="35" dirty="0">
                <a:latin typeface="等线" panose="02010600030101010101" pitchFamily="2" charset="-122"/>
                <a:cs typeface="等线" panose="02010600030101010101" pitchFamily="2" charset="-122"/>
              </a:rPr>
              <a:t>式</a:t>
            </a:r>
            <a:r>
              <a:rPr sz="1400" spc="40" dirty="0">
                <a:latin typeface="等线" panose="02010600030101010101" pitchFamily="2" charset="-122"/>
                <a:cs typeface="等线" panose="02010600030101010101" pitchFamily="2" charset="-122"/>
              </a:rPr>
              <a:t>为</a:t>
            </a:r>
            <a:r>
              <a:rPr sz="1400" spc="30" dirty="0">
                <a:latin typeface="等线" panose="02010600030101010101" pitchFamily="2" charset="-122"/>
                <a:cs typeface="等线" panose="02010600030101010101" pitchFamily="2" charset="-122"/>
              </a:rPr>
              <a:t>L</a:t>
            </a:r>
            <a:r>
              <a:rPr sz="1400" spc="20" dirty="0">
                <a:latin typeface="等线" panose="02010600030101010101" pitchFamily="2" charset="-122"/>
                <a:cs typeface="等线" panose="02010600030101010101" pitchFamily="2" charset="-122"/>
              </a:rPr>
              <a:t>模</a:t>
            </a:r>
            <a:r>
              <a:rPr sz="1400" spc="35" dirty="0">
                <a:latin typeface="等线" panose="02010600030101010101" pitchFamily="2" charset="-122"/>
                <a:cs typeface="等线" panose="02010600030101010101" pitchFamily="2" charset="-122"/>
              </a:rPr>
              <a:t>式，</a:t>
            </a:r>
            <a:r>
              <a:rPr sz="1400" spc="20" dirty="0">
                <a:latin typeface="等线" panose="02010600030101010101" pitchFamily="2" charset="-122"/>
                <a:cs typeface="等线" panose="02010600030101010101" pitchFamily="2" charset="-122"/>
              </a:rPr>
              <a:t>它</a:t>
            </a:r>
            <a:r>
              <a:rPr sz="1400" spc="35" dirty="0">
                <a:latin typeface="等线" panose="02010600030101010101" pitchFamily="2" charset="-122"/>
                <a:cs typeface="等线" panose="02010600030101010101" pitchFamily="2" charset="-122"/>
              </a:rPr>
              <a:t>的</a:t>
            </a:r>
            <a:r>
              <a:rPr sz="1400" spc="20" dirty="0">
                <a:latin typeface="等线" panose="02010600030101010101" pitchFamily="2" charset="-122"/>
                <a:cs typeface="等线" panose="02010600030101010101" pitchFamily="2" charset="-122"/>
              </a:rPr>
              <a:t>每</a:t>
            </a:r>
            <a:r>
              <a:rPr sz="1400" spc="35" dirty="0">
                <a:latin typeface="等线" panose="02010600030101010101" pitchFamily="2" charset="-122"/>
                <a:cs typeface="等线" panose="02010600030101010101" pitchFamily="2" charset="-122"/>
              </a:rPr>
              <a:t>个像</a:t>
            </a:r>
            <a:r>
              <a:rPr sz="1400" spc="20" dirty="0">
                <a:latin typeface="等线" panose="02010600030101010101" pitchFamily="2" charset="-122"/>
                <a:cs typeface="等线" panose="02010600030101010101" pitchFamily="2" charset="-122"/>
              </a:rPr>
              <a:t>素</a:t>
            </a:r>
            <a:r>
              <a:rPr sz="1400" spc="40" dirty="0">
                <a:latin typeface="等线" panose="02010600030101010101" pitchFamily="2" charset="-122"/>
                <a:cs typeface="等线" panose="02010600030101010101" pitchFamily="2" charset="-122"/>
              </a:rPr>
              <a:t>用</a:t>
            </a:r>
            <a:r>
              <a:rPr sz="1400" spc="25" dirty="0">
                <a:latin typeface="等线" panose="02010600030101010101" pitchFamily="2" charset="-122"/>
                <a:cs typeface="等线" panose="02010600030101010101" pitchFamily="2" charset="-122"/>
              </a:rPr>
              <a:t>8</a:t>
            </a:r>
            <a:r>
              <a:rPr sz="1400" spc="35" dirty="0">
                <a:latin typeface="等线" panose="02010600030101010101" pitchFamily="2" charset="-122"/>
                <a:cs typeface="等线" panose="02010600030101010101" pitchFamily="2" charset="-122"/>
              </a:rPr>
              <a:t>个</a:t>
            </a:r>
            <a:r>
              <a:rPr sz="1400" spc="5" dirty="0">
                <a:latin typeface="等线" panose="02010600030101010101" pitchFamily="2" charset="-122"/>
                <a:cs typeface="等线" panose="02010600030101010101" pitchFamily="2" charset="-122"/>
              </a:rPr>
              <a:t>bit</a:t>
            </a:r>
            <a:r>
              <a:rPr sz="1400" spc="20" dirty="0">
                <a:latin typeface="等线" panose="02010600030101010101" pitchFamily="2" charset="-122"/>
                <a:cs typeface="等线" panose="02010600030101010101" pitchFamily="2" charset="-122"/>
              </a:rPr>
              <a:t>表</a:t>
            </a:r>
            <a:r>
              <a:rPr sz="1400" spc="35" dirty="0">
                <a:latin typeface="等线" panose="02010600030101010101" pitchFamily="2" charset="-122"/>
                <a:cs typeface="等线" panose="02010600030101010101" pitchFamily="2" charset="-122"/>
              </a:rPr>
              <a:t>示</a:t>
            </a:r>
            <a:r>
              <a:rPr sz="1400" spc="30" dirty="0">
                <a:latin typeface="等线" panose="02010600030101010101" pitchFamily="2" charset="-122"/>
                <a:cs typeface="等线" panose="02010600030101010101" pitchFamily="2" charset="-122"/>
              </a:rPr>
              <a:t>，0</a:t>
            </a:r>
            <a:r>
              <a:rPr sz="1400" dirty="0">
                <a:latin typeface="等线" panose="02010600030101010101" pitchFamily="2" charset="-122"/>
                <a:cs typeface="等线" panose="02010600030101010101" pitchFamily="2" charset="-122"/>
              </a:rPr>
              <a:t>表 示黑，255表示</a:t>
            </a:r>
            <a:r>
              <a:rPr sz="1400" spc="-15" dirty="0">
                <a:latin typeface="等线" panose="02010600030101010101" pitchFamily="2" charset="-122"/>
                <a:cs typeface="等线" panose="02010600030101010101" pitchFamily="2" charset="-122"/>
              </a:rPr>
              <a:t>白</a:t>
            </a:r>
            <a:r>
              <a:rPr sz="1400" dirty="0">
                <a:latin typeface="等线" panose="02010600030101010101" pitchFamily="2" charset="-122"/>
                <a:cs typeface="等线" panose="02010600030101010101" pitchFamily="2" charset="-122"/>
              </a:rPr>
              <a:t>，其</a:t>
            </a:r>
            <a:r>
              <a:rPr sz="1400" spc="-15" dirty="0">
                <a:latin typeface="等线" panose="02010600030101010101" pitchFamily="2" charset="-122"/>
                <a:cs typeface="等线" panose="02010600030101010101" pitchFamily="2" charset="-122"/>
              </a:rPr>
              <a:t>他</a:t>
            </a:r>
            <a:r>
              <a:rPr sz="1400" dirty="0">
                <a:latin typeface="等线" panose="02010600030101010101" pitchFamily="2" charset="-122"/>
                <a:cs typeface="等线" panose="02010600030101010101" pitchFamily="2" charset="-122"/>
              </a:rPr>
              <a:t>数字</a:t>
            </a:r>
            <a:r>
              <a:rPr sz="1400" spc="-15" dirty="0">
                <a:latin typeface="等线" panose="02010600030101010101" pitchFamily="2" charset="-122"/>
                <a:cs typeface="等线" panose="02010600030101010101" pitchFamily="2" charset="-122"/>
              </a:rPr>
              <a:t>表</a:t>
            </a:r>
            <a:r>
              <a:rPr sz="1400" dirty="0">
                <a:latin typeface="等线" panose="02010600030101010101" pitchFamily="2" charset="-122"/>
                <a:cs typeface="等线" panose="02010600030101010101" pitchFamily="2" charset="-122"/>
              </a:rPr>
              <a:t>示不</a:t>
            </a:r>
            <a:r>
              <a:rPr sz="1400" spc="-15" dirty="0">
                <a:latin typeface="等线" panose="02010600030101010101" pitchFamily="2" charset="-122"/>
                <a:cs typeface="等线" panose="02010600030101010101" pitchFamily="2" charset="-122"/>
              </a:rPr>
              <a:t>同</a:t>
            </a:r>
            <a:r>
              <a:rPr sz="1400" dirty="0">
                <a:latin typeface="等线" panose="02010600030101010101" pitchFamily="2" charset="-122"/>
                <a:cs typeface="等线" panose="02010600030101010101" pitchFamily="2" charset="-122"/>
              </a:rPr>
              <a:t>的灰</a:t>
            </a:r>
            <a:r>
              <a:rPr sz="1400" spc="-10" dirty="0">
                <a:latin typeface="等线" panose="02010600030101010101" pitchFamily="2" charset="-122"/>
                <a:cs typeface="等线" panose="02010600030101010101" pitchFamily="2" charset="-122"/>
              </a:rPr>
              <a:t>度</a:t>
            </a:r>
            <a:r>
              <a:rPr sz="1400" dirty="0">
                <a:latin typeface="等线" panose="02010600030101010101" pitchFamily="2" charset="-122"/>
                <a:cs typeface="等线" panose="02010600030101010101" pitchFamily="2" charset="-122"/>
              </a:rPr>
              <a:t>。</a:t>
            </a:r>
            <a:endParaRPr sz="1400">
              <a:latin typeface="等线" panose="02010600030101010101" pitchFamily="2" charset="-122"/>
              <a:cs typeface="等线" panose="02010600030101010101" pitchFamily="2" charset="-122"/>
            </a:endParaRPr>
          </a:p>
        </p:txBody>
      </p:sp>
      <p:sp>
        <p:nvSpPr>
          <p:cNvPr id="5" name="object 5"/>
          <p:cNvSpPr/>
          <p:nvPr/>
        </p:nvSpPr>
        <p:spPr>
          <a:xfrm>
            <a:off x="755904" y="2727960"/>
            <a:ext cx="3311652" cy="204673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03291" y="2727960"/>
            <a:ext cx="3299460" cy="2048255"/>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6035040" y="998219"/>
            <a:ext cx="2268220" cy="1015365"/>
          </a:xfrm>
          <a:prstGeom prst="rect">
            <a:avLst/>
          </a:prstGeom>
          <a:solidFill>
            <a:srgbClr val="2B2B2B"/>
          </a:solidFill>
        </p:spPr>
        <p:txBody>
          <a:bodyPr vert="horz" wrap="square" lIns="0" tIns="54610" rIns="0" bIns="0" rtlCol="0">
            <a:spAutoFit/>
          </a:bodyPr>
          <a:lstStyle/>
          <a:p>
            <a:pPr marL="92075">
              <a:lnSpc>
                <a:spcPct val="100000"/>
              </a:lnSpc>
              <a:spcBef>
                <a:spcPts val="430"/>
              </a:spcBef>
            </a:pPr>
            <a:r>
              <a:rPr sz="1200" b="1" dirty="0">
                <a:solidFill>
                  <a:srgbClr val="CC7831"/>
                </a:solidFill>
                <a:latin typeface="宋体" panose="02010600030101010101" pitchFamily="2" charset="-122"/>
                <a:cs typeface="宋体" panose="02010600030101010101" pitchFamily="2" charset="-122"/>
              </a:rPr>
              <a:t>from </a:t>
            </a:r>
            <a:r>
              <a:rPr sz="1200" dirty="0">
                <a:solidFill>
                  <a:srgbClr val="A9B7C5"/>
                </a:solidFill>
                <a:latin typeface="宋体" panose="02010600030101010101" pitchFamily="2" charset="-122"/>
                <a:cs typeface="宋体" panose="02010600030101010101" pitchFamily="2" charset="-122"/>
              </a:rPr>
              <a:t>PIL </a:t>
            </a:r>
            <a:r>
              <a:rPr sz="1200" b="1" dirty="0">
                <a:solidFill>
                  <a:srgbClr val="CC7831"/>
                </a:solidFill>
                <a:latin typeface="宋体" panose="02010600030101010101" pitchFamily="2" charset="-122"/>
                <a:cs typeface="宋体" panose="02010600030101010101" pitchFamily="2" charset="-122"/>
              </a:rPr>
              <a:t>import</a:t>
            </a:r>
            <a:r>
              <a:rPr sz="1200" b="1" spc="-105" dirty="0">
                <a:solidFill>
                  <a:srgbClr val="CC7831"/>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Image</a:t>
            </a:r>
            <a:endParaRPr sz="1200">
              <a:latin typeface="宋体" panose="02010600030101010101" pitchFamily="2" charset="-122"/>
              <a:cs typeface="宋体" panose="02010600030101010101" pitchFamily="2" charset="-122"/>
            </a:endParaRPr>
          </a:p>
          <a:p>
            <a:pPr marL="92075" marR="262255">
              <a:lnSpc>
                <a:spcPct val="100000"/>
              </a:lnSpc>
            </a:pPr>
            <a:r>
              <a:rPr sz="1200" dirty="0">
                <a:solidFill>
                  <a:srgbClr val="A9B7C5"/>
                </a:solidFill>
                <a:latin typeface="宋体" panose="02010600030101010101" pitchFamily="2" charset="-122"/>
                <a:cs typeface="宋体" panose="02010600030101010101" pitchFamily="2" charset="-122"/>
              </a:rPr>
              <a:t>im = Image.open(</a:t>
            </a:r>
            <a:r>
              <a:rPr sz="1200" dirty="0">
                <a:solidFill>
                  <a:srgbClr val="008080"/>
                </a:solidFill>
                <a:latin typeface="宋体" panose="02010600030101010101" pitchFamily="2" charset="-122"/>
                <a:cs typeface="宋体" panose="02010600030101010101" pitchFamily="2" charset="-122"/>
              </a:rPr>
              <a:t>'1.jpg'</a:t>
            </a:r>
            <a:r>
              <a:rPr sz="1200" dirty="0">
                <a:solidFill>
                  <a:srgbClr val="A9B7C5"/>
                </a:solidFill>
                <a:latin typeface="宋体" panose="02010600030101010101" pitchFamily="2" charset="-122"/>
                <a:cs typeface="宋体" panose="02010600030101010101" pitchFamily="2" charset="-122"/>
              </a:rPr>
              <a:t>)  im_l = im.convert(</a:t>
            </a:r>
            <a:r>
              <a:rPr sz="1200" dirty="0">
                <a:solidFill>
                  <a:srgbClr val="008080"/>
                </a:solidFill>
                <a:latin typeface="宋体" panose="02010600030101010101" pitchFamily="2" charset="-122"/>
                <a:cs typeface="宋体" panose="02010600030101010101" pitchFamily="2" charset="-122"/>
              </a:rPr>
              <a:t>"L"</a:t>
            </a:r>
            <a:r>
              <a:rPr sz="1200" dirty="0">
                <a:solidFill>
                  <a:srgbClr val="A9B7C5"/>
                </a:solidFill>
                <a:latin typeface="宋体" panose="02010600030101010101" pitchFamily="2" charset="-122"/>
                <a:cs typeface="宋体" panose="02010600030101010101" pitchFamily="2" charset="-122"/>
              </a:rPr>
              <a:t>)  </a:t>
            </a:r>
            <a:r>
              <a:rPr sz="1200" spc="-5" dirty="0">
                <a:solidFill>
                  <a:srgbClr val="A9B7C5"/>
                </a:solidFill>
                <a:latin typeface="宋体" panose="02010600030101010101" pitchFamily="2" charset="-122"/>
                <a:cs typeface="宋体" panose="02010600030101010101" pitchFamily="2" charset="-122"/>
              </a:rPr>
              <a:t>im_1.show()  </a:t>
            </a:r>
            <a:r>
              <a:rPr sz="1200" dirty="0">
                <a:solidFill>
                  <a:srgbClr val="A9B7C5"/>
                </a:solidFill>
                <a:latin typeface="宋体" panose="02010600030101010101" pitchFamily="2" charset="-122"/>
                <a:cs typeface="宋体" panose="02010600030101010101" pitchFamily="2" charset="-122"/>
              </a:rPr>
              <a:t>im_l.save(</a:t>
            </a:r>
            <a:r>
              <a:rPr sz="1200" dirty="0">
                <a:solidFill>
                  <a:srgbClr val="008080"/>
                </a:solidFill>
                <a:latin typeface="宋体" panose="02010600030101010101" pitchFamily="2" charset="-122"/>
                <a:cs typeface="宋体" panose="02010600030101010101" pitchFamily="2" charset="-122"/>
              </a:rPr>
              <a:t>'output1.jpg’</a:t>
            </a:r>
            <a:r>
              <a:rPr sz="1200" dirty="0">
                <a:solidFill>
                  <a:srgbClr val="A9B7C5"/>
                </a:solidFill>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20</a:t>
            </a:fld>
            <a:endParaRPr dirty="0"/>
          </a:p>
        </p:txBody>
      </p:sp>
      <p:sp>
        <p:nvSpPr>
          <p:cNvPr id="8" name="object 8"/>
          <p:cNvSpPr txBox="1"/>
          <p:nvPr/>
        </p:nvSpPr>
        <p:spPr>
          <a:xfrm>
            <a:off x="749909" y="2196541"/>
            <a:ext cx="6177280" cy="300355"/>
          </a:xfrm>
          <a:prstGeom prst="rect">
            <a:avLst/>
          </a:prstGeom>
        </p:spPr>
        <p:txBody>
          <a:bodyPr vert="horz" wrap="square" lIns="0" tIns="12700" rIns="0" bIns="0" rtlCol="0">
            <a:spAutoFit/>
          </a:bodyPr>
          <a:lstStyle/>
          <a:p>
            <a:pPr marL="12700">
              <a:lnSpc>
                <a:spcPct val="100000"/>
              </a:lnSpc>
              <a:spcBef>
                <a:spcPts val="100"/>
              </a:spcBef>
            </a:pPr>
            <a:r>
              <a:rPr sz="1600" spc="-10" dirty="0">
                <a:solidFill>
                  <a:srgbClr val="006FC0"/>
                </a:solidFill>
                <a:latin typeface="等线" panose="02010600030101010101" pitchFamily="2" charset="-122"/>
                <a:cs typeface="等线" panose="02010600030101010101" pitchFamily="2" charset="-122"/>
              </a:rPr>
              <a:t>灰度转换公式</a:t>
            </a:r>
            <a:r>
              <a:rPr sz="1600" spc="-5" dirty="0">
                <a:solidFill>
                  <a:srgbClr val="006FC0"/>
                </a:solidFill>
                <a:latin typeface="等线" panose="02010600030101010101" pitchFamily="2" charset="-122"/>
                <a:cs typeface="等线" panose="02010600030101010101" pitchFamily="2" charset="-122"/>
              </a:rPr>
              <a:t>：</a:t>
            </a:r>
            <a:r>
              <a:rPr sz="1800" spc="-5" dirty="0">
                <a:solidFill>
                  <a:srgbClr val="006FC0"/>
                </a:solidFill>
                <a:latin typeface="等线" panose="02010600030101010101" pitchFamily="2" charset="-122"/>
                <a:cs typeface="等线" panose="02010600030101010101" pitchFamily="2" charset="-122"/>
              </a:rPr>
              <a:t>L</a:t>
            </a:r>
            <a:r>
              <a:rPr sz="1800" spc="25"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a:t>
            </a:r>
            <a:r>
              <a:rPr sz="1800" spc="-20"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R</a:t>
            </a:r>
            <a:r>
              <a:rPr sz="1800" spc="-10"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 </a:t>
            </a:r>
            <a:r>
              <a:rPr sz="1800" spc="-5" dirty="0">
                <a:solidFill>
                  <a:srgbClr val="006FC0"/>
                </a:solidFill>
                <a:latin typeface="等线" panose="02010600030101010101" pitchFamily="2" charset="-122"/>
                <a:cs typeface="等线" panose="02010600030101010101" pitchFamily="2" charset="-122"/>
              </a:rPr>
              <a:t>299/1000 </a:t>
            </a:r>
            <a:r>
              <a:rPr sz="1800" dirty="0">
                <a:solidFill>
                  <a:srgbClr val="006FC0"/>
                </a:solidFill>
                <a:latin typeface="等线" panose="02010600030101010101" pitchFamily="2" charset="-122"/>
                <a:cs typeface="等线" panose="02010600030101010101" pitchFamily="2" charset="-122"/>
              </a:rPr>
              <a:t>+</a:t>
            </a:r>
            <a:r>
              <a:rPr sz="1800" spc="-20"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G</a:t>
            </a:r>
            <a:r>
              <a:rPr sz="1800" spc="-10"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a:t>
            </a:r>
            <a:r>
              <a:rPr sz="1800" spc="-15" dirty="0">
                <a:solidFill>
                  <a:srgbClr val="006FC0"/>
                </a:solidFill>
                <a:latin typeface="等线" panose="02010600030101010101" pitchFamily="2" charset="-122"/>
                <a:cs typeface="等线" panose="02010600030101010101" pitchFamily="2" charset="-122"/>
              </a:rPr>
              <a:t> </a:t>
            </a:r>
            <a:r>
              <a:rPr sz="1800" spc="-5" dirty="0">
                <a:solidFill>
                  <a:srgbClr val="006FC0"/>
                </a:solidFill>
                <a:latin typeface="等线" panose="02010600030101010101" pitchFamily="2" charset="-122"/>
                <a:cs typeface="等线" panose="02010600030101010101" pitchFamily="2" charset="-122"/>
              </a:rPr>
              <a:t>587/1000+ </a:t>
            </a:r>
            <a:r>
              <a:rPr sz="1800" dirty="0">
                <a:solidFill>
                  <a:srgbClr val="006FC0"/>
                </a:solidFill>
                <a:latin typeface="等线" panose="02010600030101010101" pitchFamily="2" charset="-122"/>
                <a:cs typeface="等线" panose="02010600030101010101" pitchFamily="2" charset="-122"/>
              </a:rPr>
              <a:t>B</a:t>
            </a:r>
            <a:r>
              <a:rPr sz="1800" spc="-15" dirty="0">
                <a:solidFill>
                  <a:srgbClr val="006FC0"/>
                </a:solidFill>
                <a:latin typeface="等线" panose="02010600030101010101" pitchFamily="2" charset="-122"/>
                <a:cs typeface="等线" panose="02010600030101010101" pitchFamily="2" charset="-122"/>
              </a:rPr>
              <a:t> </a:t>
            </a:r>
            <a:r>
              <a:rPr sz="1800" dirty="0">
                <a:solidFill>
                  <a:srgbClr val="006FC0"/>
                </a:solidFill>
                <a:latin typeface="等线" panose="02010600030101010101" pitchFamily="2" charset="-122"/>
                <a:cs typeface="等线" panose="02010600030101010101" pitchFamily="2" charset="-122"/>
              </a:rPr>
              <a:t>*</a:t>
            </a:r>
            <a:r>
              <a:rPr sz="1800" spc="-15" dirty="0">
                <a:solidFill>
                  <a:srgbClr val="006FC0"/>
                </a:solidFill>
                <a:latin typeface="等线" panose="02010600030101010101" pitchFamily="2" charset="-122"/>
                <a:cs typeface="等线" panose="02010600030101010101" pitchFamily="2" charset="-122"/>
              </a:rPr>
              <a:t> </a:t>
            </a:r>
            <a:r>
              <a:rPr sz="1800" spc="-5" dirty="0">
                <a:solidFill>
                  <a:srgbClr val="006FC0"/>
                </a:solidFill>
                <a:latin typeface="等线" panose="02010600030101010101" pitchFamily="2" charset="-122"/>
                <a:cs typeface="等线" panose="02010600030101010101" pitchFamily="2" charset="-122"/>
              </a:rPr>
              <a:t>114/1000</a:t>
            </a:r>
            <a:endParaRPr sz="1800">
              <a:latin typeface="等线" panose="02010600030101010101" pitchFamily="2" charset="-122"/>
              <a:cs typeface="等线"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0109" y="268605"/>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图像的表示</a:t>
            </a: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666089" y="1033398"/>
            <a:ext cx="3735704" cy="128206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等线" panose="02010600030101010101" pitchFamily="2" charset="-122"/>
                <a:cs typeface="等线" panose="02010600030101010101" pitchFamily="2" charset="-122"/>
              </a:rPr>
              <a:t>例2，将彩色RGB图片变为</a:t>
            </a:r>
            <a:r>
              <a:rPr sz="1600" b="1" spc="-10" dirty="0">
                <a:latin typeface="等线" panose="02010600030101010101" pitchFamily="2" charset="-122"/>
                <a:cs typeface="等线" panose="02010600030101010101" pitchFamily="2" charset="-122"/>
              </a:rPr>
              <a:t>“</a:t>
            </a:r>
            <a:r>
              <a:rPr sz="1600" b="1" spc="-5" dirty="0">
                <a:latin typeface="等线" panose="02010600030101010101" pitchFamily="2" charset="-122"/>
                <a:cs typeface="等线" panose="02010600030101010101" pitchFamily="2" charset="-122"/>
              </a:rPr>
              <a:t>底片</a:t>
            </a:r>
            <a:r>
              <a:rPr sz="1600" b="1" spc="-10" dirty="0">
                <a:latin typeface="等线" panose="02010600030101010101" pitchFamily="2" charset="-122"/>
                <a:cs typeface="等线" panose="02010600030101010101" pitchFamily="2" charset="-122"/>
              </a:rPr>
              <a:t>”</a:t>
            </a:r>
            <a:r>
              <a:rPr sz="1600" b="1" spc="-5" dirty="0">
                <a:latin typeface="等线" panose="02010600030101010101" pitchFamily="2" charset="-122"/>
                <a:cs typeface="等线" panose="02010600030101010101" pitchFamily="2" charset="-122"/>
              </a:rPr>
              <a:t>模式</a:t>
            </a:r>
            <a:endParaRPr sz="1600">
              <a:latin typeface="等线" panose="02010600030101010101" pitchFamily="2" charset="-122"/>
              <a:cs typeface="等线" panose="02010600030101010101" pitchFamily="2" charset="-122"/>
            </a:endParaRPr>
          </a:p>
          <a:p>
            <a:pPr marL="12700" marR="182880" indent="275590">
              <a:lnSpc>
                <a:spcPct val="156000"/>
              </a:lnSpc>
              <a:spcBef>
                <a:spcPts val="225"/>
              </a:spcBef>
            </a:pPr>
            <a:r>
              <a:rPr sz="1400" dirty="0">
                <a:latin typeface="等线" panose="02010600030101010101" pitchFamily="2" charset="-122"/>
                <a:cs typeface="等线" panose="02010600030101010101" pitchFamily="2" charset="-122"/>
              </a:rPr>
              <a:t>P</a:t>
            </a:r>
            <a:r>
              <a:rPr sz="1400" spc="-5" dirty="0">
                <a:latin typeface="等线" panose="02010600030101010101" pitchFamily="2" charset="-122"/>
                <a:cs typeface="等线" panose="02010600030101010101" pitchFamily="2" charset="-122"/>
              </a:rPr>
              <a:t>IL</a:t>
            </a:r>
            <a:r>
              <a:rPr sz="1400" dirty="0">
                <a:latin typeface="等线" panose="02010600030101010101" pitchFamily="2" charset="-122"/>
                <a:cs typeface="等线" panose="02010600030101010101" pitchFamily="2" charset="-122"/>
              </a:rPr>
              <a:t>中，当需</a:t>
            </a:r>
            <a:r>
              <a:rPr sz="1400" spc="10" dirty="0">
                <a:latin typeface="等线" panose="02010600030101010101" pitchFamily="2" charset="-122"/>
                <a:cs typeface="等线" panose="02010600030101010101" pitchFamily="2" charset="-122"/>
              </a:rPr>
              <a:t>要</a:t>
            </a:r>
            <a:r>
              <a:rPr sz="1400" dirty="0">
                <a:latin typeface="等线" panose="02010600030101010101" pitchFamily="2" charset="-122"/>
                <a:cs typeface="等线" panose="02010600030101010101" pitchFamily="2" charset="-122"/>
              </a:rPr>
              <a:t>更个性化的图片</a:t>
            </a:r>
            <a:r>
              <a:rPr sz="1400" spc="-10" dirty="0">
                <a:latin typeface="等线" panose="02010600030101010101" pitchFamily="2" charset="-122"/>
                <a:cs typeface="等线" panose="02010600030101010101" pitchFamily="2" charset="-122"/>
              </a:rPr>
              <a:t>时</a:t>
            </a:r>
            <a:r>
              <a:rPr sz="1400" dirty="0">
                <a:latin typeface="等线" panose="02010600030101010101" pitchFamily="2" charset="-122"/>
                <a:cs typeface="等线" panose="02010600030101010101" pitchFamily="2" charset="-122"/>
              </a:rPr>
              <a:t>，可配合 使用</a:t>
            </a:r>
            <a:r>
              <a:rPr sz="1400" spc="-5" dirty="0">
                <a:latin typeface="等线" panose="02010600030101010101" pitchFamily="2" charset="-122"/>
                <a:cs typeface="等线" panose="02010600030101010101" pitchFamily="2" charset="-122"/>
              </a:rPr>
              <a:t>numpy,</a:t>
            </a:r>
            <a:r>
              <a:rPr sz="1400" dirty="0">
                <a:latin typeface="等线" panose="02010600030101010101" pitchFamily="2" charset="-122"/>
                <a:cs typeface="等线" panose="02010600030101010101" pitchFamily="2" charset="-122"/>
              </a:rPr>
              <a:t>对图像中的数据进</a:t>
            </a:r>
            <a:r>
              <a:rPr sz="1400" spc="-15" dirty="0">
                <a:latin typeface="等线" panose="02010600030101010101" pitchFamily="2" charset="-122"/>
                <a:cs typeface="等线" panose="02010600030101010101" pitchFamily="2" charset="-122"/>
              </a:rPr>
              <a:t>行</a:t>
            </a:r>
            <a:r>
              <a:rPr sz="1400" dirty="0">
                <a:latin typeface="等线" panose="02010600030101010101" pitchFamily="2" charset="-122"/>
                <a:cs typeface="等线" panose="02010600030101010101" pitchFamily="2" charset="-122"/>
              </a:rPr>
              <a:t>操作</a:t>
            </a:r>
            <a:endParaRPr sz="1400">
              <a:latin typeface="等线" panose="02010600030101010101" pitchFamily="2" charset="-122"/>
              <a:cs typeface="等线" panose="02010600030101010101" pitchFamily="2" charset="-122"/>
            </a:endParaRPr>
          </a:p>
          <a:p>
            <a:pPr marL="255905">
              <a:lnSpc>
                <a:spcPct val="100000"/>
              </a:lnSpc>
              <a:spcBef>
                <a:spcPts val="840"/>
              </a:spcBef>
            </a:pPr>
            <a:r>
              <a:rPr sz="1400" spc="60" dirty="0">
                <a:latin typeface="等线" panose="02010600030101010101" pitchFamily="2" charset="-122"/>
                <a:cs typeface="等线" panose="02010600030101010101" pitchFamily="2" charset="-122"/>
              </a:rPr>
              <a:t>将原图以灰度打开后，</a:t>
            </a:r>
            <a:r>
              <a:rPr sz="1400" spc="55" dirty="0">
                <a:latin typeface="等线" panose="02010600030101010101" pitchFamily="2" charset="-122"/>
                <a:cs typeface="等线" panose="02010600030101010101" pitchFamily="2" charset="-122"/>
              </a:rPr>
              <a:t>取</a:t>
            </a:r>
            <a:r>
              <a:rPr sz="1400" spc="45" dirty="0">
                <a:latin typeface="等线" panose="02010600030101010101" pitchFamily="2" charset="-122"/>
                <a:cs typeface="等线" panose="02010600030101010101" pitchFamily="2" charset="-122"/>
              </a:rPr>
              <a:t>反</a:t>
            </a:r>
            <a:r>
              <a:rPr sz="1400" spc="60" dirty="0">
                <a:latin typeface="等线" panose="02010600030101010101" pitchFamily="2" charset="-122"/>
                <a:cs typeface="等线" panose="02010600030101010101" pitchFamily="2" charset="-122"/>
              </a:rPr>
              <a:t>码</a:t>
            </a:r>
            <a:r>
              <a:rPr sz="1400" spc="10" dirty="0">
                <a:latin typeface="等线" panose="02010600030101010101" pitchFamily="2" charset="-122"/>
                <a:cs typeface="等线" panose="02010600030101010101" pitchFamily="2" charset="-122"/>
              </a:rPr>
              <a:t>（b=255-a）</a:t>
            </a:r>
            <a:endParaRPr sz="1400">
              <a:latin typeface="等线" panose="02010600030101010101" pitchFamily="2" charset="-122"/>
              <a:cs typeface="等线" panose="02010600030101010101" pitchFamily="2" charset="-122"/>
            </a:endParaRPr>
          </a:p>
        </p:txBody>
      </p:sp>
      <p:sp>
        <p:nvSpPr>
          <p:cNvPr id="5" name="object 5"/>
          <p:cNvSpPr/>
          <p:nvPr/>
        </p:nvSpPr>
        <p:spPr>
          <a:xfrm>
            <a:off x="688848" y="2609088"/>
            <a:ext cx="3378708" cy="209854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488179" y="1065275"/>
            <a:ext cx="3744595" cy="1201420"/>
          </a:xfrm>
          <a:prstGeom prst="rect">
            <a:avLst/>
          </a:prstGeom>
          <a:solidFill>
            <a:srgbClr val="2B2B2B"/>
          </a:solidFill>
        </p:spPr>
        <p:txBody>
          <a:bodyPr vert="horz" wrap="square" lIns="0" tIns="56515" rIns="0" bIns="0" rtlCol="0">
            <a:spAutoFit/>
          </a:bodyPr>
          <a:lstStyle/>
          <a:p>
            <a:pPr marL="91440" marR="2044065">
              <a:lnSpc>
                <a:spcPct val="100000"/>
              </a:lnSpc>
              <a:spcBef>
                <a:spcPts val="445"/>
              </a:spcBef>
            </a:pPr>
            <a:r>
              <a:rPr sz="1200" b="1" dirty="0">
                <a:solidFill>
                  <a:srgbClr val="CC7831"/>
                </a:solidFill>
                <a:latin typeface="宋体" panose="02010600030101010101" pitchFamily="2" charset="-122"/>
                <a:cs typeface="宋体" panose="02010600030101010101" pitchFamily="2" charset="-122"/>
              </a:rPr>
              <a:t>from </a:t>
            </a:r>
            <a:r>
              <a:rPr sz="1200" dirty="0">
                <a:solidFill>
                  <a:srgbClr val="A9B7C5"/>
                </a:solidFill>
                <a:latin typeface="宋体" panose="02010600030101010101" pitchFamily="2" charset="-122"/>
                <a:cs typeface="宋体" panose="02010600030101010101" pitchFamily="2" charset="-122"/>
              </a:rPr>
              <a:t>PIL </a:t>
            </a:r>
            <a:r>
              <a:rPr sz="1200" b="1" dirty="0">
                <a:solidFill>
                  <a:srgbClr val="CC7831"/>
                </a:solidFill>
                <a:latin typeface="宋体" panose="02010600030101010101" pitchFamily="2" charset="-122"/>
                <a:cs typeface="宋体" panose="02010600030101010101" pitchFamily="2" charset="-122"/>
              </a:rPr>
              <a:t>import</a:t>
            </a:r>
            <a:r>
              <a:rPr sz="1200" b="1" spc="-160" dirty="0">
                <a:solidFill>
                  <a:srgbClr val="CC7831"/>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Image  </a:t>
            </a:r>
            <a:r>
              <a:rPr sz="1200" b="1" dirty="0">
                <a:solidFill>
                  <a:srgbClr val="CC7831"/>
                </a:solidFill>
                <a:latin typeface="宋体" panose="02010600030101010101" pitchFamily="2" charset="-122"/>
                <a:cs typeface="宋体" panose="02010600030101010101" pitchFamily="2" charset="-122"/>
              </a:rPr>
              <a:t>import </a:t>
            </a:r>
            <a:r>
              <a:rPr sz="1200" dirty="0">
                <a:solidFill>
                  <a:srgbClr val="A9B7C5"/>
                </a:solidFill>
                <a:latin typeface="宋体" panose="02010600030101010101" pitchFamily="2" charset="-122"/>
                <a:cs typeface="宋体" panose="02010600030101010101" pitchFamily="2" charset="-122"/>
              </a:rPr>
              <a:t>numpy </a:t>
            </a:r>
            <a:r>
              <a:rPr sz="1200" b="1" spc="5" dirty="0">
                <a:solidFill>
                  <a:srgbClr val="CC7831"/>
                </a:solidFill>
                <a:latin typeface="宋体" panose="02010600030101010101" pitchFamily="2" charset="-122"/>
                <a:cs typeface="宋体" panose="02010600030101010101" pitchFamily="2" charset="-122"/>
              </a:rPr>
              <a:t>as</a:t>
            </a:r>
            <a:r>
              <a:rPr sz="1200" b="1" spc="-120" dirty="0">
                <a:solidFill>
                  <a:srgbClr val="CC7831"/>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np</a:t>
            </a:r>
            <a:endParaRPr sz="1200">
              <a:latin typeface="宋体" panose="02010600030101010101" pitchFamily="2" charset="-122"/>
              <a:cs typeface="宋体" panose="02010600030101010101" pitchFamily="2" charset="-122"/>
            </a:endParaRPr>
          </a:p>
          <a:p>
            <a:pPr marL="91440">
              <a:lnSpc>
                <a:spcPct val="100000"/>
              </a:lnSpc>
              <a:spcBef>
                <a:spcPts val="5"/>
              </a:spcBef>
            </a:pPr>
            <a:r>
              <a:rPr sz="1200" dirty="0">
                <a:solidFill>
                  <a:srgbClr val="A9B7C5"/>
                </a:solidFill>
                <a:latin typeface="宋体" panose="02010600030101010101" pitchFamily="2" charset="-122"/>
                <a:cs typeface="宋体" panose="02010600030101010101" pitchFamily="2" charset="-122"/>
              </a:rPr>
              <a:t>a =</a:t>
            </a:r>
            <a:r>
              <a:rPr sz="1200" spc="-55" dirty="0">
                <a:solidFill>
                  <a:srgbClr val="A9B7C5"/>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np.array(Image.open(</a:t>
            </a:r>
            <a:r>
              <a:rPr sz="1200" dirty="0">
                <a:solidFill>
                  <a:srgbClr val="008080"/>
                </a:solidFill>
                <a:latin typeface="宋体" panose="02010600030101010101" pitchFamily="2" charset="-122"/>
                <a:cs typeface="宋体" panose="02010600030101010101" pitchFamily="2" charset="-122"/>
              </a:rPr>
              <a:t>"1.jpg"</a:t>
            </a:r>
            <a:r>
              <a:rPr sz="1200" dirty="0">
                <a:solidFill>
                  <a:srgbClr val="A9B7C5"/>
                </a:solidFill>
                <a:latin typeface="宋体" panose="02010600030101010101" pitchFamily="2" charset="-122"/>
                <a:cs typeface="宋体" panose="02010600030101010101" pitchFamily="2" charset="-122"/>
              </a:rPr>
              <a:t>).convert(</a:t>
            </a:r>
            <a:r>
              <a:rPr sz="1200" dirty="0">
                <a:solidFill>
                  <a:srgbClr val="008080"/>
                </a:solidFill>
                <a:latin typeface="宋体" panose="02010600030101010101" pitchFamily="2" charset="-122"/>
                <a:cs typeface="宋体" panose="02010600030101010101" pitchFamily="2" charset="-122"/>
              </a:rPr>
              <a:t>'L'</a:t>
            </a:r>
            <a:r>
              <a:rPr sz="1200" dirty="0">
                <a:solidFill>
                  <a:srgbClr val="A9B7C5"/>
                </a:solidFill>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a:p>
            <a:pPr marL="91440">
              <a:lnSpc>
                <a:spcPct val="100000"/>
              </a:lnSpc>
            </a:pPr>
            <a:r>
              <a:rPr sz="1200" spc="-5" dirty="0">
                <a:solidFill>
                  <a:srgbClr val="A9B7C5"/>
                </a:solidFill>
                <a:latin typeface="宋体" panose="02010600030101010101" pitchFamily="2" charset="-122"/>
                <a:cs typeface="宋体" panose="02010600030101010101" pitchFamily="2" charset="-122"/>
              </a:rPr>
              <a:t>b = </a:t>
            </a:r>
            <a:r>
              <a:rPr sz="1200" spc="-5" dirty="0">
                <a:solidFill>
                  <a:srgbClr val="6896BA"/>
                </a:solidFill>
                <a:latin typeface="宋体" panose="02010600030101010101" pitchFamily="2" charset="-122"/>
                <a:cs typeface="宋体" panose="02010600030101010101" pitchFamily="2" charset="-122"/>
              </a:rPr>
              <a:t>255 </a:t>
            </a:r>
            <a:r>
              <a:rPr sz="1200" dirty="0">
                <a:solidFill>
                  <a:srgbClr val="A9B7C5"/>
                </a:solidFill>
                <a:latin typeface="宋体" panose="02010600030101010101" pitchFamily="2" charset="-122"/>
                <a:cs typeface="宋体" panose="02010600030101010101" pitchFamily="2" charset="-122"/>
              </a:rPr>
              <a:t>-</a:t>
            </a:r>
            <a:r>
              <a:rPr sz="1200" spc="-15" dirty="0">
                <a:solidFill>
                  <a:srgbClr val="A9B7C5"/>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a</a:t>
            </a:r>
            <a:endParaRPr sz="1200">
              <a:latin typeface="宋体" panose="02010600030101010101" pitchFamily="2" charset="-122"/>
              <a:cs typeface="宋体" panose="02010600030101010101" pitchFamily="2" charset="-122"/>
            </a:endParaRPr>
          </a:p>
          <a:p>
            <a:pPr marL="91440" marR="672465">
              <a:lnSpc>
                <a:spcPts val="1380"/>
              </a:lnSpc>
              <a:spcBef>
                <a:spcPts val="95"/>
              </a:spcBef>
            </a:pPr>
            <a:r>
              <a:rPr sz="1200" dirty="0">
                <a:solidFill>
                  <a:srgbClr val="A9B7C5"/>
                </a:solidFill>
                <a:latin typeface="宋体" panose="02010600030101010101" pitchFamily="2" charset="-122"/>
                <a:cs typeface="宋体" panose="02010600030101010101" pitchFamily="2" charset="-122"/>
              </a:rPr>
              <a:t>im =</a:t>
            </a:r>
            <a:r>
              <a:rPr sz="1200" spc="-100" dirty="0">
                <a:solidFill>
                  <a:srgbClr val="A9B7C5"/>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Image.fromarray(b.astype(</a:t>
            </a:r>
            <a:r>
              <a:rPr sz="1200" dirty="0">
                <a:solidFill>
                  <a:srgbClr val="008080"/>
                </a:solidFill>
                <a:latin typeface="宋体" panose="02010600030101010101" pitchFamily="2" charset="-122"/>
                <a:cs typeface="宋体" panose="02010600030101010101" pitchFamily="2" charset="-122"/>
              </a:rPr>
              <a:t>'uint8'</a:t>
            </a:r>
            <a:r>
              <a:rPr sz="1200" dirty="0">
                <a:solidFill>
                  <a:srgbClr val="A9B7C5"/>
                </a:solidFill>
                <a:latin typeface="宋体" panose="02010600030101010101" pitchFamily="2" charset="-122"/>
                <a:cs typeface="宋体" panose="02010600030101010101" pitchFamily="2" charset="-122"/>
              </a:rPr>
              <a:t>))  im.save(</a:t>
            </a:r>
            <a:r>
              <a:rPr sz="1200" dirty="0">
                <a:solidFill>
                  <a:srgbClr val="008080"/>
                </a:solidFill>
                <a:latin typeface="宋体" panose="02010600030101010101" pitchFamily="2" charset="-122"/>
                <a:cs typeface="宋体" panose="02010600030101010101" pitchFamily="2" charset="-122"/>
              </a:rPr>
              <a:t>"output3.jpg"</a:t>
            </a:r>
            <a:r>
              <a:rPr sz="1200" dirty="0">
                <a:solidFill>
                  <a:srgbClr val="A9B7C5"/>
                </a:solidFill>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p:txBody>
      </p:sp>
      <p:sp>
        <p:nvSpPr>
          <p:cNvPr id="7" name="object 7"/>
          <p:cNvSpPr/>
          <p:nvPr/>
        </p:nvSpPr>
        <p:spPr>
          <a:xfrm>
            <a:off x="4788408" y="2609088"/>
            <a:ext cx="3410712" cy="2103120"/>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0109" y="268605"/>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图像的表示</a:t>
            </a: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767283" y="888632"/>
            <a:ext cx="4538345" cy="3343223"/>
          </a:xfrm>
          <a:prstGeom prst="rect">
            <a:avLst/>
          </a:prstGeom>
        </p:spPr>
        <p:txBody>
          <a:bodyPr vert="horz" wrap="square" lIns="0" tIns="140970" rIns="0" bIns="0" rtlCol="0">
            <a:spAutoFit/>
          </a:bodyPr>
          <a:lstStyle/>
          <a:p>
            <a:pPr marL="12700">
              <a:lnSpc>
                <a:spcPct val="100000"/>
              </a:lnSpc>
              <a:spcBef>
                <a:spcPts val="1110"/>
              </a:spcBef>
            </a:pPr>
            <a:r>
              <a:rPr sz="1600" b="1" spc="-5" dirty="0">
                <a:latin typeface="等线" panose="02010600030101010101" pitchFamily="2" charset="-122"/>
                <a:cs typeface="等线" panose="02010600030101010101" pitchFamily="2" charset="-122"/>
              </a:rPr>
              <a:t>PIL的ImageFilter模块</a:t>
            </a:r>
            <a:endParaRPr sz="1600">
              <a:latin typeface="等线" panose="02010600030101010101" pitchFamily="2" charset="-122"/>
              <a:cs typeface="等线" panose="02010600030101010101" pitchFamily="2" charset="-122"/>
            </a:endParaRPr>
          </a:p>
          <a:p>
            <a:pPr marL="12700" marR="5080">
              <a:lnSpc>
                <a:spcPct val="150000"/>
              </a:lnSpc>
              <a:spcBef>
                <a:spcPts val="55"/>
              </a:spcBef>
            </a:pPr>
            <a:r>
              <a:rPr sz="1400" dirty="0">
                <a:latin typeface="等线" panose="02010600030101010101" pitchFamily="2" charset="-122"/>
                <a:cs typeface="等线" panose="02010600030101010101" pitchFamily="2" charset="-122"/>
              </a:rPr>
              <a:t>ImageFilter</a:t>
            </a:r>
            <a:r>
              <a:rPr sz="1400" spc="35" dirty="0">
                <a:latin typeface="等线" panose="02010600030101010101" pitchFamily="2" charset="-122"/>
                <a:cs typeface="等线" panose="02010600030101010101" pitchFamily="2" charset="-122"/>
              </a:rPr>
              <a:t>模块提供了滤波器相关定义；这些滤波器主要 </a:t>
            </a:r>
            <a:r>
              <a:rPr sz="1400" dirty="0">
                <a:latin typeface="等线" panose="02010600030101010101" pitchFamily="2" charset="-122"/>
              </a:rPr>
              <a:t>用于Image类的filter()方法。</a:t>
            </a:r>
            <a:endParaRPr lang="en-US" sz="1400" dirty="0">
              <a:latin typeface="等线" panose="02010600030101010101" pitchFamily="2" charset="-122"/>
            </a:endParaRPr>
          </a:p>
          <a:p>
            <a:pPr marL="12700" marR="5080">
              <a:lnSpc>
                <a:spcPct val="150000"/>
              </a:lnSpc>
              <a:spcBef>
                <a:spcPts val="55"/>
              </a:spcBef>
            </a:pPr>
            <a:endParaRPr lang="en-US" altLang="zh-CN" sz="1400" dirty="0">
              <a:latin typeface="等线" panose="02010600030101010101" pitchFamily="2" charset="-122"/>
            </a:endParaRPr>
          </a:p>
          <a:p>
            <a:pPr marL="12700" marR="5080">
              <a:lnSpc>
                <a:spcPct val="150000"/>
              </a:lnSpc>
              <a:spcBef>
                <a:spcPts val="55"/>
              </a:spcBef>
            </a:pPr>
            <a:r>
              <a:rPr lang="zh-CN" altLang="en-US" sz="1400" dirty="0">
                <a:latin typeface="等线" panose="02010600030101010101" pitchFamily="2" charset="-122"/>
                <a:ea typeface="等线" panose="02010600030101010101" pitchFamily="2" charset="-122"/>
              </a:rPr>
              <a:t>过滤器类型包括：</a:t>
            </a:r>
            <a:r>
              <a:rPr lang="en-GB" sz="1400" dirty="0">
                <a:latin typeface="等线" panose="02010600030101010101" pitchFamily="2" charset="-122"/>
                <a:ea typeface="等线" panose="02010600030101010101" pitchFamily="2" charset="-122"/>
              </a:rPr>
              <a:t>BLUR（</a:t>
            </a:r>
            <a:r>
              <a:rPr lang="zh-CN" altLang="en-US" sz="1400" dirty="0">
                <a:latin typeface="等线" panose="02010600030101010101" pitchFamily="2" charset="-122"/>
                <a:ea typeface="等线" panose="02010600030101010101" pitchFamily="2" charset="-122"/>
              </a:rPr>
              <a:t>模糊）、</a:t>
            </a:r>
            <a:r>
              <a:rPr lang="en-GB" sz="1400" dirty="0">
                <a:latin typeface="等线" panose="02010600030101010101" pitchFamily="2" charset="-122"/>
                <a:ea typeface="等线" panose="02010600030101010101" pitchFamily="2" charset="-122"/>
              </a:rPr>
              <a:t>CONTOUR（</a:t>
            </a:r>
            <a:r>
              <a:rPr lang="zh-CN" altLang="en-US" sz="1400" dirty="0">
                <a:latin typeface="等线" panose="02010600030101010101" pitchFamily="2" charset="-122"/>
                <a:ea typeface="等线" panose="02010600030101010101" pitchFamily="2" charset="-122"/>
              </a:rPr>
              <a:t>轮廓）、</a:t>
            </a:r>
            <a:r>
              <a:rPr lang="en-GB" sz="1400" dirty="0">
                <a:latin typeface="等线" panose="02010600030101010101" pitchFamily="2" charset="-122"/>
                <a:ea typeface="等线" panose="02010600030101010101" pitchFamily="2" charset="-122"/>
              </a:rPr>
              <a:t>DETAIL（</a:t>
            </a:r>
            <a:r>
              <a:rPr lang="zh-CN" altLang="en-US" sz="1400" dirty="0">
                <a:latin typeface="等线" panose="02010600030101010101" pitchFamily="2" charset="-122"/>
                <a:ea typeface="等线" panose="02010600030101010101" pitchFamily="2" charset="-122"/>
              </a:rPr>
              <a:t>细节）、</a:t>
            </a:r>
            <a:r>
              <a:rPr lang="en-GB" sz="1400" dirty="0">
                <a:latin typeface="等线" panose="02010600030101010101" pitchFamily="2" charset="-122"/>
                <a:ea typeface="等线" panose="02010600030101010101" pitchFamily="2" charset="-122"/>
              </a:rPr>
              <a:t>EDGE_ENHANCE（</a:t>
            </a:r>
            <a:r>
              <a:rPr lang="zh-CN" altLang="en-US" sz="1400" dirty="0">
                <a:latin typeface="等线" panose="02010600030101010101" pitchFamily="2" charset="-122"/>
                <a:ea typeface="等线" panose="02010600030101010101" pitchFamily="2" charset="-122"/>
              </a:rPr>
              <a:t>边缘强化）、</a:t>
            </a:r>
            <a:r>
              <a:rPr lang="en-GB" sz="1400" dirty="0">
                <a:latin typeface="等线" panose="02010600030101010101" pitchFamily="2" charset="-122"/>
                <a:ea typeface="等线" panose="02010600030101010101" pitchFamily="2" charset="-122"/>
              </a:rPr>
              <a:t>EMBOSS（</a:t>
            </a:r>
            <a:r>
              <a:rPr lang="zh-CN" altLang="en-US" sz="1400" dirty="0">
                <a:latin typeface="等线" panose="02010600030101010101" pitchFamily="2" charset="-122"/>
                <a:ea typeface="等线" panose="02010600030101010101" pitchFamily="2" charset="-122"/>
              </a:rPr>
              <a:t>浮雕）、</a:t>
            </a:r>
            <a:r>
              <a:rPr lang="en-GB" sz="1400" dirty="0">
                <a:latin typeface="等线" panose="02010600030101010101" pitchFamily="2" charset="-122"/>
                <a:ea typeface="等线" panose="02010600030101010101" pitchFamily="2" charset="-122"/>
              </a:rPr>
              <a:t>FIND_EDGES（</a:t>
            </a:r>
            <a:r>
              <a:rPr lang="zh-CN" altLang="en-US" sz="1400" dirty="0">
                <a:latin typeface="等线" panose="02010600030101010101" pitchFamily="2" charset="-122"/>
                <a:ea typeface="等线" panose="02010600030101010101" pitchFamily="2" charset="-122"/>
              </a:rPr>
              <a:t>边缘突出）、</a:t>
            </a:r>
            <a:r>
              <a:rPr lang="en-GB" sz="1400" dirty="0">
                <a:latin typeface="等线" panose="02010600030101010101" pitchFamily="2" charset="-122"/>
                <a:ea typeface="等线" panose="02010600030101010101" pitchFamily="2" charset="-122"/>
              </a:rPr>
              <a:t>SHARPEN（</a:t>
            </a:r>
            <a:r>
              <a:rPr lang="zh-CN" altLang="en-US" sz="1400" dirty="0">
                <a:latin typeface="等线" panose="02010600030101010101" pitchFamily="2" charset="-122"/>
                <a:ea typeface="等线" panose="02010600030101010101" pitchFamily="2" charset="-122"/>
              </a:rPr>
              <a:t>锐化）、</a:t>
            </a:r>
            <a:r>
              <a:rPr lang="en-GB" sz="1400" dirty="0">
                <a:latin typeface="等线" panose="02010600030101010101" pitchFamily="2" charset="-122"/>
                <a:ea typeface="等线" panose="02010600030101010101" pitchFamily="2" charset="-122"/>
              </a:rPr>
              <a:t>SMOOTH（</a:t>
            </a:r>
            <a:r>
              <a:rPr lang="zh-CN" altLang="en-US" sz="1400" dirty="0">
                <a:latin typeface="等线" panose="02010600030101010101" pitchFamily="2" charset="-122"/>
                <a:ea typeface="等线" panose="02010600030101010101" pitchFamily="2" charset="-122"/>
              </a:rPr>
              <a:t>平滑）等。</a:t>
            </a:r>
          </a:p>
          <a:p>
            <a:pPr marL="12700" marR="5080">
              <a:lnSpc>
                <a:spcPct val="150000"/>
              </a:lnSpc>
              <a:spcBef>
                <a:spcPts val="55"/>
              </a:spcBef>
            </a:pPr>
            <a:endParaRPr sz="1400">
              <a:latin typeface="等线" panose="02010600030101010101" pitchFamily="2" charset="-122"/>
              <a:cs typeface="等线" panose="02010600030101010101" pitchFamily="2" charset="-122"/>
            </a:endParaRPr>
          </a:p>
          <a:p>
            <a:pPr marL="12700">
              <a:lnSpc>
                <a:spcPct val="100000"/>
              </a:lnSpc>
              <a:spcBef>
                <a:spcPts val="840"/>
              </a:spcBef>
            </a:pPr>
            <a:r>
              <a:rPr sz="1400" dirty="0">
                <a:latin typeface="等线" panose="02010600030101010101" pitchFamily="2" charset="-122"/>
                <a:cs typeface="等线" panose="02010600030101010101" pitchFamily="2" charset="-122"/>
              </a:rPr>
              <a:t>例如，提取图片的轮廓</a:t>
            </a:r>
            <a:r>
              <a:rPr sz="1400" spc="-15" dirty="0">
                <a:latin typeface="等线" panose="02010600030101010101" pitchFamily="2" charset="-122"/>
                <a:cs typeface="等线" panose="02010600030101010101" pitchFamily="2" charset="-122"/>
              </a:rPr>
              <a:t>信</a:t>
            </a:r>
            <a:r>
              <a:rPr sz="1400" dirty="0">
                <a:latin typeface="等线" panose="02010600030101010101" pitchFamily="2" charset="-122"/>
                <a:cs typeface="等线" panose="02010600030101010101" pitchFamily="2" charset="-122"/>
              </a:rPr>
              <a:t>息：</a:t>
            </a:r>
            <a:r>
              <a:rPr sz="1400" spc="-15" dirty="0">
                <a:latin typeface="等线" panose="02010600030101010101" pitchFamily="2" charset="-122"/>
                <a:cs typeface="等线" panose="02010600030101010101" pitchFamily="2" charset="-122"/>
              </a:rPr>
              <a:t>使</a:t>
            </a:r>
            <a:r>
              <a:rPr sz="1400" spc="5" dirty="0">
                <a:latin typeface="等线" panose="02010600030101010101" pitchFamily="2" charset="-122"/>
                <a:cs typeface="等线" panose="02010600030101010101" pitchFamily="2" charset="-122"/>
              </a:rPr>
              <a:t>用</a:t>
            </a:r>
            <a:r>
              <a:rPr sz="1400" spc="-5" dirty="0">
                <a:latin typeface="等线" panose="02010600030101010101" pitchFamily="2" charset="-122"/>
                <a:cs typeface="等线" panose="02010600030101010101" pitchFamily="2" charset="-122"/>
              </a:rPr>
              <a:t>ImageFilter.CONTOUR</a:t>
            </a:r>
            <a:endParaRPr sz="1400">
              <a:latin typeface="等线" panose="02010600030101010101" pitchFamily="2" charset="-122"/>
              <a:cs typeface="等线" panose="02010600030101010101" pitchFamily="2" charset="-122"/>
            </a:endParaRPr>
          </a:p>
        </p:txBody>
      </p:sp>
      <p:sp>
        <p:nvSpPr>
          <p:cNvPr id="5" name="object 5"/>
          <p:cNvSpPr txBox="1"/>
          <p:nvPr/>
        </p:nvSpPr>
        <p:spPr>
          <a:xfrm>
            <a:off x="5756147" y="1027175"/>
            <a:ext cx="2560320" cy="1201420"/>
          </a:xfrm>
          <a:prstGeom prst="rect">
            <a:avLst/>
          </a:prstGeom>
          <a:solidFill>
            <a:srgbClr val="2B2B2B"/>
          </a:solidFill>
        </p:spPr>
        <p:txBody>
          <a:bodyPr vert="horz" wrap="square" lIns="0" tIns="56515" rIns="0" bIns="0" rtlCol="0">
            <a:spAutoFit/>
          </a:bodyPr>
          <a:lstStyle/>
          <a:p>
            <a:pPr marL="92710">
              <a:lnSpc>
                <a:spcPct val="100000"/>
              </a:lnSpc>
              <a:spcBef>
                <a:spcPts val="445"/>
              </a:spcBef>
            </a:pPr>
            <a:r>
              <a:rPr sz="1200" b="1" dirty="0">
                <a:solidFill>
                  <a:srgbClr val="CC7831"/>
                </a:solidFill>
                <a:latin typeface="宋体" panose="02010600030101010101" pitchFamily="2" charset="-122"/>
                <a:cs typeface="宋体" panose="02010600030101010101" pitchFamily="2" charset="-122"/>
              </a:rPr>
              <a:t>from </a:t>
            </a:r>
            <a:r>
              <a:rPr sz="1200" dirty="0">
                <a:solidFill>
                  <a:srgbClr val="A9B7C5"/>
                </a:solidFill>
                <a:latin typeface="宋体" panose="02010600030101010101" pitchFamily="2" charset="-122"/>
                <a:cs typeface="宋体" panose="02010600030101010101" pitchFamily="2" charset="-122"/>
              </a:rPr>
              <a:t>PIL </a:t>
            </a:r>
            <a:r>
              <a:rPr sz="1200" b="1" dirty="0">
                <a:solidFill>
                  <a:srgbClr val="CC7831"/>
                </a:solidFill>
                <a:latin typeface="宋体" panose="02010600030101010101" pitchFamily="2" charset="-122"/>
                <a:cs typeface="宋体" panose="02010600030101010101" pitchFamily="2" charset="-122"/>
              </a:rPr>
              <a:t>import</a:t>
            </a:r>
            <a:r>
              <a:rPr sz="1200" b="1" spc="-100" dirty="0">
                <a:solidFill>
                  <a:srgbClr val="CC7831"/>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Image</a:t>
            </a:r>
            <a:endParaRPr sz="1200">
              <a:latin typeface="宋体" panose="02010600030101010101" pitchFamily="2" charset="-122"/>
              <a:cs typeface="宋体" panose="02010600030101010101" pitchFamily="2" charset="-122"/>
            </a:endParaRPr>
          </a:p>
          <a:p>
            <a:pPr marL="92710">
              <a:lnSpc>
                <a:spcPct val="100000"/>
              </a:lnSpc>
            </a:pPr>
            <a:r>
              <a:rPr sz="1200" b="1" dirty="0">
                <a:solidFill>
                  <a:srgbClr val="CC7831"/>
                </a:solidFill>
                <a:latin typeface="宋体" panose="02010600030101010101" pitchFamily="2" charset="-122"/>
                <a:cs typeface="宋体" panose="02010600030101010101" pitchFamily="2" charset="-122"/>
              </a:rPr>
              <a:t>from </a:t>
            </a:r>
            <a:r>
              <a:rPr sz="1200" spc="-5" dirty="0">
                <a:solidFill>
                  <a:srgbClr val="A9B7C5"/>
                </a:solidFill>
                <a:latin typeface="宋体" panose="02010600030101010101" pitchFamily="2" charset="-122"/>
                <a:cs typeface="宋体" panose="02010600030101010101" pitchFamily="2" charset="-122"/>
              </a:rPr>
              <a:t>PIL </a:t>
            </a:r>
            <a:r>
              <a:rPr sz="1200" b="1" spc="-5" dirty="0">
                <a:solidFill>
                  <a:srgbClr val="CC7831"/>
                </a:solidFill>
                <a:latin typeface="宋体" panose="02010600030101010101" pitchFamily="2" charset="-122"/>
                <a:cs typeface="宋体" panose="02010600030101010101" pitchFamily="2" charset="-122"/>
              </a:rPr>
              <a:t>import</a:t>
            </a:r>
            <a:r>
              <a:rPr sz="1200" b="1" spc="-105" dirty="0">
                <a:solidFill>
                  <a:srgbClr val="CC7831"/>
                </a:solidFill>
                <a:latin typeface="宋体" panose="02010600030101010101" pitchFamily="2" charset="-122"/>
                <a:cs typeface="宋体" panose="02010600030101010101" pitchFamily="2" charset="-122"/>
              </a:rPr>
              <a:t> </a:t>
            </a:r>
            <a:r>
              <a:rPr sz="1200" spc="-5" dirty="0">
                <a:solidFill>
                  <a:srgbClr val="A9B7C5"/>
                </a:solidFill>
                <a:latin typeface="宋体" panose="02010600030101010101" pitchFamily="2" charset="-122"/>
                <a:cs typeface="宋体" panose="02010600030101010101" pitchFamily="2" charset="-122"/>
              </a:rPr>
              <a:t>ImageFilter</a:t>
            </a:r>
            <a:endParaRPr sz="1200">
              <a:latin typeface="宋体" panose="02010600030101010101" pitchFamily="2" charset="-122"/>
              <a:cs typeface="宋体" panose="02010600030101010101" pitchFamily="2" charset="-122"/>
            </a:endParaRPr>
          </a:p>
          <a:p>
            <a:pPr marL="92710" marR="706755">
              <a:lnSpc>
                <a:spcPct val="100000"/>
              </a:lnSpc>
              <a:spcBef>
                <a:spcPts val="5"/>
              </a:spcBef>
            </a:pPr>
            <a:r>
              <a:rPr sz="1200" dirty="0">
                <a:solidFill>
                  <a:srgbClr val="A9B7C5"/>
                </a:solidFill>
                <a:latin typeface="宋体" panose="02010600030101010101" pitchFamily="2" charset="-122"/>
                <a:cs typeface="宋体" panose="02010600030101010101" pitchFamily="2" charset="-122"/>
              </a:rPr>
              <a:t>a =</a:t>
            </a:r>
            <a:r>
              <a:rPr sz="1200" spc="-100" dirty="0">
                <a:solidFill>
                  <a:srgbClr val="A9B7C5"/>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Image.open(</a:t>
            </a:r>
            <a:r>
              <a:rPr sz="1200" dirty="0">
                <a:solidFill>
                  <a:srgbClr val="008080"/>
                </a:solidFill>
                <a:latin typeface="宋体" panose="02010600030101010101" pitchFamily="2" charset="-122"/>
                <a:cs typeface="宋体" panose="02010600030101010101" pitchFamily="2" charset="-122"/>
              </a:rPr>
              <a:t>'5.jpg'</a:t>
            </a:r>
            <a:r>
              <a:rPr sz="1200" dirty="0">
                <a:solidFill>
                  <a:srgbClr val="A9B7C5"/>
                </a:solidFill>
                <a:latin typeface="宋体" panose="02010600030101010101" pitchFamily="2" charset="-122"/>
                <a:cs typeface="宋体" panose="02010600030101010101" pitchFamily="2" charset="-122"/>
              </a:rPr>
              <a:t>)  b</a:t>
            </a:r>
            <a:r>
              <a:rPr sz="1200" spc="-5" dirty="0">
                <a:solidFill>
                  <a:srgbClr val="A9B7C5"/>
                </a:solidFill>
                <a:latin typeface="宋体" panose="02010600030101010101" pitchFamily="2" charset="-122"/>
                <a:cs typeface="宋体" panose="02010600030101010101" pitchFamily="2" charset="-122"/>
              </a:rPr>
              <a:t> </a:t>
            </a:r>
            <a:r>
              <a:rPr sz="1200" dirty="0">
                <a:solidFill>
                  <a:srgbClr val="A9B7C5"/>
                </a:solidFill>
                <a:latin typeface="宋体" panose="02010600030101010101" pitchFamily="2" charset="-122"/>
                <a:cs typeface="宋体" panose="02010600030101010101" pitchFamily="2" charset="-122"/>
              </a:rPr>
              <a:t>= </a:t>
            </a:r>
            <a:endParaRPr sz="1200">
              <a:latin typeface="宋体" panose="02010600030101010101" pitchFamily="2" charset="-122"/>
              <a:cs typeface="宋体" panose="02010600030101010101" pitchFamily="2" charset="-122"/>
            </a:endParaRPr>
          </a:p>
          <a:p>
            <a:pPr marL="92710" marR="250825">
              <a:lnSpc>
                <a:spcPts val="1380"/>
              </a:lnSpc>
              <a:spcBef>
                <a:spcPts val="95"/>
              </a:spcBef>
            </a:pPr>
            <a:r>
              <a:rPr sz="1200" dirty="0">
                <a:solidFill>
                  <a:srgbClr val="A9B7C5"/>
                </a:solidFill>
                <a:latin typeface="宋体" panose="02010600030101010101" pitchFamily="2" charset="-122"/>
                <a:cs typeface="宋体" panose="02010600030101010101" pitchFamily="2" charset="-122"/>
              </a:rPr>
              <a:t>a.filter(ImageFilter.CONTOUR)  b.save(</a:t>
            </a:r>
            <a:r>
              <a:rPr sz="1200" dirty="0">
                <a:solidFill>
                  <a:srgbClr val="008080"/>
                </a:solidFill>
                <a:latin typeface="宋体" panose="02010600030101010101" pitchFamily="2" charset="-122"/>
                <a:cs typeface="宋体" panose="02010600030101010101" pitchFamily="2" charset="-122"/>
              </a:rPr>
              <a:t>"output5.jpg"</a:t>
            </a:r>
            <a:r>
              <a:rPr sz="1200" dirty="0">
                <a:solidFill>
                  <a:srgbClr val="A9B7C5"/>
                </a:solidFill>
                <a:latin typeface="宋体" panose="02010600030101010101" pitchFamily="2" charset="-122"/>
                <a:cs typeface="宋体" panose="02010600030101010101" pitchFamily="2" charset="-122"/>
              </a:rPr>
              <a:t>)</a:t>
            </a:r>
            <a:endParaRPr sz="1200">
              <a:latin typeface="宋体" panose="02010600030101010101" pitchFamily="2" charset="-122"/>
              <a:cs typeface="宋体" panose="02010600030101010101" pitchFamily="2" charset="-122"/>
            </a:endParaRPr>
          </a:p>
        </p:txBody>
      </p:sp>
      <p:sp>
        <p:nvSpPr>
          <p:cNvPr id="6" name="object 6"/>
          <p:cNvSpPr/>
          <p:nvPr/>
        </p:nvSpPr>
        <p:spPr>
          <a:xfrm>
            <a:off x="6714461" y="2230810"/>
            <a:ext cx="1598958" cy="125980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705601" y="3513497"/>
            <a:ext cx="1607818" cy="1205656"/>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4221" y="191211"/>
            <a:ext cx="1037590" cy="331470"/>
          </a:xfrm>
          <a:prstGeom prst="rect">
            <a:avLst/>
          </a:prstGeom>
        </p:spPr>
        <p:txBody>
          <a:bodyPr vert="horz" wrap="square" lIns="0" tIns="13335" rIns="0" bIns="0" rtlCol="0">
            <a:spAutoFit/>
          </a:bodyPr>
          <a:lstStyle/>
          <a:p>
            <a:pPr marL="12700">
              <a:lnSpc>
                <a:spcPct val="100000"/>
              </a:lnSpc>
              <a:spcBef>
                <a:spcPts val="105"/>
              </a:spcBef>
            </a:pPr>
            <a:r>
              <a:rPr dirty="0"/>
              <a:t>Open</a:t>
            </a:r>
            <a:r>
              <a:rPr spc="-15" dirty="0"/>
              <a:t>C</a:t>
            </a:r>
            <a:r>
              <a:rPr dirty="0"/>
              <a:t>V</a:t>
            </a:r>
          </a:p>
        </p:txBody>
      </p:sp>
      <p:sp>
        <p:nvSpPr>
          <p:cNvPr id="3" name="object 3"/>
          <p:cNvSpPr txBox="1"/>
          <p:nvPr/>
        </p:nvSpPr>
        <p:spPr>
          <a:xfrm>
            <a:off x="899592" y="1193446"/>
            <a:ext cx="5328285" cy="1596463"/>
          </a:xfrm>
          <a:prstGeom prst="rect">
            <a:avLst/>
          </a:prstGeom>
        </p:spPr>
        <p:txBody>
          <a:bodyPr vert="horz" wrap="square" lIns="0" tIns="13335" rIns="0" bIns="0" rtlCol="0">
            <a:spAutoFit/>
          </a:bodyPr>
          <a:lstStyle/>
          <a:p>
            <a:pPr marL="12700" marR="5080" algn="just">
              <a:lnSpc>
                <a:spcPct val="150000"/>
              </a:lnSpc>
              <a:spcBef>
                <a:spcPts val="105"/>
              </a:spcBef>
            </a:pPr>
            <a:r>
              <a:rPr sz="1400" dirty="0">
                <a:latin typeface="等线" panose="02010600030101010101" pitchFamily="2" charset="-122"/>
                <a:cs typeface="等线" panose="02010600030101010101" pitchFamily="2" charset="-122"/>
              </a:rPr>
              <a:t>OpenCV是计算机视觉领</a:t>
            </a:r>
            <a:r>
              <a:rPr sz="1400" spc="-15" dirty="0">
                <a:latin typeface="等线" panose="02010600030101010101" pitchFamily="2" charset="-122"/>
                <a:cs typeface="等线" panose="02010600030101010101" pitchFamily="2" charset="-122"/>
              </a:rPr>
              <a:t>域</a:t>
            </a:r>
            <a:r>
              <a:rPr sz="1400" dirty="0">
                <a:latin typeface="等线" panose="02010600030101010101" pitchFamily="2" charset="-122"/>
                <a:cs typeface="等线" panose="02010600030101010101" pitchFamily="2" charset="-122"/>
              </a:rPr>
              <a:t>应用</a:t>
            </a:r>
            <a:r>
              <a:rPr sz="1400" spc="-15" dirty="0">
                <a:latin typeface="等线" panose="02010600030101010101" pitchFamily="2" charset="-122"/>
                <a:cs typeface="等线" panose="02010600030101010101" pitchFamily="2" charset="-122"/>
              </a:rPr>
              <a:t>最</a:t>
            </a:r>
            <a:r>
              <a:rPr sz="1400" dirty="0">
                <a:latin typeface="等线" panose="02010600030101010101" pitchFamily="2" charset="-122"/>
                <a:cs typeface="等线" panose="02010600030101010101" pitchFamily="2" charset="-122"/>
              </a:rPr>
              <a:t>广泛</a:t>
            </a:r>
            <a:r>
              <a:rPr sz="1400" spc="-15" dirty="0">
                <a:latin typeface="等线" panose="02010600030101010101" pitchFamily="2" charset="-122"/>
                <a:cs typeface="等线" panose="02010600030101010101" pitchFamily="2" charset="-122"/>
              </a:rPr>
              <a:t>的</a:t>
            </a:r>
            <a:r>
              <a:rPr sz="1400" dirty="0">
                <a:latin typeface="等线" panose="02010600030101010101" pitchFamily="2" charset="-122"/>
                <a:cs typeface="等线" panose="02010600030101010101" pitchFamily="2" charset="-122"/>
              </a:rPr>
              <a:t>开源</a:t>
            </a:r>
            <a:r>
              <a:rPr sz="1400" spc="-15" dirty="0">
                <a:latin typeface="等线" panose="02010600030101010101" pitchFamily="2" charset="-122"/>
                <a:cs typeface="等线" panose="02010600030101010101" pitchFamily="2" charset="-122"/>
              </a:rPr>
              <a:t>工</a:t>
            </a:r>
            <a:r>
              <a:rPr sz="1400" dirty="0">
                <a:latin typeface="等线" panose="02010600030101010101" pitchFamily="2" charset="-122"/>
                <a:cs typeface="等线" panose="02010600030101010101" pitchFamily="2" charset="-122"/>
              </a:rPr>
              <a:t>具包</a:t>
            </a:r>
            <a:r>
              <a:rPr sz="1400" spc="-1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基</a:t>
            </a:r>
            <a:r>
              <a:rPr sz="1400" spc="5" dirty="0">
                <a:latin typeface="等线" panose="02010600030101010101" pitchFamily="2" charset="-122"/>
                <a:cs typeface="等线" panose="02010600030101010101" pitchFamily="2" charset="-122"/>
              </a:rPr>
              <a:t>于</a:t>
            </a:r>
            <a:r>
              <a:rPr sz="1400" spc="-5" dirty="0">
                <a:latin typeface="等线" panose="02010600030101010101" pitchFamily="2" charset="-122"/>
                <a:cs typeface="等线" panose="02010600030101010101" pitchFamily="2" charset="-122"/>
              </a:rPr>
              <a:t>C/C++，  </a:t>
            </a:r>
            <a:r>
              <a:rPr sz="1400" dirty="0">
                <a:latin typeface="等线" panose="02010600030101010101" pitchFamily="2" charset="-122"/>
                <a:cs typeface="等线" panose="02010600030101010101" pitchFamily="2" charset="-122"/>
              </a:rPr>
              <a:t>支持</a:t>
            </a:r>
            <a:r>
              <a:rPr sz="1400" spc="-5" dirty="0">
                <a:latin typeface="等线" panose="02010600030101010101" pitchFamily="2" charset="-122"/>
                <a:cs typeface="等线" panose="02010600030101010101" pitchFamily="2" charset="-122"/>
              </a:rPr>
              <a:t>Linux/Windows/MacOS/Android/iOS，</a:t>
            </a:r>
            <a:r>
              <a:rPr sz="1400" dirty="0">
                <a:latin typeface="等线" panose="02010600030101010101" pitchFamily="2" charset="-122"/>
                <a:cs typeface="等线" panose="02010600030101010101" pitchFamily="2" charset="-122"/>
              </a:rPr>
              <a:t>并提</a:t>
            </a:r>
            <a:r>
              <a:rPr sz="1400" spc="-15" dirty="0">
                <a:latin typeface="等线" panose="02010600030101010101" pitchFamily="2" charset="-122"/>
                <a:cs typeface="等线" panose="02010600030101010101" pitchFamily="2" charset="-122"/>
              </a:rPr>
              <a:t>供</a:t>
            </a:r>
            <a:r>
              <a:rPr sz="1400" dirty="0">
                <a:latin typeface="等线" panose="02010600030101010101" pitchFamily="2" charset="-122"/>
                <a:cs typeface="等线" panose="02010600030101010101" pitchFamily="2" charset="-122"/>
              </a:rPr>
              <a:t>了</a:t>
            </a:r>
            <a:r>
              <a:rPr sz="1400" spc="-5" dirty="0">
                <a:latin typeface="等线" panose="02010600030101010101" pitchFamily="2" charset="-122"/>
                <a:cs typeface="等线" panose="02010600030101010101" pitchFamily="2" charset="-122"/>
              </a:rPr>
              <a:t>Python，Matlab  </a:t>
            </a:r>
            <a:r>
              <a:rPr sz="1400" dirty="0">
                <a:latin typeface="等线" panose="02010600030101010101" pitchFamily="2" charset="-122"/>
                <a:cs typeface="等线" panose="02010600030101010101" pitchFamily="2" charset="-122"/>
              </a:rPr>
              <a:t>和Java等</a:t>
            </a:r>
            <a:r>
              <a:rPr sz="1400" spc="-15" dirty="0">
                <a:latin typeface="等线" panose="02010600030101010101" pitchFamily="2" charset="-122"/>
                <a:cs typeface="等线" panose="02010600030101010101" pitchFamily="2" charset="-122"/>
              </a:rPr>
              <a:t>语</a:t>
            </a:r>
            <a:r>
              <a:rPr sz="1400" dirty="0">
                <a:latin typeface="等线" panose="02010600030101010101" pitchFamily="2" charset="-122"/>
                <a:cs typeface="等线" panose="02010600030101010101" pitchFamily="2" charset="-122"/>
              </a:rPr>
              <a:t>言的</a:t>
            </a:r>
            <a:r>
              <a:rPr sz="1400" spc="-15" dirty="0">
                <a:latin typeface="等线" panose="02010600030101010101" pitchFamily="2" charset="-122"/>
                <a:cs typeface="等线" panose="02010600030101010101" pitchFamily="2" charset="-122"/>
              </a:rPr>
              <a:t>接</a:t>
            </a:r>
            <a:r>
              <a:rPr sz="1400" dirty="0">
                <a:latin typeface="等线" panose="02010600030101010101" pitchFamily="2" charset="-122"/>
                <a:cs typeface="等线" panose="02010600030101010101" pitchFamily="2" charset="-122"/>
              </a:rPr>
              <a:t>口，</a:t>
            </a:r>
            <a:r>
              <a:rPr sz="1400" spc="-15" dirty="0">
                <a:latin typeface="等线" panose="02010600030101010101" pitchFamily="2" charset="-122"/>
                <a:cs typeface="等线" panose="02010600030101010101" pitchFamily="2" charset="-122"/>
              </a:rPr>
              <a:t>因</a:t>
            </a:r>
            <a:r>
              <a:rPr sz="1400" dirty="0">
                <a:latin typeface="等线" panose="02010600030101010101" pitchFamily="2" charset="-122"/>
                <a:cs typeface="等线" panose="02010600030101010101" pitchFamily="2" charset="-122"/>
              </a:rPr>
              <a:t>为其</a:t>
            </a:r>
            <a:r>
              <a:rPr sz="1400" spc="-15" dirty="0">
                <a:latin typeface="等线" panose="02010600030101010101" pitchFamily="2" charset="-122"/>
                <a:cs typeface="等线" panose="02010600030101010101" pitchFamily="2" charset="-122"/>
              </a:rPr>
              <a:t>丰</a:t>
            </a:r>
            <a:r>
              <a:rPr sz="1400" dirty="0">
                <a:latin typeface="等线" panose="02010600030101010101" pitchFamily="2" charset="-122"/>
                <a:cs typeface="等线" panose="02010600030101010101" pitchFamily="2" charset="-122"/>
              </a:rPr>
              <a:t>富的</a:t>
            </a:r>
            <a:r>
              <a:rPr sz="1400" spc="-15" dirty="0">
                <a:latin typeface="等线" panose="02010600030101010101" pitchFamily="2" charset="-122"/>
                <a:cs typeface="等线" panose="02010600030101010101" pitchFamily="2" charset="-122"/>
              </a:rPr>
              <a:t>接</a:t>
            </a:r>
            <a:r>
              <a:rPr sz="1400" dirty="0">
                <a:latin typeface="等线" panose="02010600030101010101" pitchFamily="2" charset="-122"/>
                <a:cs typeface="等线" panose="02010600030101010101" pitchFamily="2" charset="-122"/>
              </a:rPr>
              <a:t>口，</a:t>
            </a:r>
            <a:r>
              <a:rPr sz="1400" spc="-15" dirty="0">
                <a:latin typeface="等线" panose="02010600030101010101" pitchFamily="2" charset="-122"/>
                <a:cs typeface="等线" panose="02010600030101010101" pitchFamily="2" charset="-122"/>
              </a:rPr>
              <a:t>优</a:t>
            </a:r>
            <a:r>
              <a:rPr sz="1400" dirty="0">
                <a:latin typeface="等线" panose="02010600030101010101" pitchFamily="2" charset="-122"/>
                <a:cs typeface="等线" panose="02010600030101010101" pitchFamily="2" charset="-122"/>
              </a:rPr>
              <a:t>秀的</a:t>
            </a:r>
            <a:r>
              <a:rPr sz="1400" spc="-15" dirty="0">
                <a:latin typeface="等线" panose="02010600030101010101" pitchFamily="2" charset="-122"/>
                <a:cs typeface="等线" panose="02010600030101010101" pitchFamily="2" charset="-122"/>
              </a:rPr>
              <a:t>性</a:t>
            </a:r>
            <a:r>
              <a:rPr sz="1400" dirty="0">
                <a:latin typeface="等线" panose="02010600030101010101" pitchFamily="2" charset="-122"/>
                <a:cs typeface="等线" panose="02010600030101010101" pitchFamily="2" charset="-122"/>
              </a:rPr>
              <a:t>能和</a:t>
            </a:r>
            <a:r>
              <a:rPr sz="1400" spc="-15" dirty="0">
                <a:latin typeface="等线" panose="02010600030101010101" pitchFamily="2" charset="-122"/>
                <a:cs typeface="等线" panose="02010600030101010101" pitchFamily="2" charset="-122"/>
              </a:rPr>
              <a:t>商</a:t>
            </a:r>
            <a:r>
              <a:rPr sz="1400" dirty="0">
                <a:latin typeface="等线" panose="02010600030101010101" pitchFamily="2" charset="-122"/>
                <a:cs typeface="等线" panose="02010600030101010101" pitchFamily="2" charset="-122"/>
              </a:rPr>
              <a:t>业友</a:t>
            </a:r>
            <a:r>
              <a:rPr sz="1400" spc="-15" dirty="0">
                <a:latin typeface="等线" panose="02010600030101010101" pitchFamily="2" charset="-122"/>
                <a:cs typeface="等线" panose="02010600030101010101" pitchFamily="2" charset="-122"/>
              </a:rPr>
              <a:t>好</a:t>
            </a:r>
            <a:r>
              <a:rPr sz="1400" dirty="0">
                <a:latin typeface="等线" panose="02010600030101010101" pitchFamily="2" charset="-122"/>
                <a:cs typeface="等线" panose="02010600030101010101" pitchFamily="2" charset="-122"/>
              </a:rPr>
              <a:t>的 使用许可，不管是学术</a:t>
            </a:r>
            <a:r>
              <a:rPr sz="1400" spc="-15" dirty="0">
                <a:latin typeface="等线" panose="02010600030101010101" pitchFamily="2" charset="-122"/>
                <a:cs typeface="等线" panose="02010600030101010101" pitchFamily="2" charset="-122"/>
              </a:rPr>
              <a:t>界</a:t>
            </a:r>
            <a:r>
              <a:rPr sz="1400" dirty="0">
                <a:latin typeface="等线" panose="02010600030101010101" pitchFamily="2" charset="-122"/>
                <a:cs typeface="等线" panose="02010600030101010101" pitchFamily="2" charset="-122"/>
              </a:rPr>
              <a:t>还是</a:t>
            </a:r>
            <a:r>
              <a:rPr sz="1400" spc="-15" dirty="0">
                <a:latin typeface="等线" panose="02010600030101010101" pitchFamily="2" charset="-122"/>
                <a:cs typeface="等线" panose="02010600030101010101" pitchFamily="2" charset="-122"/>
              </a:rPr>
              <a:t>业</a:t>
            </a:r>
            <a:r>
              <a:rPr sz="1400" dirty="0">
                <a:latin typeface="等线" panose="02010600030101010101" pitchFamily="2" charset="-122"/>
                <a:cs typeface="等线" panose="02010600030101010101" pitchFamily="2" charset="-122"/>
              </a:rPr>
              <a:t>界中</a:t>
            </a:r>
            <a:r>
              <a:rPr sz="1400" spc="-15" dirty="0">
                <a:latin typeface="等线" panose="02010600030101010101" pitchFamily="2" charset="-122"/>
                <a:cs typeface="等线" panose="02010600030101010101" pitchFamily="2" charset="-122"/>
              </a:rPr>
              <a:t>都</a:t>
            </a:r>
            <a:r>
              <a:rPr sz="1400" dirty="0">
                <a:latin typeface="等线" panose="02010600030101010101" pitchFamily="2" charset="-122"/>
                <a:cs typeface="等线" panose="02010600030101010101" pitchFamily="2" charset="-122"/>
              </a:rPr>
              <a:t>非常</a:t>
            </a:r>
            <a:r>
              <a:rPr sz="1400" spc="-15" dirty="0">
                <a:latin typeface="等线" panose="02010600030101010101" pitchFamily="2" charset="-122"/>
                <a:cs typeface="等线" panose="02010600030101010101" pitchFamily="2" charset="-122"/>
              </a:rPr>
              <a:t>受</a:t>
            </a:r>
            <a:r>
              <a:rPr sz="1400" dirty="0">
                <a:latin typeface="等线" panose="02010600030101010101" pitchFamily="2" charset="-122"/>
                <a:cs typeface="等线" panose="02010600030101010101" pitchFamily="2" charset="-122"/>
              </a:rPr>
              <a:t>欢迎</a:t>
            </a:r>
            <a:r>
              <a:rPr sz="1400" spc="-5" dirty="0">
                <a:latin typeface="等线" panose="02010600030101010101" pitchFamily="2" charset="-122"/>
                <a:cs typeface="等线" panose="02010600030101010101" pitchFamily="2" charset="-122"/>
              </a:rPr>
              <a:t>。OpenCV</a:t>
            </a:r>
            <a:r>
              <a:rPr sz="1400" dirty="0">
                <a:latin typeface="等线" panose="02010600030101010101" pitchFamily="2" charset="-122"/>
                <a:cs typeface="等线" panose="02010600030101010101" pitchFamily="2" charset="-122"/>
              </a:rPr>
              <a:t>旨在提 供一个用于计算机视觉</a:t>
            </a:r>
            <a:r>
              <a:rPr sz="1400" spc="-15" dirty="0">
                <a:latin typeface="等线" panose="02010600030101010101" pitchFamily="2" charset="-122"/>
                <a:cs typeface="等线" panose="02010600030101010101" pitchFamily="2" charset="-122"/>
              </a:rPr>
              <a:t>的</a:t>
            </a:r>
            <a:r>
              <a:rPr sz="1400" dirty="0">
                <a:latin typeface="等线" panose="02010600030101010101" pitchFamily="2" charset="-122"/>
                <a:cs typeface="等线" panose="02010600030101010101" pitchFamily="2" charset="-122"/>
              </a:rPr>
              <a:t>科研</a:t>
            </a:r>
            <a:r>
              <a:rPr sz="1400" spc="-15" dirty="0">
                <a:latin typeface="等线" panose="02010600030101010101" pitchFamily="2" charset="-122"/>
                <a:cs typeface="等线" panose="02010600030101010101" pitchFamily="2" charset="-122"/>
              </a:rPr>
              <a:t>和</a:t>
            </a:r>
            <a:r>
              <a:rPr sz="1400" dirty="0">
                <a:latin typeface="等线" panose="02010600030101010101" pitchFamily="2" charset="-122"/>
                <a:cs typeface="等线" panose="02010600030101010101" pitchFamily="2" charset="-122"/>
              </a:rPr>
              <a:t>商业</a:t>
            </a:r>
            <a:r>
              <a:rPr sz="1400" spc="-15" dirty="0">
                <a:latin typeface="等线" panose="02010600030101010101" pitchFamily="2" charset="-122"/>
                <a:cs typeface="等线" panose="02010600030101010101" pitchFamily="2" charset="-122"/>
              </a:rPr>
              <a:t>应</a:t>
            </a:r>
            <a:r>
              <a:rPr sz="1400" dirty="0">
                <a:latin typeface="等线" panose="02010600030101010101" pitchFamily="2" charset="-122"/>
                <a:cs typeface="等线" panose="02010600030101010101" pitchFamily="2" charset="-122"/>
              </a:rPr>
              <a:t>用的</a:t>
            </a:r>
            <a:r>
              <a:rPr sz="1400" spc="-15" dirty="0">
                <a:latin typeface="等线" panose="02010600030101010101" pitchFamily="2" charset="-122"/>
                <a:cs typeface="等线" panose="02010600030101010101" pitchFamily="2" charset="-122"/>
              </a:rPr>
              <a:t>高</a:t>
            </a:r>
            <a:r>
              <a:rPr sz="1400" dirty="0">
                <a:latin typeface="等线" panose="02010600030101010101" pitchFamily="2" charset="-122"/>
                <a:cs typeface="等线" panose="02010600030101010101" pitchFamily="2" charset="-122"/>
              </a:rPr>
              <a:t>性能</a:t>
            </a:r>
            <a:r>
              <a:rPr sz="1400" spc="-15" dirty="0">
                <a:latin typeface="等线" panose="02010600030101010101" pitchFamily="2" charset="-122"/>
                <a:cs typeface="等线" panose="02010600030101010101" pitchFamily="2" charset="-122"/>
              </a:rPr>
              <a:t>通</a:t>
            </a:r>
            <a:r>
              <a:rPr sz="1400" dirty="0">
                <a:latin typeface="等线" panose="02010600030101010101" pitchFamily="2" charset="-122"/>
                <a:cs typeface="等线" panose="02010600030101010101" pitchFamily="2" charset="-122"/>
              </a:rPr>
              <a:t>用库。</a:t>
            </a:r>
            <a:endParaRPr sz="1400">
              <a:latin typeface="等线" panose="02010600030101010101" pitchFamily="2" charset="-122"/>
              <a:cs typeface="等线" panose="02010600030101010101" pitchFamily="2" charset="-122"/>
            </a:endParaRPr>
          </a:p>
        </p:txBody>
      </p:sp>
      <p:sp>
        <p:nvSpPr>
          <p:cNvPr id="4" name="object 4"/>
          <p:cNvSpPr/>
          <p:nvPr/>
        </p:nvSpPr>
        <p:spPr>
          <a:xfrm>
            <a:off x="6300215" y="1104900"/>
            <a:ext cx="1981199" cy="189585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23</a:t>
            </a:fld>
            <a:endParaRPr dirty="0"/>
          </a:p>
        </p:txBody>
      </p:sp>
      <p:sp>
        <p:nvSpPr>
          <p:cNvPr id="7" name="文本框 6"/>
          <p:cNvSpPr txBox="1"/>
          <p:nvPr/>
        </p:nvSpPr>
        <p:spPr>
          <a:xfrm>
            <a:off x="899592" y="3151822"/>
            <a:ext cx="7200800" cy="1754326"/>
          </a:xfrm>
          <a:prstGeom prst="rect">
            <a:avLst/>
          </a:prstGeom>
          <a:noFill/>
        </p:spPr>
        <p:txBody>
          <a:bodyPr wrap="square" rtlCol="0">
            <a:spAutoFit/>
          </a:bodyPr>
          <a:lstStyle/>
          <a:p>
            <a:r>
              <a:rPr lang="zh-CN" altLang="en-US" dirty="0"/>
              <a:t>安装：</a:t>
            </a:r>
            <a:r>
              <a:rPr lang="en-US" altLang="zh-CN" dirty="0"/>
              <a:t>pip install </a:t>
            </a:r>
            <a:r>
              <a:rPr lang="en-US" altLang="zh-CN" dirty="0" err="1"/>
              <a:t>opencv</a:t>
            </a:r>
            <a:r>
              <a:rPr lang="en-US" altLang="zh-CN" dirty="0"/>
              <a:t>-</a:t>
            </a:r>
            <a:r>
              <a:rPr lang="en-US" altLang="zh-CN" dirty="0" err="1"/>
              <a:t>contrib</a:t>
            </a:r>
            <a:r>
              <a:rPr lang="en-US" altLang="zh-CN" dirty="0"/>
              <a:t>-python </a:t>
            </a:r>
            <a:r>
              <a:rPr lang="zh-CN" altLang="en-US" dirty="0"/>
              <a:t>或 </a:t>
            </a:r>
            <a:r>
              <a:rPr lang="en-US" altLang="zh-CN" dirty="0"/>
              <a:t>pip install </a:t>
            </a:r>
            <a:r>
              <a:rPr lang="en-US" altLang="zh-CN" dirty="0" err="1"/>
              <a:t>opencv</a:t>
            </a:r>
            <a:r>
              <a:rPr lang="en-US" altLang="zh-CN" dirty="0"/>
              <a:t>-python</a:t>
            </a:r>
          </a:p>
          <a:p>
            <a:r>
              <a:rPr lang="zh-CN" altLang="en-US" dirty="0"/>
              <a:t>安装教程参考：</a:t>
            </a:r>
            <a:r>
              <a:rPr lang="en-US" altLang="zh-CN" dirty="0">
                <a:hlinkClick r:id="rId3"/>
              </a:rPr>
              <a:t>https://pypi.org/project/opencv-contrib-python/</a:t>
            </a:r>
            <a:endParaRPr lang="en-US" altLang="zh-CN" dirty="0"/>
          </a:p>
          <a:p>
            <a:r>
              <a:rPr lang="en-US" altLang="zh-CN" dirty="0">
                <a:hlinkClick r:id="rId4"/>
              </a:rPr>
              <a:t>https://pypi.org/project/opencv-python/</a:t>
            </a:r>
            <a:endParaRPr lang="en-US" altLang="zh-CN" dirty="0"/>
          </a:p>
          <a:p>
            <a:r>
              <a:rPr lang="en-US" altLang="zh-CN" dirty="0" err="1"/>
              <a:t>opencv</a:t>
            </a:r>
            <a:r>
              <a:rPr lang="en-US" altLang="zh-CN" dirty="0"/>
              <a:t>-python</a:t>
            </a:r>
            <a:r>
              <a:rPr lang="zh-CN" altLang="en-US" dirty="0"/>
              <a:t>教程：</a:t>
            </a:r>
            <a:r>
              <a:rPr lang="en-US" altLang="zh-CN" dirty="0">
                <a:hlinkClick r:id="rId5"/>
              </a:rPr>
              <a:t>https://docs.opencv.org/master/d6/d00/tutorial_py_root.html</a:t>
            </a:r>
            <a:endParaRPr lang="en-US" altLang="zh-CN" dirty="0"/>
          </a:p>
          <a:p>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主要模块</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24</a:t>
            </a:fld>
            <a:endParaRPr dirty="0"/>
          </a:p>
        </p:txBody>
      </p:sp>
      <p:sp>
        <p:nvSpPr>
          <p:cNvPr id="3" name="object 3"/>
          <p:cNvSpPr txBox="1"/>
          <p:nvPr/>
        </p:nvSpPr>
        <p:spPr>
          <a:xfrm>
            <a:off x="834339" y="1154429"/>
            <a:ext cx="7461884" cy="1306195"/>
          </a:xfrm>
          <a:prstGeom prst="rect">
            <a:avLst/>
          </a:prstGeom>
        </p:spPr>
        <p:txBody>
          <a:bodyPr vert="horz" wrap="square" lIns="0" tIns="12700" rIns="0" bIns="0" rtlCol="0">
            <a:spAutoFit/>
          </a:bodyPr>
          <a:lstStyle/>
          <a:p>
            <a:pPr marL="12700">
              <a:lnSpc>
                <a:spcPct val="100000"/>
              </a:lnSpc>
              <a:spcBef>
                <a:spcPts val="100"/>
              </a:spcBef>
            </a:pPr>
            <a:r>
              <a:rPr sz="1200" dirty="0">
                <a:latin typeface="等线" panose="02010600030101010101" pitchFamily="2" charset="-122"/>
                <a:cs typeface="等线" panose="02010600030101010101" pitchFamily="2" charset="-122"/>
              </a:rPr>
              <a:t>根据功能和需求的不同</a:t>
            </a:r>
            <a:r>
              <a:rPr sz="1200" spc="-5" dirty="0">
                <a:latin typeface="等线" panose="02010600030101010101" pitchFamily="2" charset="-122"/>
                <a:cs typeface="等线" panose="02010600030101010101" pitchFamily="2" charset="-122"/>
              </a:rPr>
              <a:t>，OpenCV</a:t>
            </a:r>
            <a:r>
              <a:rPr sz="1200" dirty="0">
                <a:latin typeface="等线" panose="02010600030101010101" pitchFamily="2" charset="-122"/>
                <a:cs typeface="等线" panose="02010600030101010101" pitchFamily="2" charset="-122"/>
              </a:rPr>
              <a:t>中的函数接口大体可以分为如下部分：</a:t>
            </a:r>
            <a:endParaRPr sz="1200">
              <a:latin typeface="等线" panose="02010600030101010101" pitchFamily="2" charset="-122"/>
              <a:cs typeface="等线" panose="02010600030101010101" pitchFamily="2" charset="-122"/>
            </a:endParaRPr>
          </a:p>
          <a:p>
            <a:pPr marL="12700" marR="5080">
              <a:lnSpc>
                <a:spcPct val="100000"/>
              </a:lnSpc>
            </a:pPr>
            <a:r>
              <a:rPr sz="1200" b="1" spc="-5" dirty="0">
                <a:latin typeface="等线" panose="02010600030101010101" pitchFamily="2" charset="-122"/>
                <a:cs typeface="等线" panose="02010600030101010101" pitchFamily="2" charset="-122"/>
              </a:rPr>
              <a:t>core</a:t>
            </a:r>
            <a:r>
              <a:rPr sz="1200" spc="-5" dirty="0">
                <a:latin typeface="等线" panose="02010600030101010101" pitchFamily="2" charset="-122"/>
                <a:cs typeface="等线" panose="02010600030101010101" pitchFamily="2" charset="-122"/>
              </a:rPr>
              <a:t>：</a:t>
            </a:r>
            <a:r>
              <a:rPr sz="1200" dirty="0">
                <a:latin typeface="等线" panose="02010600030101010101" pitchFamily="2" charset="-122"/>
                <a:cs typeface="等线" panose="02010600030101010101" pitchFamily="2" charset="-122"/>
              </a:rPr>
              <a:t>核心模块，主要包含了</a:t>
            </a:r>
            <a:r>
              <a:rPr sz="1200" spc="-5" dirty="0">
                <a:latin typeface="等线" panose="02010600030101010101" pitchFamily="2" charset="-122"/>
                <a:cs typeface="等线" panose="02010600030101010101" pitchFamily="2" charset="-122"/>
              </a:rPr>
              <a:t>OpenCV</a:t>
            </a:r>
            <a:r>
              <a:rPr sz="1200" dirty="0">
                <a:latin typeface="等线" panose="02010600030101010101" pitchFamily="2" charset="-122"/>
                <a:cs typeface="等线" panose="02010600030101010101" pitchFamily="2" charset="-122"/>
              </a:rPr>
              <a:t>中最基本的结构（矩阵，点线和形状等），以及相关的基础运</a:t>
            </a:r>
            <a:r>
              <a:rPr sz="1200" spc="5" dirty="0">
                <a:latin typeface="等线" panose="02010600030101010101" pitchFamily="2" charset="-122"/>
                <a:cs typeface="等线" panose="02010600030101010101" pitchFamily="2" charset="-122"/>
              </a:rPr>
              <a:t>算</a:t>
            </a:r>
            <a:r>
              <a:rPr sz="1200" dirty="0">
                <a:latin typeface="等线" panose="02010600030101010101" pitchFamily="2" charset="-122"/>
                <a:cs typeface="等线" panose="02010600030101010101" pitchFamily="2" charset="-122"/>
              </a:rPr>
              <a:t>/操作。 </a:t>
            </a:r>
            <a:r>
              <a:rPr sz="1200" b="1" spc="-5" dirty="0">
                <a:latin typeface="等线" panose="02010600030101010101" pitchFamily="2" charset="-122"/>
                <a:cs typeface="等线" panose="02010600030101010101" pitchFamily="2" charset="-122"/>
              </a:rPr>
              <a:t>imgpr</a:t>
            </a:r>
            <a:r>
              <a:rPr sz="1200" b="1" dirty="0">
                <a:latin typeface="等线" panose="02010600030101010101" pitchFamily="2" charset="-122"/>
                <a:cs typeface="等线" panose="02010600030101010101" pitchFamily="2" charset="-122"/>
              </a:rPr>
              <a:t>o</a:t>
            </a:r>
            <a:r>
              <a:rPr sz="1200" b="1" spc="5" dirty="0">
                <a:latin typeface="等线" panose="02010600030101010101" pitchFamily="2" charset="-122"/>
                <a:cs typeface="等线" panose="02010600030101010101" pitchFamily="2" charset="-122"/>
              </a:rPr>
              <a:t>c</a:t>
            </a:r>
            <a:r>
              <a:rPr sz="1200" dirty="0">
                <a:latin typeface="等线" panose="02010600030101010101" pitchFamily="2" charset="-122"/>
                <a:cs typeface="等线" panose="02010600030101010101" pitchFamily="2" charset="-122"/>
              </a:rPr>
              <a:t>：图像处理模块，包含和图像相关的基础功能（滤波，梯度，改变大小等），以及一些衍生的高级功能</a:t>
            </a:r>
            <a:endParaRPr sz="1200">
              <a:latin typeface="等线" panose="02010600030101010101" pitchFamily="2" charset="-122"/>
              <a:cs typeface="等线" panose="02010600030101010101" pitchFamily="2" charset="-122"/>
            </a:endParaRPr>
          </a:p>
          <a:p>
            <a:pPr marL="12700">
              <a:lnSpc>
                <a:spcPct val="100000"/>
              </a:lnSpc>
            </a:pPr>
            <a:r>
              <a:rPr sz="1200" dirty="0">
                <a:latin typeface="等线" panose="02010600030101010101" pitchFamily="2" charset="-122"/>
                <a:cs typeface="等线" panose="02010600030101010101" pitchFamily="2" charset="-122"/>
              </a:rPr>
              <a:t>（图像分割，直方图，形态分析和边缘/直线提取等）。</a:t>
            </a:r>
            <a:endParaRPr sz="1200">
              <a:latin typeface="等线" panose="02010600030101010101" pitchFamily="2" charset="-122"/>
              <a:cs typeface="等线" panose="02010600030101010101" pitchFamily="2" charset="-122"/>
            </a:endParaRPr>
          </a:p>
          <a:p>
            <a:pPr marL="12700">
              <a:lnSpc>
                <a:spcPct val="100000"/>
              </a:lnSpc>
            </a:pPr>
            <a:r>
              <a:rPr sz="1200" b="1" spc="-5" dirty="0">
                <a:latin typeface="等线" panose="02010600030101010101" pitchFamily="2" charset="-122"/>
                <a:cs typeface="等线" panose="02010600030101010101" pitchFamily="2" charset="-122"/>
              </a:rPr>
              <a:t>highgui</a:t>
            </a:r>
            <a:r>
              <a:rPr sz="1200" spc="-5" dirty="0">
                <a:latin typeface="等线" panose="02010600030101010101" pitchFamily="2" charset="-122"/>
                <a:cs typeface="等线" panose="02010600030101010101" pitchFamily="2" charset="-122"/>
              </a:rPr>
              <a:t>：提供了用户界面和文件读取的基本函数，比如图像显示窗口的生成和控制，图</a:t>
            </a:r>
            <a:r>
              <a:rPr sz="1200" dirty="0">
                <a:latin typeface="等线" panose="02010600030101010101" pitchFamily="2" charset="-122"/>
                <a:cs typeface="等线" panose="02010600030101010101" pitchFamily="2" charset="-122"/>
              </a:rPr>
              <a:t>像/</a:t>
            </a:r>
            <a:r>
              <a:rPr sz="1200" spc="-5" dirty="0">
                <a:latin typeface="等线" panose="02010600030101010101" pitchFamily="2" charset="-122"/>
                <a:cs typeface="等线" panose="02010600030101010101" pitchFamily="2" charset="-122"/>
              </a:rPr>
              <a:t>视频文件的</a:t>
            </a:r>
            <a:r>
              <a:rPr sz="1200" dirty="0">
                <a:latin typeface="等线" panose="02010600030101010101" pitchFamily="2" charset="-122"/>
                <a:cs typeface="等线" panose="02010600030101010101" pitchFamily="2" charset="-122"/>
              </a:rPr>
              <a:t>IO</a:t>
            </a:r>
            <a:r>
              <a:rPr sz="1200" spc="-5" dirty="0">
                <a:latin typeface="等线" panose="02010600030101010101" pitchFamily="2" charset="-122"/>
                <a:cs typeface="等线" panose="02010600030101010101" pitchFamily="2" charset="-122"/>
              </a:rPr>
              <a:t>等。</a:t>
            </a:r>
            <a:endParaRPr sz="1200">
              <a:latin typeface="等线" panose="02010600030101010101" pitchFamily="2" charset="-122"/>
              <a:cs typeface="等线" panose="02010600030101010101" pitchFamily="2" charset="-122"/>
            </a:endParaRPr>
          </a:p>
          <a:p>
            <a:pPr>
              <a:lnSpc>
                <a:spcPct val="100000"/>
              </a:lnSpc>
            </a:pPr>
            <a:endParaRPr sz="1250">
              <a:latin typeface="Times New Roman" panose="02020603050405020304"/>
              <a:cs typeface="Times New Roman" panose="02020603050405020304"/>
            </a:endParaRPr>
          </a:p>
          <a:p>
            <a:pPr marL="12700">
              <a:lnSpc>
                <a:spcPct val="100000"/>
              </a:lnSpc>
              <a:spcBef>
                <a:spcPts val="5"/>
              </a:spcBef>
            </a:pPr>
            <a:r>
              <a:rPr sz="1200" dirty="0">
                <a:latin typeface="等线" panose="02010600030101010101" pitchFamily="2" charset="-122"/>
                <a:cs typeface="等线" panose="02010600030101010101" pitchFamily="2" charset="-122"/>
              </a:rPr>
              <a:t>针对视频和一些特别的视觉应用</a:t>
            </a:r>
            <a:r>
              <a:rPr sz="1200" spc="-5" dirty="0">
                <a:latin typeface="等线" panose="02010600030101010101" pitchFamily="2" charset="-122"/>
                <a:cs typeface="等线" panose="02010600030101010101" pitchFamily="2" charset="-122"/>
              </a:rPr>
              <a:t>，OpenCV</a:t>
            </a:r>
            <a:r>
              <a:rPr sz="1200" dirty="0">
                <a:latin typeface="等线" panose="02010600030101010101" pitchFamily="2" charset="-122"/>
                <a:cs typeface="等线" panose="02010600030101010101" pitchFamily="2" charset="-122"/>
              </a:rPr>
              <a:t>也提供了强劲的支持：</a:t>
            </a:r>
            <a:endParaRPr sz="1200">
              <a:latin typeface="等线" panose="02010600030101010101" pitchFamily="2" charset="-122"/>
              <a:cs typeface="等线" panose="02010600030101010101" pitchFamily="2" charset="-122"/>
            </a:endParaRPr>
          </a:p>
        </p:txBody>
      </p:sp>
      <p:sp>
        <p:nvSpPr>
          <p:cNvPr id="4" name="object 4"/>
          <p:cNvSpPr txBox="1"/>
          <p:nvPr/>
        </p:nvSpPr>
        <p:spPr>
          <a:xfrm>
            <a:off x="834339" y="2457450"/>
            <a:ext cx="3687445" cy="1854200"/>
          </a:xfrm>
          <a:prstGeom prst="rect">
            <a:avLst/>
          </a:prstGeom>
        </p:spPr>
        <p:txBody>
          <a:bodyPr vert="horz" wrap="square" lIns="0" tIns="12065" rIns="0" bIns="0" rtlCol="0">
            <a:spAutoFit/>
          </a:bodyPr>
          <a:lstStyle/>
          <a:p>
            <a:pPr marL="12700" marR="133350">
              <a:lnSpc>
                <a:spcPct val="100000"/>
              </a:lnSpc>
              <a:spcBef>
                <a:spcPts val="95"/>
              </a:spcBef>
            </a:pPr>
            <a:r>
              <a:rPr sz="1000" b="1" spc="-5" dirty="0">
                <a:latin typeface="等线" panose="02010600030101010101" pitchFamily="2" charset="-122"/>
                <a:cs typeface="等线" panose="02010600030101010101" pitchFamily="2" charset="-122"/>
              </a:rPr>
              <a:t>video：</a:t>
            </a:r>
            <a:r>
              <a:rPr sz="1000" spc="-5" dirty="0">
                <a:latin typeface="等线" panose="02010600030101010101" pitchFamily="2" charset="-122"/>
                <a:cs typeface="等线" panose="02010600030101010101" pitchFamily="2" charset="-122"/>
              </a:rPr>
              <a:t>用于视频分析的常用功</a:t>
            </a:r>
            <a:r>
              <a:rPr sz="1000" spc="5" dirty="0">
                <a:latin typeface="等线" panose="02010600030101010101" pitchFamily="2" charset="-122"/>
                <a:cs typeface="等线" panose="02010600030101010101" pitchFamily="2" charset="-122"/>
              </a:rPr>
              <a:t>能</a:t>
            </a:r>
            <a:r>
              <a:rPr sz="1000" spc="-5" dirty="0">
                <a:latin typeface="等线" panose="02010600030101010101" pitchFamily="2" charset="-122"/>
                <a:cs typeface="等线" panose="02010600030101010101" pitchFamily="2" charset="-122"/>
              </a:rPr>
              <a:t>，比</a:t>
            </a:r>
            <a:r>
              <a:rPr sz="1000" spc="5" dirty="0">
                <a:latin typeface="等线" panose="02010600030101010101" pitchFamily="2" charset="-122"/>
                <a:cs typeface="等线" panose="02010600030101010101" pitchFamily="2" charset="-122"/>
              </a:rPr>
              <a:t>如</a:t>
            </a:r>
            <a:r>
              <a:rPr sz="1000" spc="-5" dirty="0">
                <a:latin typeface="等线" panose="02010600030101010101" pitchFamily="2" charset="-122"/>
                <a:cs typeface="等线" panose="02010600030101010101" pitchFamily="2" charset="-122"/>
              </a:rPr>
              <a:t>光流</a:t>
            </a:r>
            <a:r>
              <a:rPr sz="1000" spc="5" dirty="0">
                <a:latin typeface="等线" panose="02010600030101010101" pitchFamily="2" charset="-122"/>
                <a:cs typeface="等线" panose="02010600030101010101" pitchFamily="2" charset="-122"/>
              </a:rPr>
              <a:t>法</a:t>
            </a:r>
            <a:r>
              <a:rPr sz="1000" spc="-5" dirty="0">
                <a:latin typeface="等线" panose="02010600030101010101" pitchFamily="2" charset="-122"/>
                <a:cs typeface="等线" panose="02010600030101010101" pitchFamily="2" charset="-122"/>
              </a:rPr>
              <a:t>（Optical</a:t>
            </a:r>
            <a:r>
              <a:rPr sz="1000" spc="2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Flow）  和目标跟踪等。</a:t>
            </a:r>
            <a:endParaRPr sz="1000" dirty="0">
              <a:latin typeface="等线" panose="02010600030101010101" pitchFamily="2" charset="-122"/>
              <a:cs typeface="等线" panose="02010600030101010101" pitchFamily="2" charset="-122"/>
            </a:endParaRPr>
          </a:p>
          <a:p>
            <a:pPr marL="12700" marR="5080">
              <a:lnSpc>
                <a:spcPct val="100000"/>
              </a:lnSpc>
            </a:pPr>
            <a:r>
              <a:rPr sz="1000" b="1" spc="-5" dirty="0">
                <a:latin typeface="等线" panose="02010600030101010101" pitchFamily="2" charset="-122"/>
                <a:cs typeface="等线" panose="02010600030101010101" pitchFamily="2" charset="-122"/>
              </a:rPr>
              <a:t>calib3d：</a:t>
            </a:r>
            <a:r>
              <a:rPr sz="1000" spc="-5" dirty="0">
                <a:latin typeface="等线" panose="02010600030101010101" pitchFamily="2" charset="-122"/>
                <a:cs typeface="等线" panose="02010600030101010101" pitchFamily="2" charset="-122"/>
              </a:rPr>
              <a:t>三维重建，立体视觉和相</a:t>
            </a:r>
            <a:r>
              <a:rPr sz="1000" spc="5" dirty="0">
                <a:latin typeface="等线" panose="02010600030101010101" pitchFamily="2" charset="-122"/>
                <a:cs typeface="等线" panose="02010600030101010101" pitchFamily="2" charset="-122"/>
              </a:rPr>
              <a:t>机</a:t>
            </a:r>
            <a:r>
              <a:rPr sz="1000" spc="-5" dirty="0">
                <a:latin typeface="等线" panose="02010600030101010101" pitchFamily="2" charset="-122"/>
                <a:cs typeface="等线" panose="02010600030101010101" pitchFamily="2" charset="-122"/>
              </a:rPr>
              <a:t>标定</a:t>
            </a:r>
            <a:r>
              <a:rPr sz="1000" spc="5" dirty="0">
                <a:latin typeface="等线" panose="02010600030101010101" pitchFamily="2" charset="-122"/>
                <a:cs typeface="等线" panose="02010600030101010101" pitchFamily="2" charset="-122"/>
              </a:rPr>
              <a:t>等</a:t>
            </a:r>
            <a:r>
              <a:rPr sz="1000" spc="-5" dirty="0">
                <a:latin typeface="等线" panose="02010600030101010101" pitchFamily="2" charset="-122"/>
                <a:cs typeface="等线" panose="02010600030101010101" pitchFamily="2" charset="-122"/>
              </a:rPr>
              <a:t>的相</a:t>
            </a:r>
            <a:r>
              <a:rPr sz="1000" spc="5" dirty="0">
                <a:latin typeface="等线" panose="02010600030101010101" pitchFamily="2" charset="-122"/>
                <a:cs typeface="等线" panose="02010600030101010101" pitchFamily="2" charset="-122"/>
              </a:rPr>
              <a:t>关</a:t>
            </a:r>
            <a:r>
              <a:rPr sz="1000" spc="-5" dirty="0">
                <a:latin typeface="等线" panose="02010600030101010101" pitchFamily="2" charset="-122"/>
                <a:cs typeface="等线" panose="02010600030101010101" pitchFamily="2" charset="-122"/>
              </a:rPr>
              <a:t>功能。 </a:t>
            </a:r>
            <a:r>
              <a:rPr sz="1000" b="1" spc="-5" dirty="0">
                <a:latin typeface="等线" panose="02010600030101010101" pitchFamily="2" charset="-122"/>
                <a:cs typeface="等线" panose="02010600030101010101" pitchFamily="2" charset="-122"/>
              </a:rPr>
              <a:t>f</a:t>
            </a:r>
            <a:r>
              <a:rPr sz="1000" b="1" dirty="0">
                <a:latin typeface="等线" panose="02010600030101010101" pitchFamily="2" charset="-122"/>
                <a:cs typeface="等线" panose="02010600030101010101" pitchFamily="2" charset="-122"/>
              </a:rPr>
              <a:t>e</a:t>
            </a:r>
            <a:r>
              <a:rPr sz="1000" b="1" spc="-10" dirty="0">
                <a:latin typeface="等线" panose="02010600030101010101" pitchFamily="2" charset="-122"/>
                <a:cs typeface="等线" panose="02010600030101010101" pitchFamily="2" charset="-122"/>
              </a:rPr>
              <a:t>a</a:t>
            </a:r>
            <a:r>
              <a:rPr sz="1000" b="1" spc="5" dirty="0">
                <a:latin typeface="等线" panose="02010600030101010101" pitchFamily="2" charset="-122"/>
                <a:cs typeface="等线" panose="02010600030101010101" pitchFamily="2" charset="-122"/>
              </a:rPr>
              <a:t>t</a:t>
            </a:r>
            <a:r>
              <a:rPr sz="1000" b="1" spc="-15" dirty="0">
                <a:latin typeface="等线" panose="02010600030101010101" pitchFamily="2" charset="-122"/>
                <a:cs typeface="等线" panose="02010600030101010101" pitchFamily="2" charset="-122"/>
              </a:rPr>
              <a:t>u</a:t>
            </a:r>
            <a:r>
              <a:rPr sz="1000" b="1" spc="5" dirty="0">
                <a:latin typeface="等线" panose="02010600030101010101" pitchFamily="2" charset="-122"/>
                <a:cs typeface="等线" panose="02010600030101010101" pitchFamily="2" charset="-122"/>
              </a:rPr>
              <a:t>r</a:t>
            </a:r>
            <a:r>
              <a:rPr sz="1000" b="1" spc="-10" dirty="0">
                <a:latin typeface="等线" panose="02010600030101010101" pitchFamily="2" charset="-122"/>
                <a:cs typeface="等线" panose="02010600030101010101" pitchFamily="2" charset="-122"/>
              </a:rPr>
              <a:t>es2</a:t>
            </a:r>
            <a:r>
              <a:rPr sz="1000" b="1" dirty="0">
                <a:latin typeface="等线" panose="02010600030101010101" pitchFamily="2" charset="-122"/>
                <a:cs typeface="等线" panose="02010600030101010101" pitchFamily="2" charset="-122"/>
              </a:rPr>
              <a:t>d</a:t>
            </a:r>
            <a:r>
              <a:rPr sz="1000" spc="-5" dirty="0">
                <a:latin typeface="等线" panose="02010600030101010101" pitchFamily="2" charset="-122"/>
                <a:cs typeface="等线" panose="02010600030101010101" pitchFamily="2" charset="-122"/>
              </a:rPr>
              <a:t>：二维</a:t>
            </a:r>
            <a:r>
              <a:rPr sz="1000" spc="5" dirty="0">
                <a:latin typeface="等线" panose="02010600030101010101" pitchFamily="2" charset="-122"/>
                <a:cs typeface="等线" panose="02010600030101010101" pitchFamily="2" charset="-122"/>
              </a:rPr>
              <a:t>特</a:t>
            </a:r>
            <a:r>
              <a:rPr sz="1000" spc="-5" dirty="0">
                <a:latin typeface="等线" panose="02010600030101010101" pitchFamily="2" charset="-122"/>
                <a:cs typeface="等线" panose="02010600030101010101" pitchFamily="2" charset="-122"/>
              </a:rPr>
              <a:t>征相</a:t>
            </a:r>
            <a:r>
              <a:rPr sz="1000" spc="5" dirty="0">
                <a:latin typeface="等线" panose="02010600030101010101" pitchFamily="2" charset="-122"/>
                <a:cs typeface="等线" panose="02010600030101010101" pitchFamily="2" charset="-122"/>
              </a:rPr>
              <a:t>关</a:t>
            </a:r>
            <a:r>
              <a:rPr sz="1000" spc="-5" dirty="0">
                <a:latin typeface="等线" panose="02010600030101010101" pitchFamily="2" charset="-122"/>
                <a:cs typeface="等线" panose="02010600030101010101" pitchFamily="2" charset="-122"/>
              </a:rPr>
              <a:t>的功能</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主要</a:t>
            </a:r>
            <a:r>
              <a:rPr sz="1000" spc="5"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一些</a:t>
            </a:r>
            <a:r>
              <a:rPr sz="1000" spc="5" dirty="0">
                <a:latin typeface="等线" panose="02010600030101010101" pitchFamily="2" charset="-122"/>
                <a:cs typeface="等线" panose="02010600030101010101" pitchFamily="2" charset="-122"/>
              </a:rPr>
              <a:t>不</a:t>
            </a:r>
            <a:r>
              <a:rPr sz="1000" spc="-5" dirty="0">
                <a:latin typeface="等线" panose="02010600030101010101" pitchFamily="2" charset="-122"/>
                <a:cs typeface="等线" panose="02010600030101010101" pitchFamily="2" charset="-122"/>
              </a:rPr>
              <a:t>受</a:t>
            </a:r>
            <a:r>
              <a:rPr sz="1000" spc="5" dirty="0">
                <a:latin typeface="等线" panose="02010600030101010101" pitchFamily="2" charset="-122"/>
                <a:cs typeface="等线" panose="02010600030101010101" pitchFamily="2" charset="-122"/>
              </a:rPr>
              <a:t>专</a:t>
            </a:r>
            <a:r>
              <a:rPr sz="1000" spc="-5" dirty="0">
                <a:latin typeface="等线" panose="02010600030101010101" pitchFamily="2" charset="-122"/>
                <a:cs typeface="等线" panose="02010600030101010101" pitchFamily="2" charset="-122"/>
              </a:rPr>
              <a:t>利保护</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 商业友好的特征点检测和匹配等功</a:t>
            </a:r>
            <a:r>
              <a:rPr sz="1000" spc="5" dirty="0">
                <a:latin typeface="等线" panose="02010600030101010101" pitchFamily="2" charset="-122"/>
                <a:cs typeface="等线" panose="02010600030101010101" pitchFamily="2" charset="-122"/>
              </a:rPr>
              <a:t>能</a:t>
            </a:r>
            <a:r>
              <a:rPr sz="1000" spc="-5" dirty="0">
                <a:latin typeface="等线" panose="02010600030101010101" pitchFamily="2" charset="-122"/>
                <a:cs typeface="等线" panose="02010600030101010101" pitchFamily="2" charset="-122"/>
              </a:rPr>
              <a:t>，比</a:t>
            </a:r>
            <a:r>
              <a:rPr sz="1000" spc="10" dirty="0">
                <a:latin typeface="等线" panose="02010600030101010101" pitchFamily="2" charset="-122"/>
                <a:cs typeface="等线" panose="02010600030101010101" pitchFamily="2" charset="-122"/>
              </a:rPr>
              <a:t>如</a:t>
            </a:r>
            <a:r>
              <a:rPr sz="1000" spc="-5" dirty="0">
                <a:latin typeface="等线" panose="02010600030101010101" pitchFamily="2" charset="-122"/>
                <a:cs typeface="等线" panose="02010600030101010101" pitchFamily="2" charset="-122"/>
              </a:rPr>
              <a:t>ORB特</a:t>
            </a:r>
            <a:r>
              <a:rPr sz="1000" spc="5" dirty="0">
                <a:latin typeface="等线" panose="02010600030101010101" pitchFamily="2" charset="-122"/>
                <a:cs typeface="等线" panose="02010600030101010101" pitchFamily="2" charset="-122"/>
              </a:rPr>
              <a:t>征</a:t>
            </a:r>
            <a:r>
              <a:rPr sz="1000" spc="-5" dirty="0">
                <a:latin typeface="等线" panose="02010600030101010101" pitchFamily="2" charset="-122"/>
                <a:cs typeface="等线" panose="02010600030101010101" pitchFamily="2" charset="-122"/>
              </a:rPr>
              <a:t>。</a:t>
            </a:r>
            <a:endParaRPr sz="1000" dirty="0">
              <a:latin typeface="等线" panose="02010600030101010101" pitchFamily="2" charset="-122"/>
              <a:cs typeface="等线" panose="02010600030101010101" pitchFamily="2" charset="-122"/>
            </a:endParaRPr>
          </a:p>
          <a:p>
            <a:pPr marL="12700">
              <a:lnSpc>
                <a:spcPct val="100000"/>
              </a:lnSpc>
            </a:pPr>
            <a:r>
              <a:rPr sz="1000" b="1" spc="-5" dirty="0">
                <a:latin typeface="等线" panose="02010600030101010101" pitchFamily="2" charset="-122"/>
                <a:cs typeface="等线" panose="02010600030101010101" pitchFamily="2" charset="-122"/>
              </a:rPr>
              <a:t>object：</a:t>
            </a:r>
            <a:r>
              <a:rPr sz="1000" spc="-10" dirty="0">
                <a:latin typeface="等线" panose="02010600030101010101" pitchFamily="2" charset="-122"/>
                <a:cs typeface="等线" panose="02010600030101010101" pitchFamily="2" charset="-122"/>
              </a:rPr>
              <a:t>目标检测模块，包含级</a:t>
            </a:r>
            <a:r>
              <a:rPr sz="1000" dirty="0">
                <a:latin typeface="等线" panose="02010600030101010101" pitchFamily="2" charset="-122"/>
                <a:cs typeface="等线" panose="02010600030101010101" pitchFamily="2" charset="-122"/>
              </a:rPr>
              <a:t>联</a:t>
            </a:r>
            <a:r>
              <a:rPr sz="1000" spc="-10" dirty="0">
                <a:latin typeface="等线" panose="02010600030101010101" pitchFamily="2" charset="-122"/>
                <a:cs typeface="等线" panose="02010600030101010101" pitchFamily="2" charset="-122"/>
              </a:rPr>
              <a:t>分类</a:t>
            </a:r>
            <a:r>
              <a:rPr sz="1000" spc="-5" dirty="0">
                <a:latin typeface="等线" panose="02010600030101010101" pitchFamily="2" charset="-122"/>
                <a:cs typeface="等线" panose="02010600030101010101" pitchFamily="2" charset="-122"/>
              </a:rPr>
              <a:t>和Latent</a:t>
            </a:r>
            <a:r>
              <a:rPr sz="1000" spc="4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SVM</a:t>
            </a:r>
            <a:endParaRPr sz="1000" dirty="0">
              <a:latin typeface="等线" panose="02010600030101010101" pitchFamily="2" charset="-122"/>
              <a:cs typeface="等线" panose="02010600030101010101" pitchFamily="2" charset="-122"/>
            </a:endParaRPr>
          </a:p>
          <a:p>
            <a:pPr marL="12700" marR="99060">
              <a:lnSpc>
                <a:spcPct val="100000"/>
              </a:lnSpc>
            </a:pPr>
            <a:r>
              <a:rPr sz="1000" b="1" dirty="0">
                <a:latin typeface="等线" panose="02010600030101010101" pitchFamily="2" charset="-122"/>
                <a:cs typeface="等线" panose="02010600030101010101" pitchFamily="2" charset="-122"/>
              </a:rPr>
              <a:t>m</a:t>
            </a:r>
            <a:r>
              <a:rPr sz="1000" b="1" spc="-5" dirty="0">
                <a:latin typeface="等线" panose="02010600030101010101" pitchFamily="2" charset="-122"/>
                <a:cs typeface="等线" panose="02010600030101010101" pitchFamily="2" charset="-122"/>
              </a:rPr>
              <a:t>l：</a:t>
            </a:r>
            <a:r>
              <a:rPr sz="1000" spc="-5" dirty="0">
                <a:latin typeface="等线" panose="02010600030101010101" pitchFamily="2" charset="-122"/>
                <a:cs typeface="等线" panose="02010600030101010101" pitchFamily="2" charset="-122"/>
              </a:rPr>
              <a:t>机器学习算法模块，包含一些视</a:t>
            </a:r>
            <a:r>
              <a:rPr sz="1000" spc="5" dirty="0">
                <a:latin typeface="等线" panose="02010600030101010101" pitchFamily="2" charset="-122"/>
                <a:cs typeface="等线" panose="02010600030101010101" pitchFamily="2" charset="-122"/>
              </a:rPr>
              <a:t>觉</a:t>
            </a:r>
            <a:r>
              <a:rPr sz="1000" spc="-5" dirty="0">
                <a:latin typeface="等线" panose="02010600030101010101" pitchFamily="2" charset="-122"/>
                <a:cs typeface="等线" panose="02010600030101010101" pitchFamily="2" charset="-122"/>
              </a:rPr>
              <a:t>中最</a:t>
            </a:r>
            <a:r>
              <a:rPr sz="1000" spc="5" dirty="0">
                <a:latin typeface="等线" panose="02010600030101010101" pitchFamily="2" charset="-122"/>
                <a:cs typeface="等线" panose="02010600030101010101" pitchFamily="2" charset="-122"/>
              </a:rPr>
              <a:t>常</a:t>
            </a:r>
            <a:r>
              <a:rPr sz="1000" spc="-5" dirty="0">
                <a:latin typeface="等线" panose="02010600030101010101" pitchFamily="2" charset="-122"/>
                <a:cs typeface="等线" panose="02010600030101010101" pitchFamily="2" charset="-122"/>
              </a:rPr>
              <a:t>用的</a:t>
            </a:r>
            <a:r>
              <a:rPr sz="1000" spc="5" dirty="0">
                <a:latin typeface="等线" panose="02010600030101010101" pitchFamily="2" charset="-122"/>
                <a:cs typeface="等线" panose="02010600030101010101" pitchFamily="2" charset="-122"/>
              </a:rPr>
              <a:t>传</a:t>
            </a:r>
            <a:r>
              <a:rPr sz="1000" spc="-5" dirty="0">
                <a:latin typeface="等线" panose="02010600030101010101" pitchFamily="2" charset="-122"/>
                <a:cs typeface="等线" panose="02010600030101010101" pitchFamily="2" charset="-122"/>
              </a:rPr>
              <a:t>统机</a:t>
            </a:r>
            <a:r>
              <a:rPr sz="1000" spc="5" dirty="0">
                <a:latin typeface="等线" panose="02010600030101010101" pitchFamily="2" charset="-122"/>
                <a:cs typeface="等线" panose="02010600030101010101" pitchFamily="2" charset="-122"/>
              </a:rPr>
              <a:t>器</a:t>
            </a:r>
            <a:r>
              <a:rPr sz="1000" spc="-5" dirty="0">
                <a:latin typeface="等线" panose="02010600030101010101" pitchFamily="2" charset="-122"/>
                <a:cs typeface="等线" panose="02010600030101010101" pitchFamily="2" charset="-122"/>
              </a:rPr>
              <a:t>学习 算法。</a:t>
            </a:r>
            <a:endParaRPr sz="1000" dirty="0">
              <a:latin typeface="等线" panose="02010600030101010101" pitchFamily="2" charset="-122"/>
              <a:cs typeface="等线" panose="02010600030101010101" pitchFamily="2" charset="-122"/>
            </a:endParaRPr>
          </a:p>
          <a:p>
            <a:pPr marL="12700" marR="115570" algn="just">
              <a:lnSpc>
                <a:spcPct val="100000"/>
              </a:lnSpc>
            </a:pPr>
            <a:r>
              <a:rPr sz="1000" b="1" spc="-5" dirty="0">
                <a:latin typeface="等线" panose="02010600030101010101" pitchFamily="2" charset="-122"/>
                <a:cs typeface="等线" panose="02010600030101010101" pitchFamily="2" charset="-122"/>
              </a:rPr>
              <a:t>flann：</a:t>
            </a:r>
            <a:r>
              <a:rPr sz="1000" spc="-5" dirty="0">
                <a:latin typeface="等线" panose="02010600030101010101" pitchFamily="2" charset="-122"/>
                <a:cs typeface="等线" panose="02010600030101010101" pitchFamily="2" charset="-122"/>
              </a:rPr>
              <a:t>最近邻算法库，Fast</a:t>
            </a:r>
            <a:r>
              <a:rPr sz="1000" spc="5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Library</a:t>
            </a:r>
            <a:r>
              <a:rPr sz="1000" spc="-1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for</a:t>
            </a:r>
            <a:r>
              <a:rPr sz="1000" spc="1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Approximate</a:t>
            </a:r>
            <a:r>
              <a:rPr sz="1000" spc="-2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Nearest </a:t>
            </a:r>
            <a:r>
              <a:rPr sz="1000" spc="-10" dirty="0">
                <a:latin typeface="等线" panose="02010600030101010101" pitchFamily="2" charset="-122"/>
                <a:cs typeface="等线" panose="02010600030101010101" pitchFamily="2" charset="-122"/>
              </a:rPr>
              <a:t>Nei  </a:t>
            </a:r>
            <a:r>
              <a:rPr sz="1000" spc="-5" dirty="0">
                <a:latin typeface="等线" panose="02010600030101010101" pitchFamily="2" charset="-122"/>
                <a:cs typeface="等线" panose="02010600030101010101" pitchFamily="2" charset="-122"/>
              </a:rPr>
              <a:t>ghbor</a:t>
            </a:r>
            <a:r>
              <a:rPr sz="1000" dirty="0">
                <a:latin typeface="等线" panose="02010600030101010101" pitchFamily="2" charset="-122"/>
                <a:cs typeface="等线" panose="02010600030101010101" pitchFamily="2" charset="-122"/>
              </a:rPr>
              <a:t>s</a:t>
            </a:r>
            <a:r>
              <a:rPr sz="1000" spc="-5" dirty="0">
                <a:latin typeface="等线" panose="02010600030101010101" pitchFamily="2" charset="-122"/>
                <a:cs typeface="等线" panose="02010600030101010101" pitchFamily="2" charset="-122"/>
              </a:rPr>
              <a:t>，用于在多维空间进行聚类和检索</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经常</a:t>
            </a:r>
            <a:r>
              <a:rPr sz="1000" spc="5" dirty="0">
                <a:latin typeface="等线" panose="02010600030101010101" pitchFamily="2" charset="-122"/>
                <a:cs typeface="等线" panose="02010600030101010101" pitchFamily="2" charset="-122"/>
              </a:rPr>
              <a:t>和</a:t>
            </a:r>
            <a:r>
              <a:rPr sz="1000" spc="-5" dirty="0">
                <a:latin typeface="等线" panose="02010600030101010101" pitchFamily="2" charset="-122"/>
                <a:cs typeface="等线" panose="02010600030101010101" pitchFamily="2" charset="-122"/>
              </a:rPr>
              <a:t>关键</a:t>
            </a:r>
            <a:r>
              <a:rPr sz="1000" spc="5" dirty="0">
                <a:latin typeface="等线" panose="02010600030101010101" pitchFamily="2" charset="-122"/>
                <a:cs typeface="等线" panose="02010600030101010101" pitchFamily="2" charset="-122"/>
              </a:rPr>
              <a:t>点</a:t>
            </a:r>
            <a:r>
              <a:rPr sz="1000" spc="-5" dirty="0">
                <a:latin typeface="等线" panose="02010600030101010101" pitchFamily="2" charset="-122"/>
                <a:cs typeface="等线" panose="02010600030101010101" pitchFamily="2" charset="-122"/>
              </a:rPr>
              <a:t>匹配搭 配使用。</a:t>
            </a:r>
            <a:endParaRPr sz="1000" dirty="0">
              <a:latin typeface="等线" panose="02010600030101010101" pitchFamily="2" charset="-122"/>
              <a:cs typeface="等线" panose="02010600030101010101" pitchFamily="2" charset="-122"/>
            </a:endParaRPr>
          </a:p>
          <a:p>
            <a:pPr marL="12700">
              <a:lnSpc>
                <a:spcPct val="100000"/>
              </a:lnSpc>
            </a:pPr>
            <a:r>
              <a:rPr sz="1000" b="1" spc="-10" dirty="0">
                <a:latin typeface="等线" panose="02010600030101010101" pitchFamily="2" charset="-122"/>
                <a:cs typeface="等线" panose="02010600030101010101" pitchFamily="2" charset="-122"/>
              </a:rPr>
              <a:t>gpu</a:t>
            </a:r>
            <a:r>
              <a:rPr sz="1000" spc="-10"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包含了一些gpu加速的接口，底</a:t>
            </a:r>
            <a:r>
              <a:rPr sz="1000" spc="5" dirty="0">
                <a:latin typeface="等线" panose="02010600030101010101" pitchFamily="2" charset="-122"/>
                <a:cs typeface="等线" panose="02010600030101010101" pitchFamily="2" charset="-122"/>
              </a:rPr>
              <a:t>层</a:t>
            </a:r>
            <a:r>
              <a:rPr sz="1000" spc="-5" dirty="0">
                <a:latin typeface="等线" panose="02010600030101010101" pitchFamily="2" charset="-122"/>
                <a:cs typeface="等线" panose="02010600030101010101" pitchFamily="2" charset="-122"/>
              </a:rPr>
              <a:t>的加</a:t>
            </a:r>
            <a:r>
              <a:rPr sz="1000" spc="5" dirty="0">
                <a:latin typeface="等线" panose="02010600030101010101" pitchFamily="2" charset="-122"/>
                <a:cs typeface="等线" panose="02010600030101010101" pitchFamily="2" charset="-122"/>
              </a:rPr>
              <a:t>速</a:t>
            </a:r>
            <a:r>
              <a:rPr sz="1000" spc="10"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CUDA实现。</a:t>
            </a:r>
            <a:endParaRPr sz="1000" dirty="0">
              <a:latin typeface="等线" panose="02010600030101010101" pitchFamily="2" charset="-122"/>
              <a:cs typeface="等线" panose="02010600030101010101" pitchFamily="2" charset="-122"/>
            </a:endParaRPr>
          </a:p>
        </p:txBody>
      </p:sp>
      <p:sp>
        <p:nvSpPr>
          <p:cNvPr id="5" name="object 5"/>
          <p:cNvSpPr txBox="1"/>
          <p:nvPr/>
        </p:nvSpPr>
        <p:spPr>
          <a:xfrm>
            <a:off x="4774438" y="2457450"/>
            <a:ext cx="3702050" cy="1854200"/>
          </a:xfrm>
          <a:prstGeom prst="rect">
            <a:avLst/>
          </a:prstGeom>
        </p:spPr>
        <p:txBody>
          <a:bodyPr vert="horz" wrap="square" lIns="0" tIns="12065" rIns="0" bIns="0" rtlCol="0">
            <a:spAutoFit/>
          </a:bodyPr>
          <a:lstStyle/>
          <a:p>
            <a:pPr marL="12700" marR="5080">
              <a:lnSpc>
                <a:spcPct val="100000"/>
              </a:lnSpc>
              <a:spcBef>
                <a:spcPts val="95"/>
              </a:spcBef>
            </a:pPr>
            <a:r>
              <a:rPr sz="1000" b="1" spc="-5" dirty="0">
                <a:latin typeface="等线" panose="02010600030101010101" pitchFamily="2" charset="-122"/>
                <a:cs typeface="等线" panose="02010600030101010101" pitchFamily="2" charset="-122"/>
              </a:rPr>
              <a:t>photo</a:t>
            </a:r>
            <a:r>
              <a:rPr sz="1000" spc="-5" dirty="0">
                <a:latin typeface="等线" panose="02010600030101010101" pitchFamily="2" charset="-122"/>
                <a:cs typeface="等线" panose="02010600030101010101" pitchFamily="2" charset="-122"/>
              </a:rPr>
              <a:t>：计算</a:t>
            </a:r>
            <a:r>
              <a:rPr sz="1000" spc="5" dirty="0">
                <a:latin typeface="等线" panose="02010600030101010101" pitchFamily="2" charset="-122"/>
                <a:cs typeface="等线" panose="02010600030101010101" pitchFamily="2" charset="-122"/>
              </a:rPr>
              <a:t>摄</a:t>
            </a:r>
            <a:r>
              <a:rPr sz="1000" spc="-5" dirty="0">
                <a:latin typeface="等线" panose="02010600030101010101" pitchFamily="2" charset="-122"/>
                <a:cs typeface="等线" panose="02010600030101010101" pitchFamily="2" charset="-122"/>
              </a:rPr>
              <a:t>像学（Computational</a:t>
            </a:r>
            <a:r>
              <a:rPr sz="1000" spc="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Photography）相关的接</a:t>
            </a:r>
            <a:r>
              <a:rPr sz="1000" spc="5" dirty="0">
                <a:latin typeface="等线" panose="02010600030101010101" pitchFamily="2" charset="-122"/>
                <a:cs typeface="等线" panose="02010600030101010101" pitchFamily="2" charset="-122"/>
              </a:rPr>
              <a:t>口</a:t>
            </a:r>
            <a:r>
              <a:rPr sz="1000" spc="-5" dirty="0">
                <a:latin typeface="等线" panose="02010600030101010101" pitchFamily="2" charset="-122"/>
                <a:cs typeface="等线" panose="02010600030101010101" pitchFamily="2" charset="-122"/>
              </a:rPr>
              <a:t>，  当然这只是个名字，其实只有图像</a:t>
            </a:r>
            <a:r>
              <a:rPr sz="1000" spc="5" dirty="0">
                <a:latin typeface="等线" panose="02010600030101010101" pitchFamily="2" charset="-122"/>
                <a:cs typeface="等线" panose="02010600030101010101" pitchFamily="2" charset="-122"/>
              </a:rPr>
              <a:t>修</a:t>
            </a:r>
            <a:r>
              <a:rPr sz="1000" spc="-5" dirty="0">
                <a:latin typeface="等线" panose="02010600030101010101" pitchFamily="2" charset="-122"/>
                <a:cs typeface="等线" panose="02010600030101010101" pitchFamily="2" charset="-122"/>
              </a:rPr>
              <a:t>复和</a:t>
            </a:r>
            <a:r>
              <a:rPr sz="1000" spc="5" dirty="0">
                <a:latin typeface="等线" panose="02010600030101010101" pitchFamily="2" charset="-122"/>
                <a:cs typeface="等线" panose="02010600030101010101" pitchFamily="2" charset="-122"/>
              </a:rPr>
              <a:t>降</a:t>
            </a:r>
            <a:r>
              <a:rPr sz="1000" spc="-5" dirty="0">
                <a:latin typeface="等线" panose="02010600030101010101" pitchFamily="2" charset="-122"/>
                <a:cs typeface="等线" panose="02010600030101010101" pitchFamily="2" charset="-122"/>
              </a:rPr>
              <a:t>噪而</a:t>
            </a:r>
            <a:r>
              <a:rPr sz="1000" spc="5" dirty="0">
                <a:latin typeface="等线" panose="02010600030101010101" pitchFamily="2" charset="-122"/>
                <a:cs typeface="等线" panose="02010600030101010101" pitchFamily="2" charset="-122"/>
              </a:rPr>
              <a:t>已</a:t>
            </a:r>
            <a:r>
              <a:rPr sz="1000" spc="-5" dirty="0">
                <a:latin typeface="等线" panose="02010600030101010101" pitchFamily="2" charset="-122"/>
                <a:cs typeface="等线" panose="02010600030101010101" pitchFamily="2" charset="-122"/>
              </a:rPr>
              <a:t>。 </a:t>
            </a:r>
            <a:endParaRPr lang="en-US" sz="1000" spc="-5" dirty="0">
              <a:latin typeface="等线" panose="02010600030101010101" pitchFamily="2" charset="-122"/>
              <a:cs typeface="等线" panose="02010600030101010101" pitchFamily="2" charset="-122"/>
            </a:endParaRPr>
          </a:p>
          <a:p>
            <a:pPr marL="12700" marR="5080">
              <a:lnSpc>
                <a:spcPct val="100000"/>
              </a:lnSpc>
              <a:spcBef>
                <a:spcPts val="95"/>
              </a:spcBef>
            </a:pPr>
            <a:r>
              <a:rPr sz="1000" b="1" spc="-5" dirty="0">
                <a:latin typeface="等线" panose="02010600030101010101" pitchFamily="2" charset="-122"/>
                <a:cs typeface="等线" panose="02010600030101010101" pitchFamily="2" charset="-122"/>
              </a:rPr>
              <a:t>stitching</a:t>
            </a:r>
            <a:r>
              <a:rPr sz="1000" spc="-5" dirty="0">
                <a:latin typeface="等线" panose="02010600030101010101" pitchFamily="2" charset="-122"/>
                <a:cs typeface="等线" panose="02010600030101010101" pitchFamily="2" charset="-122"/>
              </a:rPr>
              <a:t>：图像拼接模块，有</a:t>
            </a:r>
            <a:r>
              <a:rPr sz="1000" spc="5" dirty="0">
                <a:latin typeface="等线" panose="02010600030101010101" pitchFamily="2" charset="-122"/>
                <a:cs typeface="等线" panose="02010600030101010101" pitchFamily="2" charset="-122"/>
              </a:rPr>
              <a:t>了</a:t>
            </a:r>
            <a:r>
              <a:rPr sz="1000" spc="-5" dirty="0">
                <a:latin typeface="等线" panose="02010600030101010101" pitchFamily="2" charset="-122"/>
                <a:cs typeface="等线" panose="02010600030101010101" pitchFamily="2" charset="-122"/>
              </a:rPr>
              <a:t>它可</a:t>
            </a:r>
            <a:r>
              <a:rPr sz="1000" spc="5" dirty="0">
                <a:latin typeface="等线" panose="02010600030101010101" pitchFamily="2" charset="-122"/>
                <a:cs typeface="等线" panose="02010600030101010101" pitchFamily="2" charset="-122"/>
              </a:rPr>
              <a:t>以</a:t>
            </a:r>
            <a:r>
              <a:rPr sz="1000" spc="-5" dirty="0">
                <a:latin typeface="等线" panose="02010600030101010101" pitchFamily="2" charset="-122"/>
                <a:cs typeface="等线" panose="02010600030101010101" pitchFamily="2" charset="-122"/>
              </a:rPr>
              <a:t>自己</a:t>
            </a:r>
            <a:r>
              <a:rPr sz="1000" spc="5" dirty="0">
                <a:latin typeface="等线" panose="02010600030101010101" pitchFamily="2" charset="-122"/>
                <a:cs typeface="等线" panose="02010600030101010101" pitchFamily="2" charset="-122"/>
              </a:rPr>
              <a:t>生</a:t>
            </a:r>
            <a:r>
              <a:rPr sz="1000" spc="-5" dirty="0">
                <a:latin typeface="等线" panose="02010600030101010101" pitchFamily="2" charset="-122"/>
                <a:cs typeface="等线" panose="02010600030101010101" pitchFamily="2" charset="-122"/>
              </a:rPr>
              <a:t>成全</a:t>
            </a:r>
            <a:r>
              <a:rPr sz="1000" spc="5" dirty="0">
                <a:latin typeface="等线" panose="02010600030101010101" pitchFamily="2" charset="-122"/>
                <a:cs typeface="等线" panose="02010600030101010101" pitchFamily="2" charset="-122"/>
              </a:rPr>
              <a:t>景</a:t>
            </a:r>
            <a:r>
              <a:rPr sz="1000" spc="-5" dirty="0">
                <a:latin typeface="等线" panose="02010600030101010101" pitchFamily="2" charset="-122"/>
                <a:cs typeface="等线" panose="02010600030101010101" pitchFamily="2" charset="-122"/>
              </a:rPr>
              <a:t>照片。 </a:t>
            </a:r>
            <a:r>
              <a:rPr sz="1000" b="1" spc="-5" dirty="0">
                <a:latin typeface="等线" panose="02010600030101010101" pitchFamily="2" charset="-122"/>
                <a:cs typeface="等线" panose="02010600030101010101" pitchFamily="2" charset="-122"/>
              </a:rPr>
              <a:t>nonfree：</a:t>
            </a:r>
            <a:r>
              <a:rPr sz="1000" spc="-5" dirty="0">
                <a:latin typeface="等线" panose="02010600030101010101" pitchFamily="2" charset="-122"/>
                <a:cs typeface="等线" panose="02010600030101010101" pitchFamily="2" charset="-122"/>
              </a:rPr>
              <a:t>受到</a:t>
            </a:r>
            <a:r>
              <a:rPr sz="1000" spc="5" dirty="0">
                <a:latin typeface="等线" panose="02010600030101010101" pitchFamily="2" charset="-122"/>
                <a:cs typeface="等线" panose="02010600030101010101" pitchFamily="2" charset="-122"/>
              </a:rPr>
              <a:t>专</a:t>
            </a:r>
            <a:r>
              <a:rPr sz="1000" spc="-5" dirty="0">
                <a:latin typeface="等线" panose="02010600030101010101" pitchFamily="2" charset="-122"/>
                <a:cs typeface="等线" panose="02010600030101010101" pitchFamily="2" charset="-122"/>
              </a:rPr>
              <a:t>利保</a:t>
            </a:r>
            <a:r>
              <a:rPr sz="1000" spc="5" dirty="0">
                <a:latin typeface="等线" panose="02010600030101010101" pitchFamily="2" charset="-122"/>
                <a:cs typeface="等线" panose="02010600030101010101" pitchFamily="2" charset="-122"/>
              </a:rPr>
              <a:t>护</a:t>
            </a:r>
            <a:r>
              <a:rPr sz="1000" spc="-5" dirty="0">
                <a:latin typeface="等线" panose="02010600030101010101" pitchFamily="2" charset="-122"/>
                <a:cs typeface="等线" panose="02010600030101010101" pitchFamily="2" charset="-122"/>
              </a:rPr>
              <a:t>的一</a:t>
            </a:r>
            <a:r>
              <a:rPr sz="1000" spc="5" dirty="0">
                <a:latin typeface="等线" panose="02010600030101010101" pitchFamily="2" charset="-122"/>
                <a:cs typeface="等线" panose="02010600030101010101" pitchFamily="2" charset="-122"/>
              </a:rPr>
              <a:t>些</a:t>
            </a:r>
            <a:r>
              <a:rPr sz="1000" spc="-5" dirty="0">
                <a:latin typeface="等线" panose="02010600030101010101" pitchFamily="2" charset="-122"/>
                <a:cs typeface="等线" panose="02010600030101010101" pitchFamily="2" charset="-122"/>
              </a:rPr>
              <a:t>算法</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其实</a:t>
            </a:r>
            <a:r>
              <a:rPr sz="1000" spc="5" dirty="0">
                <a:latin typeface="等线" panose="02010600030101010101" pitchFamily="2" charset="-122"/>
                <a:cs typeface="等线" panose="02010600030101010101" pitchFamily="2" charset="-122"/>
              </a:rPr>
              <a:t>就</a:t>
            </a:r>
            <a:r>
              <a:rPr sz="1000"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SIFT和SURF。 </a:t>
            </a:r>
            <a:r>
              <a:rPr sz="1000" b="1" spc="-5" dirty="0">
                <a:latin typeface="等线" panose="02010600030101010101" pitchFamily="2" charset="-122"/>
                <a:cs typeface="等线" panose="02010600030101010101" pitchFamily="2" charset="-122"/>
              </a:rPr>
              <a:t>contrib：</a:t>
            </a:r>
            <a:r>
              <a:rPr sz="1000" spc="-5" dirty="0">
                <a:latin typeface="等线" panose="02010600030101010101" pitchFamily="2" charset="-122"/>
                <a:cs typeface="等线" panose="02010600030101010101" pitchFamily="2" charset="-122"/>
              </a:rPr>
              <a:t>一些实验性质的算</a:t>
            </a:r>
            <a:r>
              <a:rPr sz="1000" spc="5" dirty="0">
                <a:latin typeface="等线" panose="02010600030101010101" pitchFamily="2" charset="-122"/>
                <a:cs typeface="等线" panose="02010600030101010101" pitchFamily="2" charset="-122"/>
              </a:rPr>
              <a:t>法</a:t>
            </a:r>
            <a:r>
              <a:rPr sz="1000" spc="-5" dirty="0">
                <a:latin typeface="等线" panose="02010600030101010101" pitchFamily="2" charset="-122"/>
                <a:cs typeface="等线" panose="02010600030101010101" pitchFamily="2" charset="-122"/>
              </a:rPr>
              <a:t>，考</a:t>
            </a:r>
            <a:r>
              <a:rPr sz="1000" spc="5" dirty="0">
                <a:latin typeface="等线" panose="02010600030101010101" pitchFamily="2" charset="-122"/>
                <a:cs typeface="等线" panose="02010600030101010101" pitchFamily="2" charset="-122"/>
              </a:rPr>
              <a:t>虑</a:t>
            </a:r>
            <a:r>
              <a:rPr sz="1000" spc="-5" dirty="0">
                <a:latin typeface="等线" panose="02010600030101010101" pitchFamily="2" charset="-122"/>
                <a:cs typeface="等线" panose="02010600030101010101" pitchFamily="2" charset="-122"/>
              </a:rPr>
              <a:t>在未</a:t>
            </a:r>
            <a:r>
              <a:rPr sz="1000" spc="5" dirty="0">
                <a:latin typeface="等线" panose="02010600030101010101" pitchFamily="2" charset="-122"/>
                <a:cs typeface="等线" panose="02010600030101010101" pitchFamily="2" charset="-122"/>
              </a:rPr>
              <a:t>来</a:t>
            </a:r>
            <a:r>
              <a:rPr sz="1000" spc="-5" dirty="0">
                <a:latin typeface="等线" panose="02010600030101010101" pitchFamily="2" charset="-122"/>
                <a:cs typeface="等线" panose="02010600030101010101" pitchFamily="2" charset="-122"/>
              </a:rPr>
              <a:t>版本</a:t>
            </a:r>
            <a:r>
              <a:rPr sz="1000" spc="5" dirty="0">
                <a:latin typeface="等线" panose="02010600030101010101" pitchFamily="2" charset="-122"/>
                <a:cs typeface="等线" panose="02010600030101010101" pitchFamily="2" charset="-122"/>
              </a:rPr>
              <a:t>中</a:t>
            </a:r>
            <a:r>
              <a:rPr sz="1000" spc="-5" dirty="0">
                <a:latin typeface="等线" panose="02010600030101010101" pitchFamily="2" charset="-122"/>
                <a:cs typeface="等线" panose="02010600030101010101" pitchFamily="2" charset="-122"/>
              </a:rPr>
              <a:t>加入</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 </a:t>
            </a:r>
            <a:r>
              <a:rPr sz="1000" b="1" spc="-5" dirty="0">
                <a:latin typeface="等线" panose="02010600030101010101" pitchFamily="2" charset="-122"/>
                <a:cs typeface="等线" panose="02010600030101010101" pitchFamily="2" charset="-122"/>
              </a:rPr>
              <a:t>legacy：</a:t>
            </a:r>
            <a:r>
              <a:rPr sz="1000" spc="-5" dirty="0">
                <a:latin typeface="等线" panose="02010600030101010101" pitchFamily="2" charset="-122"/>
                <a:cs typeface="等线" panose="02010600030101010101" pitchFamily="2" charset="-122"/>
              </a:rPr>
              <a:t>字</a:t>
            </a:r>
            <a:r>
              <a:rPr sz="1000" spc="-10" dirty="0">
                <a:latin typeface="等线" panose="02010600030101010101" pitchFamily="2" charset="-122"/>
                <a:cs typeface="等线" panose="02010600030101010101" pitchFamily="2" charset="-122"/>
              </a:rPr>
              <a:t>面</a:t>
            </a:r>
            <a:r>
              <a:rPr sz="1000" spc="-5" dirty="0">
                <a:latin typeface="等线" panose="02010600030101010101" pitchFamily="2" charset="-122"/>
                <a:cs typeface="等线" panose="02010600030101010101" pitchFamily="2" charset="-122"/>
              </a:rPr>
              <a:t>是</a:t>
            </a:r>
            <a:r>
              <a:rPr sz="1000" spc="-10" dirty="0">
                <a:latin typeface="等线" panose="02010600030101010101" pitchFamily="2" charset="-122"/>
                <a:cs typeface="等线" panose="02010600030101010101" pitchFamily="2" charset="-122"/>
              </a:rPr>
              <a:t>遗</a:t>
            </a:r>
            <a:r>
              <a:rPr sz="1000" spc="-5" dirty="0">
                <a:latin typeface="等线" panose="02010600030101010101" pitchFamily="2" charset="-122"/>
                <a:cs typeface="等线" panose="02010600030101010101" pitchFamily="2" charset="-122"/>
              </a:rPr>
              <a:t>产</a:t>
            </a:r>
            <a:r>
              <a:rPr sz="1000" spc="-10" dirty="0">
                <a:latin typeface="等线" panose="02010600030101010101" pitchFamily="2" charset="-122"/>
                <a:cs typeface="等线" panose="02010600030101010101" pitchFamily="2" charset="-122"/>
              </a:rPr>
              <a:t>，</a:t>
            </a:r>
            <a:r>
              <a:rPr sz="1000" dirty="0">
                <a:latin typeface="等线" panose="02010600030101010101" pitchFamily="2" charset="-122"/>
                <a:cs typeface="等线" panose="02010600030101010101" pitchFamily="2" charset="-122"/>
              </a:rPr>
              <a:t>意</a:t>
            </a:r>
            <a:r>
              <a:rPr sz="1000" spc="-5" dirty="0">
                <a:latin typeface="等线" panose="02010600030101010101" pitchFamily="2" charset="-122"/>
                <a:cs typeface="等线" panose="02010600030101010101" pitchFamily="2" charset="-122"/>
              </a:rPr>
              <a:t>思</a:t>
            </a:r>
            <a:r>
              <a:rPr sz="1000" spc="-10" dirty="0">
                <a:latin typeface="等线" panose="02010600030101010101" pitchFamily="2" charset="-122"/>
                <a:cs typeface="等线" panose="02010600030101010101" pitchFamily="2" charset="-122"/>
              </a:rPr>
              <a:t>就</a:t>
            </a:r>
            <a:r>
              <a:rPr sz="1000"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废</a:t>
            </a:r>
            <a:r>
              <a:rPr sz="1000" spc="-10" dirty="0">
                <a:latin typeface="等线" panose="02010600030101010101" pitchFamily="2" charset="-122"/>
                <a:cs typeface="等线" panose="02010600030101010101" pitchFamily="2" charset="-122"/>
              </a:rPr>
              <a:t>弃</a:t>
            </a:r>
            <a:r>
              <a:rPr sz="1000"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一</a:t>
            </a:r>
            <a:r>
              <a:rPr sz="1000" spc="-10" dirty="0">
                <a:latin typeface="等线" panose="02010600030101010101" pitchFamily="2" charset="-122"/>
                <a:cs typeface="等线" panose="02010600030101010101" pitchFamily="2" charset="-122"/>
              </a:rPr>
              <a:t>些</a:t>
            </a:r>
            <a:r>
              <a:rPr sz="1000" dirty="0">
                <a:latin typeface="等线" panose="02010600030101010101" pitchFamily="2" charset="-122"/>
                <a:cs typeface="等线" panose="02010600030101010101" pitchFamily="2" charset="-122"/>
              </a:rPr>
              <a:t>接</a:t>
            </a:r>
            <a:r>
              <a:rPr sz="1000" spc="-5" dirty="0">
                <a:latin typeface="等线" panose="02010600030101010101" pitchFamily="2" charset="-122"/>
                <a:cs typeface="等线" panose="02010600030101010101" pitchFamily="2" charset="-122"/>
              </a:rPr>
              <a:t>口</a:t>
            </a:r>
            <a:r>
              <a:rPr sz="1000" spc="-10" dirty="0">
                <a:latin typeface="等线" panose="02010600030101010101" pitchFamily="2" charset="-122"/>
                <a:cs typeface="等线" panose="02010600030101010101" pitchFamily="2" charset="-122"/>
              </a:rPr>
              <a:t>，</a:t>
            </a:r>
            <a:r>
              <a:rPr sz="1000" dirty="0">
                <a:latin typeface="等线" panose="02010600030101010101" pitchFamily="2" charset="-122"/>
                <a:cs typeface="等线" panose="02010600030101010101" pitchFamily="2" charset="-122"/>
              </a:rPr>
              <a:t>保</a:t>
            </a:r>
            <a:r>
              <a:rPr sz="1000" spc="-5" dirty="0">
                <a:latin typeface="等线" panose="02010600030101010101" pitchFamily="2" charset="-122"/>
                <a:cs typeface="等线" panose="02010600030101010101" pitchFamily="2" charset="-122"/>
              </a:rPr>
              <a:t>留</a:t>
            </a:r>
            <a:r>
              <a:rPr sz="1000" spc="-10" dirty="0">
                <a:latin typeface="等线" panose="02010600030101010101" pitchFamily="2" charset="-122"/>
                <a:cs typeface="等线" panose="02010600030101010101" pitchFamily="2" charset="-122"/>
              </a:rPr>
              <a:t>是</a:t>
            </a:r>
            <a:r>
              <a:rPr sz="1000" dirty="0">
                <a:latin typeface="等线" panose="02010600030101010101" pitchFamily="2" charset="-122"/>
                <a:cs typeface="等线" panose="02010600030101010101" pitchFamily="2" charset="-122"/>
              </a:rPr>
              <a:t>考</a:t>
            </a:r>
            <a:r>
              <a:rPr sz="1000" spc="-5" dirty="0">
                <a:latin typeface="等线" panose="02010600030101010101" pitchFamily="2" charset="-122"/>
                <a:cs typeface="等线" panose="02010600030101010101" pitchFamily="2" charset="-122"/>
              </a:rPr>
              <a:t>虑到 向下兼容。</a:t>
            </a:r>
            <a:endParaRPr sz="1000">
              <a:latin typeface="等线" panose="02010600030101010101" pitchFamily="2" charset="-122"/>
              <a:cs typeface="等线" panose="02010600030101010101" pitchFamily="2" charset="-122"/>
            </a:endParaRPr>
          </a:p>
          <a:p>
            <a:pPr marL="12700">
              <a:lnSpc>
                <a:spcPct val="100000"/>
              </a:lnSpc>
            </a:pPr>
            <a:r>
              <a:rPr sz="1000" b="1" spc="-5" dirty="0">
                <a:latin typeface="等线" panose="02010600030101010101" pitchFamily="2" charset="-122"/>
                <a:cs typeface="等线" panose="02010600030101010101" pitchFamily="2" charset="-122"/>
              </a:rPr>
              <a:t>ocl：</a:t>
            </a:r>
            <a:r>
              <a:rPr sz="1000" spc="-5" dirty="0">
                <a:latin typeface="等线" panose="02010600030101010101" pitchFamily="2" charset="-122"/>
                <a:cs typeface="等线" panose="02010600030101010101" pitchFamily="2" charset="-122"/>
              </a:rPr>
              <a:t>利用OpenCL并行加速的一些接口。</a:t>
            </a:r>
            <a:endParaRPr sz="1000">
              <a:latin typeface="等线" panose="02010600030101010101" pitchFamily="2" charset="-122"/>
              <a:cs typeface="等线" panose="02010600030101010101" pitchFamily="2" charset="-122"/>
            </a:endParaRPr>
          </a:p>
          <a:p>
            <a:pPr marL="12700" marR="123190">
              <a:lnSpc>
                <a:spcPct val="100000"/>
              </a:lnSpc>
            </a:pPr>
            <a:r>
              <a:rPr sz="1000" b="1" spc="-5" dirty="0">
                <a:latin typeface="等线" panose="02010600030101010101" pitchFamily="2" charset="-122"/>
                <a:cs typeface="等线" panose="02010600030101010101" pitchFamily="2" charset="-122"/>
              </a:rPr>
              <a:t>superres：</a:t>
            </a:r>
            <a:r>
              <a:rPr sz="1000" spc="-5" dirty="0">
                <a:latin typeface="等线" panose="02010600030101010101" pitchFamily="2" charset="-122"/>
                <a:cs typeface="等线" panose="02010600030101010101" pitchFamily="2" charset="-122"/>
              </a:rPr>
              <a:t>超分辨率模块，其</a:t>
            </a:r>
            <a:r>
              <a:rPr sz="1000" spc="5" dirty="0">
                <a:latin typeface="等线" panose="02010600030101010101" pitchFamily="2" charset="-122"/>
                <a:cs typeface="等线" panose="02010600030101010101" pitchFamily="2" charset="-122"/>
              </a:rPr>
              <a:t>实</a:t>
            </a:r>
            <a:r>
              <a:rPr sz="1000" spc="-5" dirty="0">
                <a:latin typeface="等线" panose="02010600030101010101" pitchFamily="2" charset="-122"/>
                <a:cs typeface="等线" panose="02010600030101010101" pitchFamily="2" charset="-122"/>
              </a:rPr>
              <a:t>就</a:t>
            </a:r>
            <a:r>
              <a:rPr sz="1000" spc="10"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BTV-L1（Biliteral</a:t>
            </a:r>
            <a:r>
              <a:rPr sz="1000" spc="4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Total</a:t>
            </a:r>
            <a:r>
              <a:rPr sz="1000" spc="-1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Varia  tion</a:t>
            </a:r>
            <a:r>
              <a:rPr sz="1000" spc="-1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L1</a:t>
            </a:r>
            <a:r>
              <a:rPr sz="1000" spc="-10"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regularization）算法</a:t>
            </a:r>
            <a:endParaRPr sz="1000">
              <a:latin typeface="等线" panose="02010600030101010101" pitchFamily="2" charset="-122"/>
              <a:cs typeface="等线" panose="02010600030101010101" pitchFamily="2" charset="-122"/>
            </a:endParaRPr>
          </a:p>
          <a:p>
            <a:pPr marL="12700" marR="110490">
              <a:lnSpc>
                <a:spcPct val="100000"/>
              </a:lnSpc>
            </a:pPr>
            <a:r>
              <a:rPr sz="1000" b="1" spc="-10" dirty="0">
                <a:latin typeface="等线" panose="02010600030101010101" pitchFamily="2" charset="-122"/>
                <a:cs typeface="等线" panose="02010600030101010101" pitchFamily="2" charset="-122"/>
              </a:rPr>
              <a:t>v</a:t>
            </a:r>
            <a:r>
              <a:rPr sz="1000" b="1" spc="-5" dirty="0">
                <a:latin typeface="等线" panose="02010600030101010101" pitchFamily="2" charset="-122"/>
                <a:cs typeface="等线" panose="02010600030101010101" pitchFamily="2" charset="-122"/>
              </a:rPr>
              <a:t>i</a:t>
            </a:r>
            <a:r>
              <a:rPr sz="1000" b="1" dirty="0">
                <a:latin typeface="等线" panose="02010600030101010101" pitchFamily="2" charset="-122"/>
                <a:cs typeface="等线" panose="02010600030101010101" pitchFamily="2" charset="-122"/>
              </a:rPr>
              <a:t>z</a:t>
            </a:r>
            <a:r>
              <a:rPr sz="1000" b="1"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基础的3</a:t>
            </a:r>
            <a:r>
              <a:rPr sz="1000" spc="-10" dirty="0">
                <a:latin typeface="等线" panose="02010600030101010101" pitchFamily="2" charset="-122"/>
                <a:cs typeface="等线" panose="02010600030101010101" pitchFamily="2" charset="-122"/>
              </a:rPr>
              <a:t>D</a:t>
            </a:r>
            <a:r>
              <a:rPr sz="1000" spc="-5" dirty="0">
                <a:latin typeface="等线" panose="02010600030101010101" pitchFamily="2" charset="-122"/>
                <a:cs typeface="等线" panose="02010600030101010101" pitchFamily="2" charset="-122"/>
              </a:rPr>
              <a:t>渲染模块，其实底层就</a:t>
            </a:r>
            <a:r>
              <a:rPr sz="1000" spc="5" dirty="0">
                <a:latin typeface="等线" panose="02010600030101010101" pitchFamily="2" charset="-122"/>
                <a:cs typeface="等线" panose="02010600030101010101" pitchFamily="2" charset="-122"/>
              </a:rPr>
              <a:t>是</a:t>
            </a:r>
            <a:r>
              <a:rPr sz="1000" spc="-5" dirty="0">
                <a:latin typeface="等线" panose="02010600030101010101" pitchFamily="2" charset="-122"/>
                <a:cs typeface="等线" panose="02010600030101010101" pitchFamily="2" charset="-122"/>
              </a:rPr>
              <a:t>著名的3</a:t>
            </a:r>
            <a:r>
              <a:rPr sz="1000" spc="5" dirty="0">
                <a:latin typeface="等线" panose="02010600030101010101" pitchFamily="2" charset="-122"/>
                <a:cs typeface="等线" panose="02010600030101010101" pitchFamily="2" charset="-122"/>
              </a:rPr>
              <a:t>D</a:t>
            </a:r>
            <a:r>
              <a:rPr sz="1000" spc="-5" dirty="0">
                <a:latin typeface="等线" panose="02010600030101010101" pitchFamily="2" charset="-122"/>
                <a:cs typeface="等线" panose="02010600030101010101" pitchFamily="2" charset="-122"/>
              </a:rPr>
              <a:t>工具包</a:t>
            </a:r>
            <a:r>
              <a:rPr sz="1000" spc="-10" dirty="0">
                <a:latin typeface="等线" panose="02010600030101010101" pitchFamily="2" charset="-122"/>
                <a:cs typeface="等线" panose="02010600030101010101" pitchFamily="2" charset="-122"/>
              </a:rPr>
              <a:t>VT</a:t>
            </a:r>
            <a:r>
              <a:rPr sz="1000" spc="-5" dirty="0">
                <a:latin typeface="等线" panose="02010600030101010101" pitchFamily="2" charset="-122"/>
                <a:cs typeface="等线" panose="02010600030101010101" pitchFamily="2" charset="-122"/>
              </a:rPr>
              <a:t>K（Vi  sualization</a:t>
            </a:r>
            <a:r>
              <a:rPr sz="1000" spc="-15" dirty="0">
                <a:latin typeface="等线" panose="02010600030101010101" pitchFamily="2" charset="-122"/>
                <a:cs typeface="等线" panose="02010600030101010101" pitchFamily="2" charset="-122"/>
              </a:rPr>
              <a:t> </a:t>
            </a:r>
            <a:r>
              <a:rPr sz="1000" spc="-5" dirty="0">
                <a:latin typeface="等线" panose="02010600030101010101" pitchFamily="2" charset="-122"/>
                <a:cs typeface="等线" panose="02010600030101010101" pitchFamily="2" charset="-122"/>
              </a:rPr>
              <a:t>Toolkit）。</a:t>
            </a:r>
            <a:endParaRPr sz="1000">
              <a:latin typeface="等线" panose="02010600030101010101" pitchFamily="2" charset="-122"/>
              <a:cs typeface="等线"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9775" y="159512"/>
            <a:ext cx="258572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图片读、写和显示操作</a:t>
            </a:r>
          </a:p>
        </p:txBody>
      </p:sp>
      <p:sp>
        <p:nvSpPr>
          <p:cNvPr id="3" name="object 3"/>
          <p:cNvSpPr txBox="1"/>
          <p:nvPr/>
        </p:nvSpPr>
        <p:spPr>
          <a:xfrm>
            <a:off x="978509" y="1016000"/>
            <a:ext cx="1797050" cy="452755"/>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Consolas" panose="020B0609020204030204"/>
                <a:cs typeface="Consolas" panose="020B0609020204030204"/>
              </a:rPr>
              <a:t>import numpy as</a:t>
            </a:r>
            <a:r>
              <a:rPr sz="1400" spc="-30" dirty="0">
                <a:latin typeface="Consolas" panose="020B0609020204030204"/>
                <a:cs typeface="Consolas" panose="020B0609020204030204"/>
              </a:rPr>
              <a:t> </a:t>
            </a:r>
            <a:r>
              <a:rPr sz="1400" dirty="0">
                <a:latin typeface="Consolas" panose="020B0609020204030204"/>
                <a:cs typeface="Consolas" panose="020B0609020204030204"/>
              </a:rPr>
              <a:t>np  import cv2 as</a:t>
            </a:r>
            <a:r>
              <a:rPr sz="1400" spc="-25" dirty="0">
                <a:latin typeface="Consolas" panose="020B0609020204030204"/>
                <a:cs typeface="Consolas" panose="020B0609020204030204"/>
              </a:rPr>
              <a:t> </a:t>
            </a:r>
            <a:r>
              <a:rPr sz="1400" spc="5" dirty="0">
                <a:latin typeface="Consolas" panose="020B0609020204030204"/>
                <a:cs typeface="Consolas" panose="020B0609020204030204"/>
              </a:rPr>
              <a:t>cv</a:t>
            </a:r>
            <a:endParaRPr sz="1400">
              <a:latin typeface="Consolas" panose="020B0609020204030204"/>
              <a:cs typeface="Consolas" panose="020B0609020204030204"/>
            </a:endParaRPr>
          </a:p>
        </p:txBody>
      </p:sp>
      <p:sp>
        <p:nvSpPr>
          <p:cNvPr id="4" name="object 4"/>
          <p:cNvSpPr txBox="1"/>
          <p:nvPr/>
        </p:nvSpPr>
        <p:spPr>
          <a:xfrm>
            <a:off x="978509" y="1654810"/>
            <a:ext cx="3369945" cy="668020"/>
          </a:xfrm>
          <a:prstGeom prst="rect">
            <a:avLst/>
          </a:prstGeom>
        </p:spPr>
        <p:txBody>
          <a:bodyPr vert="horz" wrap="square" lIns="0" tIns="13335" rIns="0" bIns="0" rtlCol="0">
            <a:spAutoFit/>
          </a:bodyPr>
          <a:lstStyle/>
          <a:p>
            <a:pPr marL="12700">
              <a:lnSpc>
                <a:spcPct val="100000"/>
              </a:lnSpc>
              <a:spcBef>
                <a:spcPts val="105"/>
              </a:spcBef>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读图片（有多种模式）</a:t>
            </a:r>
            <a:endParaRPr sz="1400">
              <a:latin typeface="等线" panose="02010600030101010101" pitchFamily="2" charset="-122"/>
              <a:cs typeface="等线" panose="02010600030101010101" pitchFamily="2" charset="-122"/>
            </a:endParaRPr>
          </a:p>
          <a:p>
            <a:pPr marL="12700" marR="5080">
              <a:lnSpc>
                <a:spcPct val="100000"/>
              </a:lnSpc>
              <a:spcBef>
                <a:spcPts val="10"/>
              </a:spcBef>
            </a:pPr>
            <a:r>
              <a:rPr sz="1400" dirty="0">
                <a:latin typeface="Consolas" panose="020B0609020204030204"/>
                <a:cs typeface="Consolas" panose="020B0609020204030204"/>
              </a:rPr>
              <a:t># Load an color image in grayscale  img =</a:t>
            </a:r>
            <a:r>
              <a:rPr sz="1400" spc="-20" dirty="0">
                <a:latin typeface="Consolas" panose="020B0609020204030204"/>
                <a:cs typeface="Consolas" panose="020B0609020204030204"/>
              </a:rPr>
              <a:t> </a:t>
            </a:r>
            <a:r>
              <a:rPr sz="1400" spc="5" dirty="0">
                <a:latin typeface="Consolas" panose="020B0609020204030204"/>
                <a:cs typeface="Consolas" panose="020B0609020204030204"/>
              </a:rPr>
              <a:t>cv.imread(‘lena.jpg’,</a:t>
            </a:r>
            <a:r>
              <a:rPr sz="1400" spc="5" dirty="0">
                <a:solidFill>
                  <a:srgbClr val="0000FF"/>
                </a:solidFill>
                <a:latin typeface="Consolas" panose="020B0609020204030204"/>
                <a:cs typeface="Consolas" panose="020B0609020204030204"/>
              </a:rPr>
              <a:t>0</a:t>
            </a:r>
            <a:r>
              <a:rPr sz="1400" spc="5" dirty="0">
                <a:latin typeface="Consolas" panose="020B0609020204030204"/>
                <a:cs typeface="Consolas" panose="020B0609020204030204"/>
              </a:rPr>
              <a:t>)</a:t>
            </a:r>
            <a:endParaRPr sz="1400">
              <a:latin typeface="Consolas" panose="020B0609020204030204"/>
              <a:cs typeface="Consolas" panose="020B0609020204030204"/>
            </a:endParaRPr>
          </a:p>
        </p:txBody>
      </p:sp>
      <p:sp>
        <p:nvSpPr>
          <p:cNvPr id="5" name="object 5"/>
          <p:cNvSpPr txBox="1"/>
          <p:nvPr/>
        </p:nvSpPr>
        <p:spPr>
          <a:xfrm>
            <a:off x="978509" y="2508250"/>
            <a:ext cx="4269105" cy="15220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显示图片</a:t>
            </a:r>
            <a:endParaRPr sz="1400">
              <a:latin typeface="等线" panose="02010600030101010101" pitchFamily="2" charset="-122"/>
              <a:cs typeface="等线" panose="02010600030101010101" pitchFamily="2" charset="-122"/>
            </a:endParaRPr>
          </a:p>
          <a:p>
            <a:pPr marL="12700" marR="5080">
              <a:lnSpc>
                <a:spcPct val="100000"/>
              </a:lnSpc>
              <a:spcBef>
                <a:spcPts val="5"/>
              </a:spcBef>
              <a:tabLst>
                <a:tab pos="1841500" algn="l"/>
                <a:tab pos="2374900" algn="l"/>
              </a:tabLst>
            </a:pPr>
            <a:r>
              <a:rPr sz="1400" spc="-5" dirty="0">
                <a:latin typeface="Consolas" panose="020B0609020204030204"/>
                <a:cs typeface="Consolas" panose="020B0609020204030204"/>
              </a:rPr>
              <a:t>cv.imsho</a:t>
            </a:r>
            <a:r>
              <a:rPr sz="1400" spc="5" dirty="0">
                <a:latin typeface="Consolas" panose="020B0609020204030204"/>
                <a:cs typeface="Consolas" panose="020B0609020204030204"/>
              </a:rPr>
              <a:t>w</a:t>
            </a:r>
            <a:r>
              <a:rPr sz="1400" dirty="0">
                <a:latin typeface="Consolas" panose="020B0609020204030204"/>
                <a:cs typeface="Consolas" panose="020B0609020204030204"/>
              </a:rPr>
              <a:t>(‘</a:t>
            </a:r>
            <a:r>
              <a:rPr sz="1400" spc="10" dirty="0">
                <a:latin typeface="Consolas" panose="020B0609020204030204"/>
                <a:cs typeface="Consolas" panose="020B0609020204030204"/>
              </a:rPr>
              <a:t>i</a:t>
            </a:r>
            <a:r>
              <a:rPr sz="1400" dirty="0">
                <a:latin typeface="Consolas" panose="020B0609020204030204"/>
                <a:cs typeface="Consolas" panose="020B0609020204030204"/>
              </a:rPr>
              <a:t>mag</a:t>
            </a:r>
            <a:r>
              <a:rPr sz="1400" spc="5" dirty="0">
                <a:latin typeface="Consolas" panose="020B0609020204030204"/>
                <a:cs typeface="Consolas" panose="020B0609020204030204"/>
              </a:rPr>
              <a:t>e’</a:t>
            </a:r>
            <a:r>
              <a:rPr sz="1400" dirty="0">
                <a:latin typeface="Consolas" panose="020B0609020204030204"/>
                <a:cs typeface="Consolas" panose="020B0609020204030204"/>
              </a:rPr>
              <a:t>,</a:t>
            </a:r>
            <a:r>
              <a:rPr sz="1400" spc="5" dirty="0">
                <a:latin typeface="Consolas" panose="020B0609020204030204"/>
                <a:cs typeface="Consolas" panose="020B0609020204030204"/>
              </a:rPr>
              <a:t>i</a:t>
            </a:r>
            <a:r>
              <a:rPr sz="1400" dirty="0">
                <a:latin typeface="Consolas" panose="020B0609020204030204"/>
                <a:cs typeface="Consolas" panose="020B0609020204030204"/>
              </a:rPr>
              <a:t>mg)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第一个参数定义窗口名  </a:t>
            </a:r>
            <a:r>
              <a:rPr sz="1400" dirty="0">
                <a:latin typeface="Consolas" panose="020B0609020204030204"/>
                <a:cs typeface="Consolas" panose="020B0609020204030204"/>
              </a:rPr>
              <a:t>cv.waitKey(0)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无限制的等待用户的按键</a:t>
            </a:r>
            <a:endParaRPr sz="1400">
              <a:latin typeface="等线" panose="02010600030101010101" pitchFamily="2" charset="-122"/>
              <a:cs typeface="等线" panose="02010600030101010101" pitchFamily="2" charset="-122"/>
            </a:endParaRPr>
          </a:p>
          <a:p>
            <a:pPr marL="12700">
              <a:lnSpc>
                <a:spcPct val="100000"/>
              </a:lnSpc>
              <a:spcBef>
                <a:spcPts val="15"/>
              </a:spcBef>
            </a:pPr>
            <a:r>
              <a:rPr sz="1400" dirty="0">
                <a:latin typeface="Consolas" panose="020B0609020204030204"/>
                <a:cs typeface="Consolas" panose="020B0609020204030204"/>
              </a:rPr>
              <a:t>cv.destroyAllWindows()</a:t>
            </a:r>
            <a:endParaRPr sz="1400">
              <a:latin typeface="Consolas" panose="020B0609020204030204"/>
              <a:cs typeface="Consolas" panose="020B0609020204030204"/>
            </a:endParaRPr>
          </a:p>
          <a:p>
            <a:pPr>
              <a:lnSpc>
                <a:spcPct val="100000"/>
              </a:lnSpc>
              <a:spcBef>
                <a:spcPts val="55"/>
              </a:spcBef>
            </a:pPr>
            <a:endParaRPr sz="1400">
              <a:latin typeface="Times New Roman" panose="02020603050405020304"/>
              <a:cs typeface="Times New Roman" panose="02020603050405020304"/>
            </a:endParaRPr>
          </a:p>
          <a:p>
            <a:pPr marL="12700">
              <a:lnSpc>
                <a:spcPct val="100000"/>
              </a:lnSpc>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写</a:t>
            </a:r>
            <a:endParaRPr sz="1400">
              <a:latin typeface="等线" panose="02010600030101010101" pitchFamily="2" charset="-122"/>
              <a:cs typeface="等线" panose="02010600030101010101" pitchFamily="2" charset="-122"/>
            </a:endParaRPr>
          </a:p>
          <a:p>
            <a:pPr marL="12700">
              <a:lnSpc>
                <a:spcPct val="100000"/>
              </a:lnSpc>
              <a:spcBef>
                <a:spcPts val="15"/>
              </a:spcBef>
            </a:pPr>
            <a:r>
              <a:rPr sz="1400" dirty="0">
                <a:latin typeface="Consolas" panose="020B0609020204030204"/>
                <a:cs typeface="Consolas" panose="020B0609020204030204"/>
              </a:rPr>
              <a:t>cv.imwrite(‘graylena.png',img)</a:t>
            </a:r>
            <a:endParaRPr sz="1400">
              <a:latin typeface="Consolas" panose="020B0609020204030204"/>
              <a:cs typeface="Consolas" panose="020B0609020204030204"/>
            </a:endParaRPr>
          </a:p>
        </p:txBody>
      </p:sp>
      <p:sp>
        <p:nvSpPr>
          <p:cNvPr id="6" name="object 6"/>
          <p:cNvSpPr/>
          <p:nvPr/>
        </p:nvSpPr>
        <p:spPr>
          <a:xfrm>
            <a:off x="7103364" y="3110483"/>
            <a:ext cx="1351787" cy="144018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91328" y="3197351"/>
            <a:ext cx="1353312" cy="135331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814186" y="4674209"/>
            <a:ext cx="30924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212C46"/>
                </a:solidFill>
                <a:latin typeface="宋体" panose="02010600030101010101" pitchFamily="2" charset="-122"/>
                <a:cs typeface="宋体" panose="02010600030101010101" pitchFamily="2" charset="-122"/>
              </a:rPr>
              <a:t>原图</a:t>
            </a:r>
            <a:endParaRPr sz="1100">
              <a:latin typeface="宋体" panose="02010600030101010101" pitchFamily="2" charset="-122"/>
              <a:cs typeface="宋体" panose="02010600030101010101" pitchFamily="2" charset="-122"/>
            </a:endParaRPr>
          </a:p>
        </p:txBody>
      </p:sp>
      <p:sp>
        <p:nvSpPr>
          <p:cNvPr id="9" name="object 9"/>
          <p:cNvSpPr txBox="1"/>
          <p:nvPr/>
        </p:nvSpPr>
        <p:spPr>
          <a:xfrm>
            <a:off x="7595743" y="4674209"/>
            <a:ext cx="45085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212C46"/>
                </a:solidFill>
                <a:latin typeface="宋体" panose="02010600030101010101" pitchFamily="2" charset="-122"/>
                <a:cs typeface="宋体" panose="02010600030101010101" pitchFamily="2" charset="-122"/>
              </a:rPr>
              <a:t>灰度图</a:t>
            </a:r>
            <a:endParaRPr sz="1100">
              <a:latin typeface="宋体" panose="02010600030101010101" pitchFamily="2" charset="-122"/>
              <a:cs typeface="宋体" panose="02010600030101010101" pitchFamily="2" charset="-122"/>
            </a:endParaRPr>
          </a:p>
        </p:txBody>
      </p:sp>
      <p:sp>
        <p:nvSpPr>
          <p:cNvPr id="10" name="object 10"/>
          <p:cNvSpPr/>
          <p:nvPr/>
        </p:nvSpPr>
        <p:spPr>
          <a:xfrm>
            <a:off x="3761613" y="1670304"/>
            <a:ext cx="4626610" cy="864235"/>
          </a:xfrm>
          <a:custGeom>
            <a:avLst/>
            <a:gdLst/>
            <a:ahLst/>
            <a:cxnLst/>
            <a:rect l="l" t="t" r="r" b="b"/>
            <a:pathLst>
              <a:path w="4626609" h="864235">
                <a:moveTo>
                  <a:pt x="1506854" y="144018"/>
                </a:moveTo>
                <a:lnTo>
                  <a:pt x="1514200" y="98511"/>
                </a:lnTo>
                <a:lnTo>
                  <a:pt x="1534652" y="58978"/>
                </a:lnTo>
                <a:lnTo>
                  <a:pt x="1565833" y="27797"/>
                </a:lnTo>
                <a:lnTo>
                  <a:pt x="1605366" y="7345"/>
                </a:lnTo>
                <a:lnTo>
                  <a:pt x="1650873" y="0"/>
                </a:lnTo>
                <a:lnTo>
                  <a:pt x="2026792" y="0"/>
                </a:lnTo>
                <a:lnTo>
                  <a:pt x="2806700" y="0"/>
                </a:lnTo>
                <a:lnTo>
                  <a:pt x="4482465" y="0"/>
                </a:lnTo>
                <a:lnTo>
                  <a:pt x="4527971" y="7345"/>
                </a:lnTo>
                <a:lnTo>
                  <a:pt x="4567504" y="27797"/>
                </a:lnTo>
                <a:lnTo>
                  <a:pt x="4598685" y="58978"/>
                </a:lnTo>
                <a:lnTo>
                  <a:pt x="4619137" y="98511"/>
                </a:lnTo>
                <a:lnTo>
                  <a:pt x="4626483" y="144018"/>
                </a:lnTo>
                <a:lnTo>
                  <a:pt x="4626483" y="504063"/>
                </a:lnTo>
                <a:lnTo>
                  <a:pt x="4626483" y="720090"/>
                </a:lnTo>
                <a:lnTo>
                  <a:pt x="4619137" y="765596"/>
                </a:lnTo>
                <a:lnTo>
                  <a:pt x="4598685" y="805129"/>
                </a:lnTo>
                <a:lnTo>
                  <a:pt x="4567504" y="836310"/>
                </a:lnTo>
                <a:lnTo>
                  <a:pt x="4527971" y="856762"/>
                </a:lnTo>
                <a:lnTo>
                  <a:pt x="4482465" y="864108"/>
                </a:lnTo>
                <a:lnTo>
                  <a:pt x="2806700" y="864108"/>
                </a:lnTo>
                <a:lnTo>
                  <a:pt x="2026792" y="864108"/>
                </a:lnTo>
                <a:lnTo>
                  <a:pt x="1650873" y="864108"/>
                </a:lnTo>
                <a:lnTo>
                  <a:pt x="1605366" y="856762"/>
                </a:lnTo>
                <a:lnTo>
                  <a:pt x="1565833" y="836310"/>
                </a:lnTo>
                <a:lnTo>
                  <a:pt x="1534652" y="805129"/>
                </a:lnTo>
                <a:lnTo>
                  <a:pt x="1514200" y="765596"/>
                </a:lnTo>
                <a:lnTo>
                  <a:pt x="1506854" y="720090"/>
                </a:lnTo>
                <a:lnTo>
                  <a:pt x="0" y="569468"/>
                </a:lnTo>
                <a:lnTo>
                  <a:pt x="1506854" y="504063"/>
                </a:lnTo>
                <a:lnTo>
                  <a:pt x="1506854" y="144018"/>
                </a:lnTo>
                <a:close/>
              </a:path>
            </a:pathLst>
          </a:custGeom>
          <a:ln w="9144">
            <a:solidFill>
              <a:srgbClr val="000000"/>
            </a:solidFill>
          </a:ln>
        </p:spPr>
        <p:txBody>
          <a:bodyPr wrap="square" lIns="0" tIns="0" rIns="0" bIns="0" rtlCol="0"/>
          <a:lstStyle/>
          <a:p>
            <a:endParaRPr/>
          </a:p>
        </p:txBody>
      </p:sp>
      <p:sp>
        <p:nvSpPr>
          <p:cNvPr id="11" name="object 11"/>
          <p:cNvSpPr txBox="1"/>
          <p:nvPr/>
        </p:nvSpPr>
        <p:spPr>
          <a:xfrm>
            <a:off x="5390769" y="1805177"/>
            <a:ext cx="1707514" cy="57404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等线" panose="02010600030101010101" pitchFamily="2" charset="-122"/>
                <a:cs typeface="等线" panose="02010600030101010101" pitchFamily="2" charset="-122"/>
              </a:rPr>
              <a:t>cv.IMREAD_COLOR  cv.IMREAD_GRAYSCALE  </a:t>
            </a:r>
            <a:r>
              <a:rPr sz="1200" dirty="0">
                <a:latin typeface="等线" panose="02010600030101010101" pitchFamily="2" charset="-122"/>
                <a:cs typeface="等线" panose="02010600030101010101" pitchFamily="2" charset="-122"/>
              </a:rPr>
              <a:t>cv.</a:t>
            </a:r>
            <a:r>
              <a:rPr sz="1200" spc="5" dirty="0">
                <a:latin typeface="等线" panose="02010600030101010101" pitchFamily="2" charset="-122"/>
                <a:cs typeface="等线" panose="02010600030101010101" pitchFamily="2" charset="-122"/>
              </a:rPr>
              <a:t>I</a:t>
            </a:r>
            <a:r>
              <a:rPr sz="1200" dirty="0">
                <a:latin typeface="等线" panose="02010600030101010101" pitchFamily="2" charset="-122"/>
                <a:cs typeface="等线" panose="02010600030101010101" pitchFamily="2" charset="-122"/>
              </a:rPr>
              <a:t>MREAD</a:t>
            </a:r>
            <a:r>
              <a:rPr sz="1200" spc="5" dirty="0">
                <a:latin typeface="等线" panose="02010600030101010101" pitchFamily="2" charset="-122"/>
                <a:cs typeface="等线" panose="02010600030101010101" pitchFamily="2" charset="-122"/>
              </a:rPr>
              <a:t>_</a:t>
            </a:r>
            <a:r>
              <a:rPr sz="1200" dirty="0">
                <a:latin typeface="等线" panose="02010600030101010101" pitchFamily="2" charset="-122"/>
                <a:cs typeface="等线" panose="02010600030101010101" pitchFamily="2" charset="-122"/>
              </a:rPr>
              <a:t>UNCHANG</a:t>
            </a:r>
            <a:r>
              <a:rPr sz="1200" spc="-5" dirty="0">
                <a:latin typeface="等线" panose="02010600030101010101" pitchFamily="2" charset="-122"/>
                <a:cs typeface="等线" panose="02010600030101010101" pitchFamily="2" charset="-122"/>
              </a:rPr>
              <a:t>E</a:t>
            </a:r>
            <a:r>
              <a:rPr sz="1200" dirty="0">
                <a:latin typeface="等线" panose="02010600030101010101" pitchFamily="2" charset="-122"/>
                <a:cs typeface="等线" panose="02010600030101010101" pitchFamily="2" charset="-122"/>
              </a:rPr>
              <a:t>D</a:t>
            </a:r>
            <a:endParaRPr sz="1200">
              <a:latin typeface="等线" panose="02010600030101010101" pitchFamily="2" charset="-122"/>
              <a:cs typeface="等线" panose="02010600030101010101" pitchFamily="2" charset="-122"/>
            </a:endParaRPr>
          </a:p>
        </p:txBody>
      </p:sp>
      <p:sp>
        <p:nvSpPr>
          <p:cNvPr id="13" name="object 13"/>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25</a:t>
            </a:fld>
            <a:endParaRPr dirty="0"/>
          </a:p>
        </p:txBody>
      </p:sp>
      <p:sp>
        <p:nvSpPr>
          <p:cNvPr id="12" name="object 12"/>
          <p:cNvSpPr txBox="1"/>
          <p:nvPr/>
        </p:nvSpPr>
        <p:spPr>
          <a:xfrm>
            <a:off x="7219950" y="1805177"/>
            <a:ext cx="833119" cy="574040"/>
          </a:xfrm>
          <a:prstGeom prst="rect">
            <a:avLst/>
          </a:prstGeom>
        </p:spPr>
        <p:txBody>
          <a:bodyPr vert="horz" wrap="square" lIns="0" tIns="12700" rIns="0" bIns="0" rtlCol="0">
            <a:spAutoFit/>
          </a:bodyPr>
          <a:lstStyle/>
          <a:p>
            <a:pPr marL="12700">
              <a:lnSpc>
                <a:spcPct val="100000"/>
              </a:lnSpc>
              <a:spcBef>
                <a:spcPts val="100"/>
              </a:spcBef>
            </a:pPr>
            <a:r>
              <a:rPr sz="1200" dirty="0">
                <a:latin typeface="等线" panose="02010600030101010101" pitchFamily="2" charset="-122"/>
                <a:cs typeface="等线" panose="02010600030101010101" pitchFamily="2" charset="-122"/>
              </a:rPr>
              <a:t>1</a:t>
            </a:r>
            <a:r>
              <a:rPr sz="1200" spc="-15" dirty="0">
                <a:latin typeface="等线" panose="02010600030101010101" pitchFamily="2" charset="-122"/>
                <a:cs typeface="等线" panose="02010600030101010101" pitchFamily="2" charset="-122"/>
              </a:rPr>
              <a:t> </a:t>
            </a:r>
            <a:r>
              <a:rPr sz="1200" dirty="0">
                <a:latin typeface="等线" panose="02010600030101010101" pitchFamily="2" charset="-122"/>
                <a:cs typeface="等线" panose="02010600030101010101" pitchFamily="2" charset="-122"/>
              </a:rPr>
              <a:t>彩色</a:t>
            </a:r>
            <a:endParaRPr sz="1200">
              <a:latin typeface="等线" panose="02010600030101010101" pitchFamily="2" charset="-122"/>
              <a:cs typeface="等线" panose="02010600030101010101" pitchFamily="2" charset="-122"/>
            </a:endParaRPr>
          </a:p>
          <a:p>
            <a:pPr marL="12700">
              <a:lnSpc>
                <a:spcPct val="100000"/>
              </a:lnSpc>
            </a:pPr>
            <a:r>
              <a:rPr sz="1200" dirty="0">
                <a:latin typeface="等线" panose="02010600030101010101" pitchFamily="2" charset="-122"/>
                <a:cs typeface="等线" panose="02010600030101010101" pitchFamily="2" charset="-122"/>
              </a:rPr>
              <a:t>0</a:t>
            </a:r>
            <a:r>
              <a:rPr sz="1200" spc="-40" dirty="0">
                <a:latin typeface="等线" panose="02010600030101010101" pitchFamily="2" charset="-122"/>
                <a:cs typeface="等线" panose="02010600030101010101" pitchFamily="2" charset="-122"/>
              </a:rPr>
              <a:t> </a:t>
            </a:r>
            <a:r>
              <a:rPr sz="1200" dirty="0">
                <a:latin typeface="等线" panose="02010600030101010101" pitchFamily="2" charset="-122"/>
                <a:cs typeface="等线" panose="02010600030101010101" pitchFamily="2" charset="-122"/>
              </a:rPr>
              <a:t>灰度图像</a:t>
            </a:r>
            <a:endParaRPr sz="1200">
              <a:latin typeface="等线" panose="02010600030101010101" pitchFamily="2" charset="-122"/>
              <a:cs typeface="等线" panose="02010600030101010101" pitchFamily="2" charset="-122"/>
            </a:endParaRPr>
          </a:p>
          <a:p>
            <a:pPr marL="12700">
              <a:lnSpc>
                <a:spcPct val="100000"/>
              </a:lnSpc>
            </a:pPr>
            <a:r>
              <a:rPr sz="1200" dirty="0">
                <a:latin typeface="等线" panose="02010600030101010101" pitchFamily="2" charset="-122"/>
                <a:cs typeface="等线" panose="02010600030101010101" pitchFamily="2" charset="-122"/>
              </a:rPr>
              <a:t>-1</a:t>
            </a:r>
            <a:r>
              <a:rPr sz="1200" spc="-85" dirty="0">
                <a:latin typeface="等线" panose="02010600030101010101" pitchFamily="2" charset="-122"/>
                <a:cs typeface="等线" panose="02010600030101010101" pitchFamily="2" charset="-122"/>
              </a:rPr>
              <a:t> </a:t>
            </a:r>
            <a:r>
              <a:rPr sz="1200" dirty="0">
                <a:latin typeface="等线" panose="02010600030101010101" pitchFamily="2" charset="-122"/>
                <a:cs typeface="等线" panose="02010600030101010101" pitchFamily="2" charset="-122"/>
              </a:rPr>
              <a:t>原始图像</a:t>
            </a:r>
            <a:endParaRPr sz="1200">
              <a:latin typeface="等线" panose="02010600030101010101" pitchFamily="2" charset="-122"/>
              <a:cs typeface="等线"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图片属性</a:t>
            </a:r>
          </a:p>
        </p:txBody>
      </p:sp>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26</a:t>
            </a:fld>
            <a:endParaRPr dirty="0"/>
          </a:p>
        </p:txBody>
      </p:sp>
      <p:sp>
        <p:nvSpPr>
          <p:cNvPr id="3" name="object 3"/>
          <p:cNvSpPr txBox="1"/>
          <p:nvPr/>
        </p:nvSpPr>
        <p:spPr>
          <a:xfrm>
            <a:off x="978509" y="951102"/>
            <a:ext cx="7247890" cy="3663950"/>
          </a:xfrm>
          <a:prstGeom prst="rect">
            <a:avLst/>
          </a:prstGeom>
        </p:spPr>
        <p:txBody>
          <a:bodyPr vert="horz" wrap="square" lIns="0" tIns="13335" rIns="0" bIns="0" rtlCol="0">
            <a:spAutoFit/>
          </a:bodyPr>
          <a:lstStyle/>
          <a:p>
            <a:pPr marL="12700">
              <a:lnSpc>
                <a:spcPct val="100000"/>
              </a:lnSpc>
              <a:spcBef>
                <a:spcPts val="105"/>
              </a:spcBef>
            </a:pPr>
            <a:r>
              <a:rPr sz="1400" dirty="0">
                <a:latin typeface="Consolas" panose="020B0609020204030204"/>
                <a:cs typeface="Consolas" panose="020B0609020204030204"/>
              </a:rPr>
              <a:t>import cv2 as</a:t>
            </a:r>
            <a:r>
              <a:rPr sz="1400" spc="10" dirty="0">
                <a:latin typeface="Consolas" panose="020B0609020204030204"/>
                <a:cs typeface="Consolas" panose="020B0609020204030204"/>
              </a:rPr>
              <a:t> </a:t>
            </a:r>
            <a:r>
              <a:rPr sz="1400" spc="5" dirty="0">
                <a:latin typeface="Consolas" panose="020B0609020204030204"/>
                <a:cs typeface="Consolas" panose="020B0609020204030204"/>
              </a:rPr>
              <a:t>cv</a:t>
            </a:r>
            <a:endParaRPr sz="1400">
              <a:latin typeface="Consolas" panose="020B0609020204030204"/>
              <a:cs typeface="Consolas" panose="020B0609020204030204"/>
            </a:endParaRPr>
          </a:p>
          <a:p>
            <a:pPr>
              <a:lnSpc>
                <a:spcPct val="100000"/>
              </a:lnSpc>
              <a:spcBef>
                <a:spcPts val="10"/>
              </a:spcBef>
            </a:pPr>
            <a:endParaRPr sz="1450">
              <a:latin typeface="Times New Roman" panose="02020603050405020304"/>
              <a:cs typeface="Times New Roman" panose="02020603050405020304"/>
            </a:endParaRPr>
          </a:p>
          <a:p>
            <a:pPr marL="12700">
              <a:lnSpc>
                <a:spcPct val="100000"/>
              </a:lnSpc>
            </a:pPr>
            <a:r>
              <a:rPr sz="1400" dirty="0">
                <a:latin typeface="Consolas" panose="020B0609020204030204"/>
                <a:cs typeface="Consolas" panose="020B0609020204030204"/>
              </a:rPr>
              <a:t>img =</a:t>
            </a:r>
            <a:r>
              <a:rPr sz="1400" spc="10" dirty="0">
                <a:latin typeface="Consolas" panose="020B0609020204030204"/>
                <a:cs typeface="Consolas" panose="020B0609020204030204"/>
              </a:rPr>
              <a:t> </a:t>
            </a:r>
            <a:r>
              <a:rPr sz="1400" dirty="0">
                <a:latin typeface="Consolas" panose="020B0609020204030204"/>
                <a:cs typeface="Consolas" panose="020B0609020204030204"/>
              </a:rPr>
              <a:t>cv.imread('lena.jpg’)</a:t>
            </a:r>
            <a:endParaRPr sz="1400">
              <a:latin typeface="Consolas" panose="020B0609020204030204"/>
              <a:cs typeface="Consolas" panose="020B0609020204030204"/>
            </a:endParaRPr>
          </a:p>
          <a:p>
            <a:pPr>
              <a:lnSpc>
                <a:spcPct val="100000"/>
              </a:lnSpc>
            </a:pPr>
            <a:endParaRPr sz="1450">
              <a:latin typeface="Times New Roman" panose="02020603050405020304"/>
              <a:cs typeface="Times New Roman" panose="02020603050405020304"/>
            </a:endParaRPr>
          </a:p>
          <a:p>
            <a:pPr marL="12700">
              <a:lnSpc>
                <a:spcPct val="100000"/>
              </a:lnSpc>
            </a:pPr>
            <a:r>
              <a:rPr sz="1400" spc="-10"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图片的相关属性</a:t>
            </a:r>
            <a:endParaRPr sz="1400">
              <a:latin typeface="等线" panose="02010600030101010101" pitchFamily="2" charset="-122"/>
              <a:cs typeface="等线" panose="02010600030101010101" pitchFamily="2" charset="-122"/>
            </a:endParaRPr>
          </a:p>
          <a:p>
            <a:pPr marL="12700" marR="1852295">
              <a:lnSpc>
                <a:spcPct val="100000"/>
              </a:lnSpc>
              <a:spcBef>
                <a:spcPts val="5"/>
              </a:spcBef>
              <a:tabLst>
                <a:tab pos="1841500" algn="l"/>
              </a:tabLst>
            </a:pPr>
            <a:r>
              <a:rPr sz="1400" dirty="0">
                <a:latin typeface="Consolas" panose="020B0609020204030204"/>
                <a:cs typeface="Consolas" panose="020B0609020204030204"/>
              </a:rPr>
              <a:t>print(img.shape)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高度</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宽度</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通道数（灰度图只返</a:t>
            </a:r>
            <a:r>
              <a:rPr sz="1400" spc="-15" dirty="0">
                <a:latin typeface="等线" panose="02010600030101010101" pitchFamily="2" charset="-122"/>
                <a:cs typeface="等线" panose="02010600030101010101" pitchFamily="2" charset="-122"/>
              </a:rPr>
              <a:t>回</a:t>
            </a:r>
            <a:r>
              <a:rPr sz="1400" dirty="0">
                <a:latin typeface="等线" panose="02010600030101010101" pitchFamily="2" charset="-122"/>
                <a:cs typeface="等线" panose="02010600030101010101" pitchFamily="2" charset="-122"/>
              </a:rPr>
              <a:t>前两</a:t>
            </a:r>
            <a:r>
              <a:rPr sz="1400" spc="-15" dirty="0">
                <a:latin typeface="等线" panose="02010600030101010101" pitchFamily="2" charset="-122"/>
                <a:cs typeface="等线" panose="02010600030101010101" pitchFamily="2" charset="-122"/>
              </a:rPr>
              <a:t>项</a:t>
            </a:r>
            <a:r>
              <a:rPr sz="1400" dirty="0">
                <a:latin typeface="等线" panose="02010600030101010101" pitchFamily="2" charset="-122"/>
                <a:cs typeface="等线" panose="02010600030101010101" pitchFamily="2" charset="-122"/>
              </a:rPr>
              <a:t>）  </a:t>
            </a:r>
            <a:r>
              <a:rPr sz="1400" dirty="0">
                <a:latin typeface="Consolas" panose="020B0609020204030204"/>
                <a:cs typeface="Consolas" panose="020B0609020204030204"/>
              </a:rPr>
              <a:t>print(img.size)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像素总数</a:t>
            </a:r>
            <a:endParaRPr sz="1400">
              <a:latin typeface="等线" panose="02010600030101010101" pitchFamily="2" charset="-122"/>
              <a:cs typeface="等线" panose="02010600030101010101" pitchFamily="2" charset="-122"/>
            </a:endParaRPr>
          </a:p>
          <a:p>
            <a:pPr marL="12700">
              <a:lnSpc>
                <a:spcPct val="100000"/>
              </a:lnSpc>
              <a:tabLst>
                <a:tab pos="1841500" algn="l"/>
              </a:tabLst>
            </a:pPr>
            <a:r>
              <a:rPr sz="1400" dirty="0">
                <a:latin typeface="Consolas" panose="020B0609020204030204"/>
                <a:cs typeface="Consolas" panose="020B0609020204030204"/>
              </a:rPr>
              <a:t>print(img.dtype)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图像数据类型</a:t>
            </a:r>
            <a:endParaRPr sz="1400">
              <a:latin typeface="等线" panose="02010600030101010101" pitchFamily="2" charset="-122"/>
              <a:cs typeface="等线" panose="02010600030101010101" pitchFamily="2" charset="-122"/>
            </a:endParaRPr>
          </a:p>
          <a:p>
            <a:pPr>
              <a:lnSpc>
                <a:spcPct val="100000"/>
              </a:lnSpc>
              <a:spcBef>
                <a:spcPts val="20"/>
              </a:spcBef>
            </a:pPr>
            <a:endParaRPr sz="1600">
              <a:latin typeface="Times New Roman" panose="02020603050405020304"/>
              <a:cs typeface="Times New Roman" panose="02020603050405020304"/>
            </a:endParaRPr>
          </a:p>
          <a:p>
            <a:pPr marL="12700">
              <a:lnSpc>
                <a:spcPct val="100000"/>
              </a:lnSpc>
              <a:spcBef>
                <a:spcPts val="5"/>
              </a:spcBef>
            </a:pPr>
            <a:r>
              <a:rPr sz="1400" dirty="0">
                <a:latin typeface="等线" panose="02010600030101010101" pitchFamily="2" charset="-122"/>
                <a:cs typeface="等线" panose="02010600030101010101" pitchFamily="2" charset="-122"/>
              </a:rPr>
              <a:t>结果：</a:t>
            </a:r>
            <a:endParaRPr sz="1400">
              <a:latin typeface="等线" panose="02010600030101010101" pitchFamily="2" charset="-122"/>
              <a:cs typeface="等线" panose="02010600030101010101" pitchFamily="2" charset="-122"/>
            </a:endParaRPr>
          </a:p>
          <a:p>
            <a:pPr marL="12700">
              <a:lnSpc>
                <a:spcPct val="100000"/>
              </a:lnSpc>
            </a:pPr>
            <a:r>
              <a:rPr sz="1400" dirty="0">
                <a:latin typeface="等线" panose="02010600030101010101" pitchFamily="2" charset="-122"/>
                <a:cs typeface="等线" panose="02010600030101010101" pitchFamily="2" charset="-122"/>
              </a:rPr>
              <a:t>(512, 512,</a:t>
            </a:r>
            <a:r>
              <a:rPr sz="1400" spc="-15"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3)</a:t>
            </a:r>
            <a:endParaRPr sz="1400">
              <a:latin typeface="等线" panose="02010600030101010101" pitchFamily="2" charset="-122"/>
              <a:cs typeface="等线" panose="02010600030101010101" pitchFamily="2" charset="-122"/>
            </a:endParaRPr>
          </a:p>
          <a:p>
            <a:pPr marL="12700">
              <a:lnSpc>
                <a:spcPct val="100000"/>
              </a:lnSpc>
            </a:pPr>
            <a:r>
              <a:rPr sz="1400" dirty="0">
                <a:latin typeface="等线" panose="02010600030101010101" pitchFamily="2" charset="-122"/>
                <a:cs typeface="等线" panose="02010600030101010101" pitchFamily="2" charset="-122"/>
              </a:rPr>
              <a:t>786432</a:t>
            </a:r>
            <a:endParaRPr sz="1400">
              <a:latin typeface="等线" panose="02010600030101010101" pitchFamily="2" charset="-122"/>
              <a:cs typeface="等线" panose="02010600030101010101" pitchFamily="2" charset="-122"/>
            </a:endParaRPr>
          </a:p>
          <a:p>
            <a:pPr marL="12700">
              <a:lnSpc>
                <a:spcPct val="100000"/>
              </a:lnSpc>
            </a:pPr>
            <a:r>
              <a:rPr sz="1400" spc="-5" dirty="0">
                <a:latin typeface="等线" panose="02010600030101010101" pitchFamily="2" charset="-122"/>
                <a:cs typeface="等线" panose="02010600030101010101" pitchFamily="2" charset="-122"/>
              </a:rPr>
              <a:t>uint8</a:t>
            </a:r>
            <a:endParaRPr sz="1400">
              <a:latin typeface="等线" panose="02010600030101010101" pitchFamily="2" charset="-122"/>
              <a:cs typeface="等线" panose="02010600030101010101" pitchFamily="2" charset="-122"/>
            </a:endParaRPr>
          </a:p>
          <a:p>
            <a:pPr>
              <a:lnSpc>
                <a:spcPct val="100000"/>
              </a:lnSpc>
              <a:spcBef>
                <a:spcPts val="45"/>
              </a:spcBef>
            </a:pPr>
            <a:endParaRPr sz="1550">
              <a:latin typeface="Times New Roman" panose="02020603050405020304"/>
              <a:cs typeface="Times New Roman" panose="02020603050405020304"/>
            </a:endParaRPr>
          </a:p>
          <a:p>
            <a:pPr marL="12700" marR="5080">
              <a:lnSpc>
                <a:spcPct val="100000"/>
              </a:lnSpc>
            </a:pPr>
            <a:r>
              <a:rPr sz="1000" spc="-5" dirty="0">
                <a:latin typeface="等线" panose="02010600030101010101" pitchFamily="2" charset="-122"/>
                <a:cs typeface="等线" panose="02010600030101010101" pitchFamily="2" charset="-122"/>
              </a:rPr>
              <a:t>注意：最常见的RGB通道中，第</a:t>
            </a:r>
            <a:r>
              <a:rPr sz="1000" spc="5" dirty="0">
                <a:latin typeface="等线" panose="02010600030101010101" pitchFamily="2" charset="-122"/>
                <a:cs typeface="等线" panose="02010600030101010101" pitchFamily="2" charset="-122"/>
              </a:rPr>
              <a:t>一</a:t>
            </a:r>
            <a:r>
              <a:rPr sz="1000" spc="-5" dirty="0">
                <a:latin typeface="等线" panose="02010600030101010101" pitchFamily="2" charset="-122"/>
                <a:cs typeface="等线" panose="02010600030101010101" pitchFamily="2" charset="-122"/>
              </a:rPr>
              <a:t>个元</a:t>
            </a:r>
            <a:r>
              <a:rPr sz="1000" spc="5" dirty="0">
                <a:latin typeface="等线" panose="02010600030101010101" pitchFamily="2" charset="-122"/>
                <a:cs typeface="等线" panose="02010600030101010101" pitchFamily="2" charset="-122"/>
              </a:rPr>
              <a:t>素</a:t>
            </a:r>
            <a:r>
              <a:rPr sz="1000" spc="-5" dirty="0">
                <a:latin typeface="等线" panose="02010600030101010101" pitchFamily="2" charset="-122"/>
                <a:cs typeface="等线" panose="02010600030101010101" pitchFamily="2" charset="-122"/>
              </a:rPr>
              <a:t>就是</a:t>
            </a:r>
            <a:r>
              <a:rPr sz="1000" spc="5" dirty="0">
                <a:latin typeface="等线" panose="02010600030101010101" pitchFamily="2" charset="-122"/>
                <a:cs typeface="等线" panose="02010600030101010101" pitchFamily="2" charset="-122"/>
              </a:rPr>
              <a:t>红</a:t>
            </a:r>
            <a:r>
              <a:rPr sz="1000" spc="-5" dirty="0">
                <a:latin typeface="等线" panose="02010600030101010101" pitchFamily="2" charset="-122"/>
                <a:cs typeface="等线" panose="02010600030101010101" pitchFamily="2" charset="-122"/>
              </a:rPr>
              <a:t>色（Red）</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值，</a:t>
            </a:r>
            <a:r>
              <a:rPr sz="1000" spc="5" dirty="0">
                <a:latin typeface="等线" panose="02010600030101010101" pitchFamily="2" charset="-122"/>
                <a:cs typeface="等线" panose="02010600030101010101" pitchFamily="2" charset="-122"/>
              </a:rPr>
              <a:t>第</a:t>
            </a:r>
            <a:r>
              <a:rPr sz="1000" spc="-5" dirty="0">
                <a:latin typeface="等线" panose="02010600030101010101" pitchFamily="2" charset="-122"/>
                <a:cs typeface="等线" panose="02010600030101010101" pitchFamily="2" charset="-122"/>
              </a:rPr>
              <a:t>二个</a:t>
            </a:r>
            <a:r>
              <a:rPr sz="1000" spc="5" dirty="0">
                <a:latin typeface="等线" panose="02010600030101010101" pitchFamily="2" charset="-122"/>
                <a:cs typeface="等线" panose="02010600030101010101" pitchFamily="2" charset="-122"/>
              </a:rPr>
              <a:t>元</a:t>
            </a:r>
            <a:r>
              <a:rPr sz="1000" spc="-5" dirty="0">
                <a:latin typeface="等线" panose="02010600030101010101" pitchFamily="2" charset="-122"/>
                <a:cs typeface="等线" panose="02010600030101010101" pitchFamily="2" charset="-122"/>
              </a:rPr>
              <a:t>素是</a:t>
            </a:r>
            <a:r>
              <a:rPr sz="1000" spc="5" dirty="0">
                <a:latin typeface="等线" panose="02010600030101010101" pitchFamily="2" charset="-122"/>
                <a:cs typeface="等线" panose="02010600030101010101" pitchFamily="2" charset="-122"/>
              </a:rPr>
              <a:t>绿</a:t>
            </a:r>
            <a:r>
              <a:rPr sz="1000" spc="-5" dirty="0">
                <a:latin typeface="等线" panose="02010600030101010101" pitchFamily="2" charset="-122"/>
                <a:cs typeface="等线" panose="02010600030101010101" pitchFamily="2" charset="-122"/>
              </a:rPr>
              <a:t>色（Green）</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值，</a:t>
            </a:r>
            <a:r>
              <a:rPr sz="1000" spc="5" dirty="0">
                <a:latin typeface="等线" panose="02010600030101010101" pitchFamily="2" charset="-122"/>
                <a:cs typeface="等线" panose="02010600030101010101" pitchFamily="2" charset="-122"/>
              </a:rPr>
              <a:t>第</a:t>
            </a:r>
            <a:r>
              <a:rPr sz="1000" spc="-5" dirty="0">
                <a:latin typeface="等线" panose="02010600030101010101" pitchFamily="2" charset="-122"/>
                <a:cs typeface="等线" panose="02010600030101010101" pitchFamily="2" charset="-122"/>
              </a:rPr>
              <a:t>三个</a:t>
            </a:r>
            <a:r>
              <a:rPr sz="1000" spc="5" dirty="0">
                <a:latin typeface="等线" panose="02010600030101010101" pitchFamily="2" charset="-122"/>
                <a:cs typeface="等线" panose="02010600030101010101" pitchFamily="2" charset="-122"/>
              </a:rPr>
              <a:t>元</a:t>
            </a:r>
            <a:r>
              <a:rPr sz="1000" spc="-5" dirty="0">
                <a:latin typeface="等线" panose="02010600030101010101" pitchFamily="2" charset="-122"/>
                <a:cs typeface="等线" panose="02010600030101010101" pitchFamily="2" charset="-122"/>
              </a:rPr>
              <a:t>素是</a:t>
            </a:r>
            <a:r>
              <a:rPr sz="1000" spc="5" dirty="0">
                <a:latin typeface="等线" panose="02010600030101010101" pitchFamily="2" charset="-122"/>
                <a:cs typeface="等线" panose="02010600030101010101" pitchFamily="2" charset="-122"/>
              </a:rPr>
              <a:t>蓝</a:t>
            </a:r>
            <a:r>
              <a:rPr sz="1000" spc="-5" dirty="0">
                <a:latin typeface="等线" panose="02010600030101010101" pitchFamily="2" charset="-122"/>
                <a:cs typeface="等线" panose="02010600030101010101" pitchFamily="2" charset="-122"/>
              </a:rPr>
              <a:t>色（Blue），  最终得到的图像如</a:t>
            </a:r>
            <a:r>
              <a:rPr sz="1000" dirty="0">
                <a:latin typeface="等线" panose="02010600030101010101" pitchFamily="2" charset="-122"/>
                <a:cs typeface="等线" panose="02010600030101010101" pitchFamily="2" charset="-122"/>
              </a:rPr>
              <a:t>6-1a</a:t>
            </a:r>
            <a:r>
              <a:rPr sz="1000" spc="-5" dirty="0">
                <a:latin typeface="等线" panose="02010600030101010101" pitchFamily="2" charset="-122"/>
                <a:cs typeface="等线" panose="02010600030101010101" pitchFamily="2" charset="-122"/>
              </a:rPr>
              <a:t>所示。</a:t>
            </a:r>
            <a:r>
              <a:rPr sz="1000" spc="-10" dirty="0">
                <a:latin typeface="等线" panose="02010600030101010101" pitchFamily="2" charset="-122"/>
                <a:cs typeface="等线" panose="02010600030101010101" pitchFamily="2" charset="-122"/>
              </a:rPr>
              <a:t>RGB</a:t>
            </a:r>
            <a:r>
              <a:rPr sz="1000" spc="-5" dirty="0">
                <a:latin typeface="等线" panose="02010600030101010101" pitchFamily="2" charset="-122"/>
                <a:cs typeface="等线" panose="02010600030101010101" pitchFamily="2" charset="-122"/>
              </a:rPr>
              <a:t>是最常见</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情况</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然而</a:t>
            </a:r>
            <a:r>
              <a:rPr sz="1000" spc="10" dirty="0">
                <a:latin typeface="等线" panose="02010600030101010101" pitchFamily="2" charset="-122"/>
                <a:cs typeface="等线" panose="02010600030101010101" pitchFamily="2" charset="-122"/>
              </a:rPr>
              <a:t>在</a:t>
            </a:r>
            <a:r>
              <a:rPr sz="1000" spc="-5" dirty="0">
                <a:latin typeface="等线" panose="02010600030101010101" pitchFamily="2" charset="-122"/>
                <a:cs typeface="等线" panose="02010600030101010101" pitchFamily="2" charset="-122"/>
              </a:rPr>
              <a:t>OpenCV中，</a:t>
            </a:r>
            <a:r>
              <a:rPr sz="1000" spc="5" dirty="0">
                <a:latin typeface="等线" panose="02010600030101010101" pitchFamily="2" charset="-122"/>
                <a:cs typeface="等线" panose="02010600030101010101" pitchFamily="2" charset="-122"/>
              </a:rPr>
              <a:t>默</a:t>
            </a:r>
            <a:r>
              <a:rPr sz="1000" spc="-5" dirty="0">
                <a:latin typeface="等线" panose="02010600030101010101" pitchFamily="2" charset="-122"/>
                <a:cs typeface="等线" panose="02010600030101010101" pitchFamily="2" charset="-122"/>
              </a:rPr>
              <a:t>认的</a:t>
            </a:r>
            <a:r>
              <a:rPr sz="1000" spc="5" dirty="0">
                <a:latin typeface="等线" panose="02010600030101010101" pitchFamily="2" charset="-122"/>
                <a:cs typeface="等线" panose="02010600030101010101" pitchFamily="2" charset="-122"/>
              </a:rPr>
              <a:t>图</a:t>
            </a:r>
            <a:r>
              <a:rPr sz="1000" spc="-5" dirty="0">
                <a:latin typeface="等线" panose="02010600030101010101" pitchFamily="2" charset="-122"/>
                <a:cs typeface="等线" panose="02010600030101010101" pitchFamily="2" charset="-122"/>
              </a:rPr>
              <a:t>像的</a:t>
            </a:r>
            <a:r>
              <a:rPr sz="1000" spc="5" dirty="0">
                <a:latin typeface="等线" panose="02010600030101010101" pitchFamily="2" charset="-122"/>
                <a:cs typeface="等线" panose="02010600030101010101" pitchFamily="2" charset="-122"/>
              </a:rPr>
              <a:t>表</a:t>
            </a:r>
            <a:r>
              <a:rPr sz="1000" spc="-5" dirty="0">
                <a:latin typeface="等线" panose="02010600030101010101" pitchFamily="2" charset="-122"/>
                <a:cs typeface="等线" panose="02010600030101010101" pitchFamily="2" charset="-122"/>
              </a:rPr>
              <a:t>示确</a:t>
            </a:r>
            <a:r>
              <a:rPr sz="1000" spc="5" dirty="0">
                <a:latin typeface="等线" panose="02010600030101010101" pitchFamily="2" charset="-122"/>
                <a:cs typeface="等线" panose="02010600030101010101" pitchFamily="2" charset="-122"/>
              </a:rPr>
              <a:t>实</a:t>
            </a:r>
            <a:r>
              <a:rPr sz="1000" spc="-5" dirty="0">
                <a:latin typeface="等线" panose="02010600030101010101" pitchFamily="2" charset="-122"/>
                <a:cs typeface="等线" panose="02010600030101010101" pitchFamily="2" charset="-122"/>
              </a:rPr>
              <a:t>反过</a:t>
            </a:r>
            <a:r>
              <a:rPr sz="1000" spc="5" dirty="0">
                <a:latin typeface="等线" panose="02010600030101010101" pitchFamily="2" charset="-122"/>
                <a:cs typeface="等线" panose="02010600030101010101" pitchFamily="2" charset="-122"/>
              </a:rPr>
              <a:t>来</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也</a:t>
            </a:r>
            <a:r>
              <a:rPr sz="1000" spc="-5" dirty="0">
                <a:latin typeface="等线" panose="02010600030101010101" pitchFamily="2" charset="-122"/>
                <a:cs typeface="等线" panose="02010600030101010101" pitchFamily="2" charset="-122"/>
              </a:rPr>
              <a:t>就</a:t>
            </a:r>
            <a:r>
              <a:rPr sz="1000" spc="15" dirty="0">
                <a:latin typeface="等线" panose="02010600030101010101" pitchFamily="2" charset="-122"/>
                <a:cs typeface="等线" panose="02010600030101010101" pitchFamily="2" charset="-122"/>
              </a:rPr>
              <a:t>是</a:t>
            </a:r>
            <a:r>
              <a:rPr sz="1000" spc="-10" dirty="0">
                <a:latin typeface="等线" panose="02010600030101010101" pitchFamily="2" charset="-122"/>
                <a:cs typeface="等线" panose="02010600030101010101" pitchFamily="2" charset="-122"/>
              </a:rPr>
              <a:t>BGR</a:t>
            </a:r>
            <a:r>
              <a:rPr sz="1000" spc="5" dirty="0">
                <a:latin typeface="等线" panose="02010600030101010101" pitchFamily="2" charset="-122"/>
                <a:cs typeface="等线" panose="02010600030101010101" pitchFamily="2" charset="-122"/>
              </a:rPr>
              <a:t>。</a:t>
            </a:r>
            <a:r>
              <a:rPr sz="1000" spc="-5" dirty="0">
                <a:latin typeface="等线" panose="02010600030101010101" pitchFamily="2" charset="-122"/>
                <a:cs typeface="等线" panose="02010600030101010101" pitchFamily="2" charset="-122"/>
              </a:rPr>
              <a:t>在OpenC  V刚开始研发的年代</a:t>
            </a:r>
            <a:r>
              <a:rPr sz="1000" spc="-10" dirty="0">
                <a:latin typeface="等线" panose="02010600030101010101" pitchFamily="2" charset="-122"/>
                <a:cs typeface="等线" panose="02010600030101010101" pitchFamily="2" charset="-122"/>
              </a:rPr>
              <a:t>，BGR</a:t>
            </a:r>
            <a:r>
              <a:rPr sz="1000" spc="-5" dirty="0">
                <a:latin typeface="等线" panose="02010600030101010101" pitchFamily="2" charset="-122"/>
                <a:cs typeface="等线" panose="02010600030101010101" pitchFamily="2" charset="-122"/>
              </a:rPr>
              <a:t>是相机</a:t>
            </a:r>
            <a:r>
              <a:rPr sz="1000" spc="5" dirty="0">
                <a:latin typeface="等线" panose="02010600030101010101" pitchFamily="2" charset="-122"/>
                <a:cs typeface="等线" panose="02010600030101010101" pitchFamily="2" charset="-122"/>
              </a:rPr>
              <a:t>设</a:t>
            </a:r>
            <a:r>
              <a:rPr sz="1000" spc="-5" dirty="0">
                <a:latin typeface="等线" panose="02010600030101010101" pitchFamily="2" charset="-122"/>
                <a:cs typeface="等线" panose="02010600030101010101" pitchFamily="2" charset="-122"/>
              </a:rPr>
              <a:t>备厂</a:t>
            </a:r>
            <a:r>
              <a:rPr sz="1000" spc="5" dirty="0">
                <a:latin typeface="等线" panose="02010600030101010101" pitchFamily="2" charset="-122"/>
                <a:cs typeface="等线" panose="02010600030101010101" pitchFamily="2" charset="-122"/>
              </a:rPr>
              <a:t>商</a:t>
            </a:r>
            <a:r>
              <a:rPr sz="1000" spc="-5" dirty="0">
                <a:latin typeface="等线" panose="02010600030101010101" pitchFamily="2" charset="-122"/>
                <a:cs typeface="等线" panose="02010600030101010101" pitchFamily="2" charset="-122"/>
              </a:rPr>
              <a:t>的主</a:t>
            </a:r>
            <a:r>
              <a:rPr sz="1000" spc="5" dirty="0">
                <a:latin typeface="等线" panose="02010600030101010101" pitchFamily="2" charset="-122"/>
                <a:cs typeface="等线" panose="02010600030101010101" pitchFamily="2" charset="-122"/>
              </a:rPr>
              <a:t>流</a:t>
            </a:r>
            <a:r>
              <a:rPr sz="1000" spc="-5" dirty="0">
                <a:latin typeface="等线" panose="02010600030101010101" pitchFamily="2" charset="-122"/>
                <a:cs typeface="等线" panose="02010600030101010101" pitchFamily="2" charset="-122"/>
              </a:rPr>
              <a:t>表示</a:t>
            </a:r>
            <a:r>
              <a:rPr sz="1000" spc="5" dirty="0">
                <a:latin typeface="等线" panose="02010600030101010101" pitchFamily="2" charset="-122"/>
                <a:cs typeface="等线" panose="02010600030101010101" pitchFamily="2" charset="-122"/>
              </a:rPr>
              <a:t>方</a:t>
            </a:r>
            <a:r>
              <a:rPr sz="1000" spc="-5" dirty="0">
                <a:latin typeface="等线" panose="02010600030101010101" pitchFamily="2" charset="-122"/>
                <a:cs typeface="等线" panose="02010600030101010101" pitchFamily="2" charset="-122"/>
              </a:rPr>
              <a:t>法，</a:t>
            </a:r>
            <a:r>
              <a:rPr sz="1000" spc="5" dirty="0">
                <a:latin typeface="等线" panose="02010600030101010101" pitchFamily="2" charset="-122"/>
                <a:cs typeface="等线" panose="02010600030101010101" pitchFamily="2" charset="-122"/>
              </a:rPr>
              <a:t>虽</a:t>
            </a:r>
            <a:r>
              <a:rPr sz="1000" spc="-5" dirty="0">
                <a:latin typeface="等线" panose="02010600030101010101" pitchFamily="2" charset="-122"/>
                <a:cs typeface="等线" panose="02010600030101010101" pitchFamily="2" charset="-122"/>
              </a:rPr>
              <a:t>然后</a:t>
            </a:r>
            <a:r>
              <a:rPr sz="1000" dirty="0">
                <a:latin typeface="等线" panose="02010600030101010101" pitchFamily="2" charset="-122"/>
                <a:cs typeface="等线" panose="02010600030101010101" pitchFamily="2" charset="-122"/>
              </a:rPr>
              <a:t>来RGB</a:t>
            </a:r>
            <a:r>
              <a:rPr sz="1000" spc="-5" dirty="0">
                <a:latin typeface="等线" panose="02010600030101010101" pitchFamily="2" charset="-122"/>
                <a:cs typeface="等线" panose="02010600030101010101" pitchFamily="2" charset="-122"/>
              </a:rPr>
              <a:t>成了</a:t>
            </a:r>
            <a:r>
              <a:rPr sz="1000" spc="5" dirty="0">
                <a:latin typeface="等线" panose="02010600030101010101" pitchFamily="2" charset="-122"/>
                <a:cs typeface="等线" panose="02010600030101010101" pitchFamily="2" charset="-122"/>
              </a:rPr>
              <a:t>主</a:t>
            </a:r>
            <a:r>
              <a:rPr sz="1000" spc="-5" dirty="0">
                <a:latin typeface="等线" panose="02010600030101010101" pitchFamily="2" charset="-122"/>
                <a:cs typeface="等线" panose="02010600030101010101" pitchFamily="2" charset="-122"/>
              </a:rPr>
              <a:t>流和</a:t>
            </a:r>
            <a:r>
              <a:rPr sz="1000" spc="5" dirty="0">
                <a:latin typeface="等线" panose="02010600030101010101" pitchFamily="2" charset="-122"/>
                <a:cs typeface="等线" panose="02010600030101010101" pitchFamily="2" charset="-122"/>
              </a:rPr>
              <a:t>默</a:t>
            </a:r>
            <a:r>
              <a:rPr sz="1000" spc="-5" dirty="0">
                <a:latin typeface="等线" panose="02010600030101010101" pitchFamily="2" charset="-122"/>
                <a:cs typeface="等线" panose="02010600030101010101" pitchFamily="2" charset="-122"/>
              </a:rPr>
              <a:t>认，</a:t>
            </a:r>
            <a:r>
              <a:rPr sz="1000" spc="5" dirty="0">
                <a:latin typeface="等线" panose="02010600030101010101" pitchFamily="2" charset="-122"/>
                <a:cs typeface="等线" panose="02010600030101010101" pitchFamily="2" charset="-122"/>
              </a:rPr>
              <a:t>但</a:t>
            </a:r>
            <a:r>
              <a:rPr sz="1000" spc="-5" dirty="0">
                <a:latin typeface="等线" panose="02010600030101010101" pitchFamily="2" charset="-122"/>
                <a:cs typeface="等线" panose="02010600030101010101" pitchFamily="2" charset="-122"/>
              </a:rPr>
              <a:t>是这</a:t>
            </a:r>
            <a:r>
              <a:rPr sz="1000" spc="5" dirty="0">
                <a:latin typeface="等线" panose="02010600030101010101" pitchFamily="2" charset="-122"/>
                <a:cs typeface="等线" panose="02010600030101010101" pitchFamily="2" charset="-122"/>
              </a:rPr>
              <a:t>个</a:t>
            </a:r>
            <a:r>
              <a:rPr sz="1000" spc="-5" dirty="0">
                <a:latin typeface="等线" panose="02010600030101010101" pitchFamily="2" charset="-122"/>
                <a:cs typeface="等线" panose="02010600030101010101" pitchFamily="2" charset="-122"/>
              </a:rPr>
              <a:t>底层</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顺序</a:t>
            </a:r>
            <a:r>
              <a:rPr sz="1000" spc="5" dirty="0">
                <a:latin typeface="等线" panose="02010600030101010101" pitchFamily="2" charset="-122"/>
                <a:cs typeface="等线" panose="02010600030101010101" pitchFamily="2" charset="-122"/>
              </a:rPr>
              <a:t>却</a:t>
            </a:r>
            <a:r>
              <a:rPr sz="1000" spc="-5" dirty="0">
                <a:latin typeface="等线" panose="02010600030101010101" pitchFamily="2" charset="-122"/>
                <a:cs typeface="等线" panose="02010600030101010101" pitchFamily="2" charset="-122"/>
              </a:rPr>
              <a:t>保留</a:t>
            </a:r>
            <a:r>
              <a:rPr sz="1000" spc="5" dirty="0">
                <a:latin typeface="等线" panose="02010600030101010101" pitchFamily="2" charset="-122"/>
                <a:cs typeface="等线" panose="02010600030101010101" pitchFamily="2" charset="-122"/>
              </a:rPr>
              <a:t>下</a:t>
            </a:r>
            <a:r>
              <a:rPr sz="1000" spc="-5" dirty="0">
                <a:latin typeface="等线" panose="02010600030101010101" pitchFamily="2" charset="-122"/>
                <a:cs typeface="等线" panose="02010600030101010101" pitchFamily="2" charset="-122"/>
              </a:rPr>
              <a:t>来了，  事实上Windows下的最常见格式之</a:t>
            </a:r>
            <a:r>
              <a:rPr sz="1000" spc="-25" dirty="0">
                <a:latin typeface="等线" panose="02010600030101010101" pitchFamily="2" charset="-122"/>
                <a:cs typeface="等线" panose="02010600030101010101" pitchFamily="2" charset="-122"/>
              </a:rPr>
              <a:t>一</a:t>
            </a:r>
            <a:r>
              <a:rPr sz="1000" spc="-5" dirty="0">
                <a:latin typeface="等线" panose="02010600030101010101" pitchFamily="2" charset="-122"/>
                <a:cs typeface="等线" panose="02010600030101010101" pitchFamily="2" charset="-122"/>
              </a:rPr>
              <a:t>bmp，底层字</a:t>
            </a:r>
            <a:r>
              <a:rPr sz="1000" spc="5" dirty="0">
                <a:latin typeface="等线" panose="02010600030101010101" pitchFamily="2" charset="-122"/>
                <a:cs typeface="等线" panose="02010600030101010101" pitchFamily="2" charset="-122"/>
              </a:rPr>
              <a:t>节</a:t>
            </a:r>
            <a:r>
              <a:rPr sz="1000" spc="-5" dirty="0">
                <a:latin typeface="等线" panose="02010600030101010101" pitchFamily="2" charset="-122"/>
                <a:cs typeface="等线" panose="02010600030101010101" pitchFamily="2" charset="-122"/>
              </a:rPr>
              <a:t>的存</a:t>
            </a:r>
            <a:r>
              <a:rPr sz="1000" spc="5" dirty="0">
                <a:latin typeface="等线" panose="02010600030101010101" pitchFamily="2" charset="-122"/>
                <a:cs typeface="等线" panose="02010600030101010101" pitchFamily="2" charset="-122"/>
              </a:rPr>
              <a:t>储</a:t>
            </a:r>
            <a:r>
              <a:rPr sz="1000" spc="-5" dirty="0">
                <a:latin typeface="等线" panose="02010600030101010101" pitchFamily="2" charset="-122"/>
                <a:cs typeface="等线" panose="02010600030101010101" pitchFamily="2" charset="-122"/>
              </a:rPr>
              <a:t>顺序</a:t>
            </a:r>
            <a:r>
              <a:rPr sz="1000" spc="5" dirty="0">
                <a:latin typeface="等线" panose="02010600030101010101" pitchFamily="2" charset="-122"/>
                <a:cs typeface="等线" panose="02010600030101010101" pitchFamily="2" charset="-122"/>
              </a:rPr>
              <a:t>还</a:t>
            </a:r>
            <a:r>
              <a:rPr sz="1000" spc="10" dirty="0">
                <a:latin typeface="等线" panose="02010600030101010101" pitchFamily="2" charset="-122"/>
                <a:cs typeface="等线" panose="02010600030101010101" pitchFamily="2" charset="-122"/>
              </a:rPr>
              <a:t>是</a:t>
            </a:r>
            <a:r>
              <a:rPr sz="1000" spc="-10" dirty="0">
                <a:latin typeface="等线" panose="02010600030101010101" pitchFamily="2" charset="-122"/>
                <a:cs typeface="等线" panose="02010600030101010101" pitchFamily="2" charset="-122"/>
              </a:rPr>
              <a:t>BGR</a:t>
            </a:r>
            <a:r>
              <a:rPr sz="1000" spc="-5" dirty="0">
                <a:latin typeface="等线" panose="02010600030101010101" pitchFamily="2" charset="-122"/>
                <a:cs typeface="等线" panose="02010600030101010101" pitchFamily="2" charset="-122"/>
              </a:rPr>
              <a:t>。</a:t>
            </a:r>
            <a:endParaRPr sz="1000">
              <a:latin typeface="等线" panose="02010600030101010101" pitchFamily="2" charset="-122"/>
              <a:cs typeface="等线"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图片缩放</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27</a:t>
            </a:fld>
            <a:endParaRPr dirty="0"/>
          </a:p>
        </p:txBody>
      </p:sp>
      <p:sp>
        <p:nvSpPr>
          <p:cNvPr id="3" name="object 3"/>
          <p:cNvSpPr txBox="1"/>
          <p:nvPr/>
        </p:nvSpPr>
        <p:spPr>
          <a:xfrm>
            <a:off x="658774" y="526160"/>
            <a:ext cx="7147559" cy="1297305"/>
          </a:xfrm>
          <a:prstGeom prst="rect">
            <a:avLst/>
          </a:prstGeom>
        </p:spPr>
        <p:txBody>
          <a:bodyPr vert="horz" wrap="square" lIns="0" tIns="12700" rIns="0" bIns="0" rtlCol="0">
            <a:spAutoFit/>
          </a:bodyPr>
          <a:lstStyle/>
          <a:p>
            <a:pPr marL="679450" algn="ctr">
              <a:lnSpc>
                <a:spcPct val="100000"/>
              </a:lnSpc>
              <a:spcBef>
                <a:spcPts val="100"/>
              </a:spcBef>
            </a:pPr>
            <a:r>
              <a:rPr sz="1200" b="1" spc="-5" dirty="0">
                <a:solidFill>
                  <a:srgbClr val="FFFFFF"/>
                </a:solidFill>
                <a:latin typeface="Tahoma" panose="020B0604030504040204"/>
                <a:cs typeface="Tahoma" panose="020B0604030504040204"/>
              </a:rPr>
              <a:t>resize</a:t>
            </a:r>
            <a:endParaRPr sz="1200">
              <a:latin typeface="Tahoma" panose="020B0604030504040204"/>
              <a:cs typeface="Tahoma" panose="020B0604030504040204"/>
            </a:endParaRPr>
          </a:p>
          <a:p>
            <a:pPr>
              <a:lnSpc>
                <a:spcPct val="100000"/>
              </a:lnSpc>
            </a:pPr>
            <a:endParaRPr sz="1400">
              <a:latin typeface="Times New Roman" panose="02020603050405020304"/>
              <a:cs typeface="Times New Roman" panose="02020603050405020304"/>
            </a:endParaRPr>
          </a:p>
          <a:p>
            <a:pPr>
              <a:lnSpc>
                <a:spcPct val="100000"/>
              </a:lnSpc>
              <a:spcBef>
                <a:spcPts val="5"/>
              </a:spcBef>
            </a:pPr>
            <a:endParaRPr sz="1150">
              <a:latin typeface="Times New Roman" panose="02020603050405020304"/>
              <a:cs typeface="Times New Roman" panose="02020603050405020304"/>
            </a:endParaRPr>
          </a:p>
          <a:p>
            <a:pPr marL="12700">
              <a:lnSpc>
                <a:spcPct val="100000"/>
              </a:lnSpc>
            </a:pPr>
            <a:r>
              <a:rPr sz="1500" b="1" spc="-5" dirty="0">
                <a:solidFill>
                  <a:srgbClr val="FC5D00"/>
                </a:solidFill>
                <a:latin typeface="Consolas" panose="020B0609020204030204"/>
                <a:cs typeface="Consolas" panose="020B0609020204030204"/>
              </a:rPr>
              <a:t>cv2.resize(src, dsize, </a:t>
            </a:r>
            <a:r>
              <a:rPr sz="1500" b="1" dirty="0">
                <a:solidFill>
                  <a:srgbClr val="FC5D00"/>
                </a:solidFill>
                <a:latin typeface="Consolas" panose="020B0609020204030204"/>
                <a:cs typeface="Consolas" panose="020B0609020204030204"/>
              </a:rPr>
              <a:t>dst, fx=0, </a:t>
            </a:r>
            <a:r>
              <a:rPr sz="1500" b="1" spc="-5" dirty="0">
                <a:solidFill>
                  <a:srgbClr val="FC5D00"/>
                </a:solidFill>
                <a:latin typeface="Consolas" panose="020B0609020204030204"/>
                <a:cs typeface="Consolas" panose="020B0609020204030204"/>
              </a:rPr>
              <a:t>fy=0, interpolation=INTER_LINEAR</a:t>
            </a:r>
            <a:r>
              <a:rPr sz="1500" b="1" spc="25" dirty="0">
                <a:solidFill>
                  <a:srgbClr val="FC5D00"/>
                </a:solidFill>
                <a:latin typeface="Consolas" panose="020B0609020204030204"/>
                <a:cs typeface="Consolas" panose="020B0609020204030204"/>
              </a:rPr>
              <a:t> </a:t>
            </a:r>
            <a:r>
              <a:rPr sz="1500" b="1" dirty="0">
                <a:solidFill>
                  <a:srgbClr val="FC5D00"/>
                </a:solidFill>
                <a:latin typeface="Consolas" panose="020B0609020204030204"/>
                <a:cs typeface="Consolas" panose="020B0609020204030204"/>
              </a:rPr>
              <a:t>)</a:t>
            </a:r>
            <a:endParaRPr sz="1500">
              <a:latin typeface="Consolas" panose="020B0609020204030204"/>
              <a:cs typeface="Consolas" panose="020B0609020204030204"/>
            </a:endParaRPr>
          </a:p>
          <a:p>
            <a:pPr>
              <a:lnSpc>
                <a:spcPct val="100000"/>
              </a:lnSpc>
              <a:spcBef>
                <a:spcPts val="25"/>
              </a:spcBef>
            </a:pPr>
            <a:endParaRPr sz="1850">
              <a:latin typeface="Times New Roman" panose="02020603050405020304"/>
              <a:cs typeface="Times New Roman" panose="02020603050405020304"/>
            </a:endParaRPr>
          </a:p>
          <a:p>
            <a:pPr marL="12700">
              <a:lnSpc>
                <a:spcPct val="100000"/>
              </a:lnSpc>
            </a:pPr>
            <a:r>
              <a:rPr sz="1400" dirty="0">
                <a:latin typeface="等线" panose="02010600030101010101" pitchFamily="2" charset="-122"/>
                <a:cs typeface="等线" panose="02010600030101010101" pitchFamily="2" charset="-122"/>
              </a:rPr>
              <a:t>参数的含义：</a:t>
            </a:r>
            <a:endParaRPr sz="1400">
              <a:latin typeface="等线" panose="02010600030101010101" pitchFamily="2" charset="-122"/>
              <a:cs typeface="等线" panose="02010600030101010101" pitchFamily="2" charset="-122"/>
            </a:endParaRPr>
          </a:p>
        </p:txBody>
      </p:sp>
      <p:sp>
        <p:nvSpPr>
          <p:cNvPr id="4" name="object 4"/>
          <p:cNvSpPr txBox="1"/>
          <p:nvPr/>
        </p:nvSpPr>
        <p:spPr>
          <a:xfrm>
            <a:off x="2871977" y="1797177"/>
            <a:ext cx="1647189" cy="1093470"/>
          </a:xfrm>
          <a:prstGeom prst="rect">
            <a:avLst/>
          </a:prstGeom>
        </p:spPr>
        <p:txBody>
          <a:bodyPr vert="horz" wrap="square" lIns="0" tIns="13335" rIns="0" bIns="0" rtlCol="0">
            <a:spAutoFit/>
          </a:bodyPr>
          <a:lstStyle/>
          <a:p>
            <a:pPr marL="12700">
              <a:lnSpc>
                <a:spcPct val="100000"/>
              </a:lnSpc>
              <a:spcBef>
                <a:spcPts val="105"/>
              </a:spcBef>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原图像</a:t>
            </a:r>
            <a:endParaRPr sz="1400">
              <a:latin typeface="等线" panose="02010600030101010101" pitchFamily="2" charset="-122"/>
              <a:cs typeface="等线" panose="02010600030101010101" pitchFamily="2" charset="-122"/>
            </a:endParaRPr>
          </a:p>
          <a:p>
            <a:pPr marL="12700">
              <a:lnSpc>
                <a:spcPct val="100000"/>
              </a:lnSpc>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输出图像</a:t>
            </a:r>
            <a:endParaRPr sz="1400">
              <a:latin typeface="等线" panose="02010600030101010101" pitchFamily="2" charset="-122"/>
              <a:cs typeface="等线" panose="02010600030101010101" pitchFamily="2" charset="-122"/>
            </a:endParaRPr>
          </a:p>
          <a:p>
            <a:pPr marL="12700">
              <a:lnSpc>
                <a:spcPct val="100000"/>
              </a:lnSpc>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目标图像的大小</a:t>
            </a:r>
            <a:endParaRPr sz="1400">
              <a:latin typeface="等线" panose="02010600030101010101" pitchFamily="2" charset="-122"/>
              <a:cs typeface="等线" panose="02010600030101010101" pitchFamily="2" charset="-122"/>
            </a:endParaRPr>
          </a:p>
          <a:p>
            <a:pPr marL="12700">
              <a:lnSpc>
                <a:spcPct val="100000"/>
              </a:lnSpc>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在</a:t>
            </a:r>
            <a:r>
              <a:rPr sz="1400" spc="-5" dirty="0">
                <a:latin typeface="Consolas" panose="020B0609020204030204"/>
                <a:cs typeface="Consolas" panose="020B0609020204030204"/>
              </a:rPr>
              <a:t>x</a:t>
            </a:r>
            <a:r>
              <a:rPr sz="1400" dirty="0">
                <a:latin typeface="等线" panose="02010600030101010101" pitchFamily="2" charset="-122"/>
                <a:cs typeface="等线" panose="02010600030101010101" pitchFamily="2" charset="-122"/>
              </a:rPr>
              <a:t>轴上的缩放比例</a:t>
            </a:r>
            <a:endParaRPr sz="1400">
              <a:latin typeface="等线" panose="02010600030101010101" pitchFamily="2" charset="-122"/>
              <a:cs typeface="等线" panose="02010600030101010101" pitchFamily="2" charset="-122"/>
            </a:endParaRPr>
          </a:p>
          <a:p>
            <a:pPr marL="12700">
              <a:lnSpc>
                <a:spcPct val="100000"/>
              </a:lnSpc>
            </a:pP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在</a:t>
            </a:r>
            <a:r>
              <a:rPr sz="1400" spc="-5" dirty="0">
                <a:latin typeface="Consolas" panose="020B0609020204030204"/>
                <a:cs typeface="Consolas" panose="020B0609020204030204"/>
              </a:rPr>
              <a:t>y</a:t>
            </a:r>
            <a:r>
              <a:rPr sz="1400" dirty="0">
                <a:latin typeface="等线" panose="02010600030101010101" pitchFamily="2" charset="-122"/>
                <a:cs typeface="等线" panose="02010600030101010101" pitchFamily="2" charset="-122"/>
              </a:rPr>
              <a:t>轴上的缩放比例</a:t>
            </a:r>
            <a:endParaRPr sz="1400">
              <a:latin typeface="等线" panose="02010600030101010101" pitchFamily="2" charset="-122"/>
              <a:cs typeface="等线" panose="02010600030101010101" pitchFamily="2" charset="-122"/>
            </a:endParaRPr>
          </a:p>
        </p:txBody>
      </p:sp>
      <p:sp>
        <p:nvSpPr>
          <p:cNvPr id="5" name="object 5"/>
          <p:cNvSpPr txBox="1">
            <a:spLocks noGrp="1"/>
          </p:cNvSpPr>
          <p:nvPr>
            <p:ph type="body" idx="1"/>
          </p:nvPr>
        </p:nvSpPr>
        <p:spPr>
          <a:xfrm>
            <a:off x="658774" y="1797177"/>
            <a:ext cx="7209155" cy="1306127"/>
          </a:xfrm>
          <a:prstGeom prst="rect">
            <a:avLst/>
          </a:prstGeom>
        </p:spPr>
        <p:txBody>
          <a:bodyPr vert="horz" wrap="square" lIns="0" tIns="13335" rIns="0" bIns="0" rtlCol="0">
            <a:spAutoFit/>
          </a:bodyPr>
          <a:lstStyle/>
          <a:p>
            <a:pPr marL="12700">
              <a:lnSpc>
                <a:spcPct val="100000"/>
              </a:lnSpc>
              <a:spcBef>
                <a:spcPts val="105"/>
              </a:spcBef>
              <a:tabLst>
                <a:tab pos="354965" algn="l"/>
                <a:tab pos="355600" algn="l"/>
              </a:tabLst>
            </a:pPr>
            <a:r>
              <a:rPr lang="en-US" spc="-5" dirty="0"/>
              <a:t>1. </a:t>
            </a:r>
            <a:r>
              <a:rPr spc="-5" dirty="0" err="1"/>
              <a:t>InputArray</a:t>
            </a:r>
            <a:r>
              <a:rPr spc="50" dirty="0"/>
              <a:t> </a:t>
            </a:r>
            <a:r>
              <a:rPr spc="-5" dirty="0" err="1"/>
              <a:t>src</a:t>
            </a:r>
            <a:endParaRPr lang="zh-CN" altLang="en-US" spc="-5" dirty="0"/>
          </a:p>
          <a:p>
            <a:pPr marL="12700">
              <a:lnSpc>
                <a:spcPct val="100000"/>
              </a:lnSpc>
              <a:tabLst>
                <a:tab pos="354965" algn="l"/>
                <a:tab pos="355600" algn="l"/>
              </a:tabLst>
            </a:pPr>
            <a:r>
              <a:rPr lang="en-US" spc="-5" dirty="0"/>
              <a:t>3. </a:t>
            </a:r>
            <a:r>
              <a:rPr spc="-5" dirty="0" err="1"/>
              <a:t>OutputArray</a:t>
            </a:r>
            <a:r>
              <a:rPr spc="60" dirty="0"/>
              <a:t> </a:t>
            </a:r>
            <a:r>
              <a:rPr spc="-5" dirty="0" err="1"/>
              <a:t>dst</a:t>
            </a:r>
            <a:endParaRPr spc="-5" dirty="0"/>
          </a:p>
          <a:p>
            <a:pPr marL="12700">
              <a:lnSpc>
                <a:spcPct val="100000"/>
              </a:lnSpc>
              <a:tabLst>
                <a:tab pos="354965" algn="l"/>
                <a:tab pos="355600" algn="l"/>
              </a:tabLst>
            </a:pPr>
            <a:r>
              <a:rPr lang="en-US" spc="-5" dirty="0"/>
              <a:t>2. Size</a:t>
            </a:r>
            <a:r>
              <a:rPr lang="en-US" spc="20" dirty="0"/>
              <a:t> </a:t>
            </a:r>
            <a:r>
              <a:rPr lang="en-US" spc="-5" dirty="0" err="1"/>
              <a:t>dsize</a:t>
            </a:r>
            <a:endParaRPr lang="en-US" spc="-5" dirty="0"/>
          </a:p>
          <a:p>
            <a:pPr marL="12700">
              <a:lnSpc>
                <a:spcPct val="100000"/>
              </a:lnSpc>
              <a:tabLst>
                <a:tab pos="354965" algn="l"/>
                <a:tab pos="355600" algn="l"/>
              </a:tabLst>
            </a:pPr>
            <a:r>
              <a:rPr lang="en-US" spc="-5" dirty="0"/>
              <a:t>4. </a:t>
            </a:r>
            <a:r>
              <a:rPr spc="-5" dirty="0"/>
              <a:t>double</a:t>
            </a:r>
            <a:r>
              <a:rPr spc="-25" dirty="0"/>
              <a:t> </a:t>
            </a:r>
            <a:r>
              <a:rPr spc="-5" dirty="0"/>
              <a:t>fx=0</a:t>
            </a:r>
          </a:p>
          <a:p>
            <a:pPr marL="12700">
              <a:lnSpc>
                <a:spcPct val="100000"/>
              </a:lnSpc>
              <a:tabLst>
                <a:tab pos="354965" algn="l"/>
                <a:tab pos="355600" algn="l"/>
              </a:tabLst>
            </a:pPr>
            <a:r>
              <a:rPr lang="en-US" spc="-5" dirty="0"/>
              <a:t>5. </a:t>
            </a:r>
            <a:r>
              <a:rPr spc="-5" dirty="0"/>
              <a:t>double</a:t>
            </a:r>
            <a:r>
              <a:rPr spc="-25" dirty="0"/>
              <a:t> </a:t>
            </a:r>
            <a:r>
              <a:rPr spc="-5" dirty="0"/>
              <a:t>fy=0</a:t>
            </a:r>
          </a:p>
          <a:p>
            <a:pPr marL="12700">
              <a:lnSpc>
                <a:spcPct val="100000"/>
              </a:lnSpc>
              <a:tabLst>
                <a:tab pos="354965" algn="l"/>
                <a:tab pos="355600" algn="l"/>
                <a:tab pos="2225675" algn="l"/>
                <a:tab pos="6741795" algn="l"/>
              </a:tabLst>
            </a:pPr>
            <a:r>
              <a:rPr lang="en-US" spc="-5" dirty="0"/>
              <a:t>6. </a:t>
            </a:r>
            <a:r>
              <a:rPr spc="-5" dirty="0"/>
              <a:t>in</a:t>
            </a:r>
            <a:r>
              <a:rPr dirty="0"/>
              <a:t>t</a:t>
            </a:r>
            <a:r>
              <a:rPr spc="15" dirty="0"/>
              <a:t> </a:t>
            </a:r>
            <a:r>
              <a:rPr spc="-5" dirty="0"/>
              <a:t>interpo</a:t>
            </a:r>
            <a:r>
              <a:rPr spc="5" dirty="0"/>
              <a:t>l</a:t>
            </a:r>
            <a:r>
              <a:rPr spc="-5" dirty="0"/>
              <a:t>a</a:t>
            </a:r>
            <a:r>
              <a:rPr spc="5" dirty="0"/>
              <a:t>t</a:t>
            </a:r>
            <a:r>
              <a:rPr spc="-5" dirty="0"/>
              <a:t>i</a:t>
            </a:r>
            <a:r>
              <a:rPr spc="5" dirty="0"/>
              <a:t>o</a:t>
            </a:r>
            <a:r>
              <a:rPr dirty="0"/>
              <a:t>n	</a:t>
            </a:r>
            <a:r>
              <a:rPr spc="-5" dirty="0"/>
              <a:t>-</a:t>
            </a:r>
            <a:r>
              <a:rPr dirty="0">
                <a:latin typeface="等线" panose="02010600030101010101" pitchFamily="2" charset="-122"/>
                <a:cs typeface="等线" panose="02010600030101010101" pitchFamily="2" charset="-122"/>
              </a:rPr>
              <a:t>插值方式，</a:t>
            </a:r>
            <a:r>
              <a:rPr spc="-5" dirty="0">
                <a:solidFill>
                  <a:srgbClr val="155192"/>
                </a:solidFill>
              </a:rPr>
              <a:t>INTER_N</a:t>
            </a:r>
            <a:r>
              <a:rPr dirty="0">
                <a:solidFill>
                  <a:srgbClr val="155192"/>
                </a:solidFill>
              </a:rPr>
              <a:t>N</a:t>
            </a:r>
            <a:r>
              <a:rPr spc="40" dirty="0">
                <a:solidFill>
                  <a:srgbClr val="155192"/>
                </a:solidFill>
              </a:rPr>
              <a:t> </a:t>
            </a:r>
            <a:r>
              <a:rPr spc="-5" dirty="0"/>
              <a:t>–</a:t>
            </a:r>
            <a:r>
              <a:rPr dirty="0">
                <a:latin typeface="等线" panose="02010600030101010101" pitchFamily="2" charset="-122"/>
                <a:cs typeface="等线" panose="02010600030101010101" pitchFamily="2" charset="-122"/>
              </a:rPr>
              <a:t>最近邻插值  、</a:t>
            </a:r>
            <a:r>
              <a:rPr spc="-5" dirty="0">
                <a:solidFill>
                  <a:srgbClr val="155192"/>
                </a:solidFill>
              </a:rPr>
              <a:t>INTER_LIN</a:t>
            </a:r>
            <a:r>
              <a:rPr spc="5" dirty="0">
                <a:solidFill>
                  <a:srgbClr val="155192"/>
                </a:solidFill>
              </a:rPr>
              <a:t>E</a:t>
            </a:r>
            <a:r>
              <a:rPr spc="-5" dirty="0">
                <a:solidFill>
                  <a:srgbClr val="155192"/>
                </a:solidFill>
              </a:rPr>
              <a:t>A</a:t>
            </a:r>
            <a:r>
              <a:rPr dirty="0">
                <a:solidFill>
                  <a:srgbClr val="155192"/>
                </a:solidFill>
              </a:rPr>
              <a:t>R	</a:t>
            </a:r>
            <a:r>
              <a:rPr spc="-5" dirty="0"/>
              <a:t>-</a:t>
            </a:r>
            <a:r>
              <a:rPr dirty="0">
                <a:latin typeface="等线" panose="02010600030101010101" pitchFamily="2" charset="-122"/>
                <a:cs typeface="等线" panose="02010600030101010101" pitchFamily="2" charset="-122"/>
              </a:rPr>
              <a:t>双线</a:t>
            </a:r>
          </a:p>
        </p:txBody>
      </p:sp>
      <p:sp>
        <p:nvSpPr>
          <p:cNvPr id="6" name="object 6"/>
          <p:cNvSpPr txBox="1"/>
          <p:nvPr/>
        </p:nvSpPr>
        <p:spPr>
          <a:xfrm>
            <a:off x="658774" y="3077718"/>
            <a:ext cx="7105015" cy="1093470"/>
          </a:xfrm>
          <a:prstGeom prst="rect">
            <a:avLst/>
          </a:prstGeom>
        </p:spPr>
        <p:txBody>
          <a:bodyPr vert="horz" wrap="square" lIns="0" tIns="12700" rIns="0" bIns="0" rtlCol="0">
            <a:spAutoFit/>
          </a:bodyPr>
          <a:lstStyle/>
          <a:p>
            <a:pPr marL="355600" marR="5080" algn="just">
              <a:lnSpc>
                <a:spcPct val="100000"/>
              </a:lnSpc>
              <a:spcBef>
                <a:spcPts val="100"/>
              </a:spcBef>
            </a:pPr>
            <a:r>
              <a:rPr sz="1400" dirty="0">
                <a:latin typeface="等线" panose="02010600030101010101" pitchFamily="2" charset="-122"/>
                <a:cs typeface="等线" panose="02010600030101010101" pitchFamily="2" charset="-122"/>
              </a:rPr>
              <a:t>性插值</a:t>
            </a:r>
            <a:r>
              <a:rPr sz="1400" spc="15" dirty="0">
                <a:latin typeface="等线" panose="02010600030101010101" pitchFamily="2" charset="-122"/>
                <a:cs typeface="等线" panose="02010600030101010101" pitchFamily="2" charset="-122"/>
              </a:rPr>
              <a:t>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缺省使用</a:t>
            </a:r>
            <a:r>
              <a:rPr sz="1400" dirty="0">
                <a:latin typeface="Consolas" panose="020B0609020204030204"/>
                <a:cs typeface="Consolas" panose="020B0609020204030204"/>
              </a:rPr>
              <a:t>)</a:t>
            </a:r>
            <a:r>
              <a:rPr sz="1400" spc="1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a:t>
            </a:r>
            <a:r>
              <a:rPr sz="1400" spc="-5" dirty="0">
                <a:solidFill>
                  <a:srgbClr val="155192"/>
                </a:solidFill>
                <a:latin typeface="Consolas" panose="020B0609020204030204"/>
                <a:cs typeface="Consolas" panose="020B0609020204030204"/>
              </a:rPr>
              <a:t>INTER_AREA</a:t>
            </a:r>
            <a:r>
              <a:rPr sz="1400" spc="75" dirty="0">
                <a:solidFill>
                  <a:srgbClr val="155192"/>
                </a:solidFill>
                <a:latin typeface="Consolas" panose="020B0609020204030204"/>
                <a:cs typeface="Consolas" panose="020B0609020204030204"/>
              </a:rPr>
              <a:t>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使用象素关系重采样（当图</a:t>
            </a:r>
            <a:r>
              <a:rPr sz="1400" spc="-15" dirty="0">
                <a:latin typeface="等线" panose="02010600030101010101" pitchFamily="2" charset="-122"/>
                <a:cs typeface="等线" panose="02010600030101010101" pitchFamily="2" charset="-122"/>
              </a:rPr>
              <a:t>像</a:t>
            </a:r>
            <a:r>
              <a:rPr sz="1400" dirty="0">
                <a:latin typeface="等线" panose="02010600030101010101" pitchFamily="2" charset="-122"/>
                <a:cs typeface="等线" panose="02010600030101010101" pitchFamily="2" charset="-122"/>
              </a:rPr>
              <a:t>缩小</a:t>
            </a:r>
            <a:r>
              <a:rPr sz="1400" spc="-15" dirty="0">
                <a:latin typeface="等线" panose="02010600030101010101" pitchFamily="2" charset="-122"/>
                <a:cs typeface="等线" panose="02010600030101010101" pitchFamily="2" charset="-122"/>
              </a:rPr>
              <a:t>时</a:t>
            </a:r>
            <a:r>
              <a:rPr sz="1400" dirty="0">
                <a:latin typeface="等线" panose="02010600030101010101" pitchFamily="2" charset="-122"/>
                <a:cs typeface="等线" panose="02010600030101010101" pitchFamily="2" charset="-122"/>
              </a:rPr>
              <a:t>候，</a:t>
            </a:r>
            <a:r>
              <a:rPr sz="1400" spc="-15" dirty="0">
                <a:latin typeface="等线" panose="02010600030101010101" pitchFamily="2" charset="-122"/>
                <a:cs typeface="等线" panose="02010600030101010101" pitchFamily="2" charset="-122"/>
              </a:rPr>
              <a:t>该</a:t>
            </a:r>
            <a:r>
              <a:rPr sz="1400" dirty="0">
                <a:latin typeface="等线" panose="02010600030101010101" pitchFamily="2" charset="-122"/>
                <a:cs typeface="等线" panose="02010600030101010101" pitchFamily="2" charset="-122"/>
              </a:rPr>
              <a:t>方法 可以避免波纹出现。当</a:t>
            </a:r>
            <a:r>
              <a:rPr sz="1400" spc="-15" dirty="0">
                <a:latin typeface="等线" panose="02010600030101010101" pitchFamily="2" charset="-122"/>
                <a:cs typeface="等线" panose="02010600030101010101" pitchFamily="2" charset="-122"/>
              </a:rPr>
              <a:t>图</a:t>
            </a:r>
            <a:r>
              <a:rPr sz="1400" dirty="0">
                <a:latin typeface="等线" panose="02010600030101010101" pitchFamily="2" charset="-122"/>
                <a:cs typeface="等线" panose="02010600030101010101" pitchFamily="2" charset="-122"/>
              </a:rPr>
              <a:t>像放</a:t>
            </a:r>
            <a:r>
              <a:rPr sz="1400" spc="-15" dirty="0">
                <a:latin typeface="等线" panose="02010600030101010101" pitchFamily="2" charset="-122"/>
                <a:cs typeface="等线" panose="02010600030101010101" pitchFamily="2" charset="-122"/>
              </a:rPr>
              <a:t>大</a:t>
            </a:r>
            <a:r>
              <a:rPr sz="1400" dirty="0">
                <a:latin typeface="等线" panose="02010600030101010101" pitchFamily="2" charset="-122"/>
                <a:cs typeface="等线" panose="02010600030101010101" pitchFamily="2" charset="-122"/>
              </a:rPr>
              <a:t>时，</a:t>
            </a:r>
            <a:r>
              <a:rPr sz="1400" spc="-15" dirty="0">
                <a:latin typeface="等线" panose="02010600030101010101" pitchFamily="2" charset="-122"/>
                <a:cs typeface="等线" panose="02010600030101010101" pitchFamily="2" charset="-122"/>
              </a:rPr>
              <a:t>类</a:t>
            </a:r>
            <a:r>
              <a:rPr sz="1400" dirty="0">
                <a:latin typeface="等线" panose="02010600030101010101" pitchFamily="2" charset="-122"/>
                <a:cs typeface="等线" panose="02010600030101010101" pitchFamily="2" charset="-122"/>
              </a:rPr>
              <a:t>似于</a:t>
            </a:r>
            <a:r>
              <a:rPr sz="1400" spc="360" dirty="0">
                <a:latin typeface="等线" panose="02010600030101010101" pitchFamily="2" charset="-122"/>
                <a:cs typeface="等线" panose="02010600030101010101" pitchFamily="2" charset="-122"/>
              </a:rPr>
              <a:t> </a:t>
            </a:r>
            <a:r>
              <a:rPr sz="1400" spc="-5" dirty="0">
                <a:latin typeface="Consolas" panose="020B0609020204030204"/>
                <a:cs typeface="Consolas" panose="020B0609020204030204"/>
              </a:rPr>
              <a:t>INTER_NN</a:t>
            </a:r>
            <a:r>
              <a:rPr sz="1400" spc="7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方法）、</a:t>
            </a:r>
            <a:r>
              <a:rPr sz="1400" spc="-5" dirty="0">
                <a:solidFill>
                  <a:srgbClr val="155192"/>
                </a:solidFill>
                <a:latin typeface="Consolas" panose="020B0609020204030204"/>
                <a:cs typeface="Consolas" panose="020B0609020204030204"/>
              </a:rPr>
              <a:t>INTER_CUBIC</a:t>
            </a:r>
            <a:r>
              <a:rPr sz="1400" spc="100" dirty="0">
                <a:solidFill>
                  <a:srgbClr val="155192"/>
                </a:solidFill>
                <a:latin typeface="Consolas" panose="020B0609020204030204"/>
                <a:cs typeface="Consolas" panose="020B0609020204030204"/>
              </a:rPr>
              <a:t>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立 方插值。</a:t>
            </a:r>
            <a:endParaRPr sz="1400">
              <a:latin typeface="等线" panose="02010600030101010101" pitchFamily="2" charset="-122"/>
              <a:cs typeface="等线" panose="02010600030101010101" pitchFamily="2" charset="-122"/>
            </a:endParaRPr>
          </a:p>
          <a:p>
            <a:pPr>
              <a:lnSpc>
                <a:spcPct val="100000"/>
              </a:lnSpc>
              <a:spcBef>
                <a:spcPts val="15"/>
              </a:spcBef>
            </a:pPr>
            <a:endParaRPr sz="1450">
              <a:latin typeface="Times New Roman" panose="02020603050405020304"/>
              <a:cs typeface="Times New Roman" panose="02020603050405020304"/>
            </a:endParaRPr>
          </a:p>
          <a:p>
            <a:pPr marL="12700">
              <a:lnSpc>
                <a:spcPct val="100000"/>
              </a:lnSpc>
            </a:pPr>
            <a:r>
              <a:rPr sz="1400" dirty="0">
                <a:latin typeface="等线" panose="02010600030101010101" pitchFamily="2" charset="-122"/>
                <a:cs typeface="等线" panose="02010600030101010101" pitchFamily="2" charset="-122"/>
              </a:rPr>
              <a:t>说明</a:t>
            </a:r>
            <a:r>
              <a:rPr sz="1400" spc="-5" dirty="0">
                <a:latin typeface="等线" panose="02010600030101010101" pitchFamily="2" charset="-122"/>
                <a:cs typeface="等线" panose="02010600030101010101" pitchFamily="2" charset="-122"/>
              </a:rPr>
              <a:t>：</a:t>
            </a:r>
            <a:r>
              <a:rPr sz="1400" spc="-5" dirty="0">
                <a:latin typeface="Consolas" panose="020B0609020204030204"/>
                <a:cs typeface="Consolas" panose="020B0609020204030204"/>
              </a:rPr>
              <a:t>dsize</a:t>
            </a:r>
            <a:r>
              <a:rPr sz="1400" dirty="0">
                <a:latin typeface="等线" panose="02010600030101010101" pitchFamily="2" charset="-122"/>
                <a:cs typeface="等线" panose="02010600030101010101" pitchFamily="2" charset="-122"/>
              </a:rPr>
              <a:t>与</a:t>
            </a:r>
            <a:r>
              <a:rPr sz="1400" spc="-5" dirty="0">
                <a:latin typeface="Consolas" panose="020B0609020204030204"/>
                <a:cs typeface="Consolas" panose="020B0609020204030204"/>
              </a:rPr>
              <a:t>fx</a:t>
            </a:r>
            <a:r>
              <a:rPr sz="1400" dirty="0">
                <a:latin typeface="等线" panose="02010600030101010101" pitchFamily="2" charset="-122"/>
                <a:cs typeface="等线" panose="02010600030101010101" pitchFamily="2" charset="-122"/>
              </a:rPr>
              <a:t>和</a:t>
            </a:r>
            <a:r>
              <a:rPr sz="1400" spc="-5" dirty="0">
                <a:latin typeface="Consolas" panose="020B0609020204030204"/>
                <a:cs typeface="Consolas" panose="020B0609020204030204"/>
              </a:rPr>
              <a:t>fy</a:t>
            </a:r>
            <a:r>
              <a:rPr sz="1400" dirty="0">
                <a:latin typeface="等线" panose="02010600030101010101" pitchFamily="2" charset="-122"/>
                <a:cs typeface="等线" panose="02010600030101010101" pitchFamily="2" charset="-122"/>
              </a:rPr>
              <a:t>必须不能同时为零</a:t>
            </a:r>
            <a:endParaRPr sz="1400">
              <a:latin typeface="等线" panose="02010600030101010101" pitchFamily="2" charset="-122"/>
              <a:cs typeface="等线"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1839" y="159512"/>
            <a:ext cx="156400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图片缩放示例</a:t>
            </a:r>
          </a:p>
        </p:txBody>
      </p:sp>
      <p:sp>
        <p:nvSpPr>
          <p:cNvPr id="3" name="object 3"/>
          <p:cNvSpPr txBox="1"/>
          <p:nvPr/>
        </p:nvSpPr>
        <p:spPr>
          <a:xfrm>
            <a:off x="906576" y="1163193"/>
            <a:ext cx="7508875" cy="3227705"/>
          </a:xfrm>
          <a:prstGeom prst="rect">
            <a:avLst/>
          </a:prstGeom>
        </p:spPr>
        <p:txBody>
          <a:bodyPr vert="horz" wrap="square" lIns="0" tIns="13335" rIns="0" bIns="0" rtlCol="0">
            <a:spAutoFit/>
          </a:bodyPr>
          <a:lstStyle/>
          <a:p>
            <a:pPr marL="12700" marR="5716905">
              <a:lnSpc>
                <a:spcPct val="100000"/>
              </a:lnSpc>
              <a:spcBef>
                <a:spcPts val="105"/>
              </a:spcBef>
            </a:pPr>
            <a:r>
              <a:rPr sz="1400" dirty="0">
                <a:latin typeface="Consolas" panose="020B0609020204030204"/>
                <a:cs typeface="Consolas" panose="020B0609020204030204"/>
              </a:rPr>
              <a:t>import numpy as</a:t>
            </a:r>
            <a:r>
              <a:rPr sz="1400" spc="-30" dirty="0">
                <a:latin typeface="Consolas" panose="020B0609020204030204"/>
                <a:cs typeface="Consolas" panose="020B0609020204030204"/>
              </a:rPr>
              <a:t> </a:t>
            </a:r>
            <a:r>
              <a:rPr sz="1400" dirty="0">
                <a:latin typeface="Consolas" panose="020B0609020204030204"/>
                <a:cs typeface="Consolas" panose="020B0609020204030204"/>
              </a:rPr>
              <a:t>np  import cv2 as</a:t>
            </a:r>
            <a:r>
              <a:rPr sz="1400" spc="-25" dirty="0">
                <a:latin typeface="Consolas" panose="020B0609020204030204"/>
                <a:cs typeface="Consolas" panose="020B0609020204030204"/>
              </a:rPr>
              <a:t> </a:t>
            </a:r>
            <a:r>
              <a:rPr sz="1400" spc="5" dirty="0">
                <a:latin typeface="Consolas" panose="020B0609020204030204"/>
                <a:cs typeface="Consolas" panose="020B0609020204030204"/>
              </a:rPr>
              <a:t>cv</a:t>
            </a:r>
            <a:endParaRPr sz="1400" dirty="0">
              <a:latin typeface="Consolas" panose="020B0609020204030204"/>
              <a:cs typeface="Consolas" panose="020B0609020204030204"/>
            </a:endParaRPr>
          </a:p>
          <a:p>
            <a:pPr>
              <a:lnSpc>
                <a:spcPct val="100000"/>
              </a:lnSpc>
              <a:spcBef>
                <a:spcPts val="10"/>
              </a:spcBef>
            </a:pPr>
            <a:endParaRPr sz="1450" dirty="0">
              <a:latin typeface="Times New Roman" panose="02020603050405020304"/>
              <a:cs typeface="Times New Roman" panose="02020603050405020304"/>
            </a:endParaRPr>
          </a:p>
          <a:p>
            <a:pPr marL="12700">
              <a:lnSpc>
                <a:spcPct val="100000"/>
              </a:lnSpc>
              <a:spcBef>
                <a:spcPts val="5"/>
              </a:spcBef>
            </a:pPr>
            <a:r>
              <a:rPr sz="1400" dirty="0">
                <a:latin typeface="Consolas" panose="020B0609020204030204"/>
                <a:cs typeface="Consolas" panose="020B0609020204030204"/>
              </a:rPr>
              <a:t>img =</a:t>
            </a:r>
            <a:r>
              <a:rPr sz="1400" spc="5" dirty="0">
                <a:latin typeface="Consolas" panose="020B0609020204030204"/>
                <a:cs typeface="Consolas" panose="020B0609020204030204"/>
              </a:rPr>
              <a:t> </a:t>
            </a:r>
            <a:r>
              <a:rPr sz="1400" dirty="0">
                <a:latin typeface="Consolas" panose="020B0609020204030204"/>
                <a:cs typeface="Consolas" panose="020B0609020204030204"/>
              </a:rPr>
              <a:t>cv.imread('lena.jpg')</a:t>
            </a:r>
          </a:p>
          <a:p>
            <a:pPr marL="12700" marR="5080">
              <a:lnSpc>
                <a:spcPct val="100000"/>
              </a:lnSpc>
            </a:pPr>
            <a:r>
              <a:rPr sz="1400" dirty="0">
                <a:latin typeface="Consolas" panose="020B0609020204030204"/>
                <a:cs typeface="Consolas" panose="020B0609020204030204"/>
              </a:rPr>
              <a:t>smaller = cv.resize(img,None,fx=0.5, fy=0.5, interpolation = cv.INTER_CUBIC)  #OR</a:t>
            </a:r>
          </a:p>
          <a:p>
            <a:pPr marL="12700">
              <a:lnSpc>
                <a:spcPct val="100000"/>
              </a:lnSpc>
            </a:pPr>
            <a:r>
              <a:rPr sz="1400" dirty="0">
                <a:latin typeface="Consolas" panose="020B0609020204030204"/>
                <a:cs typeface="Consolas" panose="020B0609020204030204"/>
              </a:rPr>
              <a:t>height, width =</a:t>
            </a:r>
            <a:r>
              <a:rPr sz="1400" spc="20" dirty="0">
                <a:latin typeface="Consolas" panose="020B0609020204030204"/>
                <a:cs typeface="Consolas" panose="020B0609020204030204"/>
              </a:rPr>
              <a:t> </a:t>
            </a:r>
            <a:r>
              <a:rPr sz="1400" dirty="0">
                <a:latin typeface="Consolas" panose="020B0609020204030204"/>
                <a:cs typeface="Consolas" panose="020B0609020204030204"/>
              </a:rPr>
              <a:t>img.shape[:2]</a:t>
            </a:r>
          </a:p>
          <a:p>
            <a:pPr marL="12700">
              <a:lnSpc>
                <a:spcPct val="100000"/>
              </a:lnSpc>
            </a:pPr>
            <a:r>
              <a:rPr sz="1400" dirty="0">
                <a:latin typeface="Consolas" panose="020B0609020204030204"/>
                <a:cs typeface="Consolas" panose="020B0609020204030204"/>
              </a:rPr>
              <a:t>bigger = cv.resize(img,(2*width, 2*height), interpolation =</a:t>
            </a:r>
            <a:r>
              <a:rPr sz="1400" spc="220" dirty="0">
                <a:latin typeface="Consolas" panose="020B0609020204030204"/>
                <a:cs typeface="Consolas" panose="020B0609020204030204"/>
              </a:rPr>
              <a:t> </a:t>
            </a:r>
            <a:r>
              <a:rPr sz="1400" dirty="0">
                <a:latin typeface="Consolas" panose="020B0609020204030204"/>
                <a:cs typeface="Consolas" panose="020B0609020204030204"/>
              </a:rPr>
              <a:t>cv.INTER_CUBIC)</a:t>
            </a:r>
          </a:p>
          <a:p>
            <a:pPr>
              <a:lnSpc>
                <a:spcPct val="100000"/>
              </a:lnSpc>
              <a:spcBef>
                <a:spcPts val="10"/>
              </a:spcBef>
            </a:pPr>
            <a:endParaRPr sz="1450" dirty="0">
              <a:latin typeface="Times New Roman" panose="02020603050405020304"/>
              <a:cs typeface="Times New Roman" panose="02020603050405020304"/>
            </a:endParaRPr>
          </a:p>
          <a:p>
            <a:pPr marL="12700" marR="4731385">
              <a:lnSpc>
                <a:spcPct val="100000"/>
              </a:lnSpc>
              <a:spcBef>
                <a:spcPts val="5"/>
              </a:spcBef>
            </a:pPr>
            <a:r>
              <a:rPr sz="1400" dirty="0">
                <a:latin typeface="Consolas" panose="020B0609020204030204"/>
                <a:cs typeface="Consolas" panose="020B0609020204030204"/>
              </a:rPr>
              <a:t>cv.imshow('original',img)  cv.imshow('smaller',smaller)  cv.imshow('bigger',bigger)</a:t>
            </a:r>
          </a:p>
          <a:p>
            <a:pPr>
              <a:lnSpc>
                <a:spcPct val="100000"/>
              </a:lnSpc>
              <a:spcBef>
                <a:spcPts val="10"/>
              </a:spcBef>
            </a:pPr>
            <a:endParaRPr sz="1450" dirty="0">
              <a:latin typeface="Times New Roman" panose="02020603050405020304"/>
              <a:cs typeface="Times New Roman" panose="02020603050405020304"/>
            </a:endParaRPr>
          </a:p>
          <a:p>
            <a:pPr marL="12700" marR="5321935">
              <a:lnSpc>
                <a:spcPct val="100000"/>
              </a:lnSpc>
              <a:spcBef>
                <a:spcPts val="5"/>
              </a:spcBef>
            </a:pPr>
            <a:r>
              <a:rPr sz="1400" dirty="0">
                <a:latin typeface="Consolas" panose="020B0609020204030204"/>
                <a:cs typeface="Consolas" panose="020B0609020204030204"/>
              </a:rPr>
              <a:t>cv.waitKey(0)  cv.destroyAllWindows()</a:t>
            </a:r>
          </a:p>
        </p:txBody>
      </p:sp>
      <p:sp>
        <p:nvSpPr>
          <p:cNvPr id="4" name="object 4"/>
          <p:cNvSpPr/>
          <p:nvPr/>
        </p:nvSpPr>
        <p:spPr>
          <a:xfrm>
            <a:off x="6083808" y="3049523"/>
            <a:ext cx="2133599" cy="1784603"/>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latin typeface="宋体" panose="02010600030101010101" pitchFamily="2" charset="-122"/>
                <a:cs typeface="宋体" panose="02010600030101010101" pitchFamily="2" charset="-122"/>
              </a:rPr>
              <a:t>刚体</a:t>
            </a:r>
            <a:r>
              <a:rPr spc="5" dirty="0">
                <a:latin typeface="宋体" panose="02010600030101010101" pitchFamily="2" charset="-122"/>
                <a:cs typeface="宋体" panose="02010600030101010101" pitchFamily="2" charset="-122"/>
              </a:rPr>
              <a:t>变换</a:t>
            </a:r>
          </a:p>
        </p:txBody>
      </p:sp>
      <p:sp>
        <p:nvSpPr>
          <p:cNvPr id="3" name="object 3"/>
          <p:cNvSpPr txBox="1"/>
          <p:nvPr/>
        </p:nvSpPr>
        <p:spPr>
          <a:xfrm>
            <a:off x="4406265" y="527684"/>
            <a:ext cx="3333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宋体" panose="02010600030101010101" pitchFamily="2" charset="-122"/>
                <a:cs typeface="宋体" panose="02010600030101010101" pitchFamily="2" charset="-122"/>
              </a:rPr>
              <a:t>原理</a:t>
            </a:r>
            <a:endParaRPr sz="1200">
              <a:latin typeface="宋体" panose="02010600030101010101" pitchFamily="2" charset="-122"/>
              <a:cs typeface="宋体" panose="02010600030101010101" pitchFamily="2" charset="-122"/>
            </a:endParaRP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29</a:t>
            </a:fld>
            <a:endParaRPr dirty="0"/>
          </a:p>
        </p:txBody>
      </p:sp>
      <p:sp>
        <p:nvSpPr>
          <p:cNvPr id="11" name="矩形 10"/>
          <p:cNvSpPr/>
          <p:nvPr/>
        </p:nvSpPr>
        <p:spPr>
          <a:xfrm>
            <a:off x="547550" y="1066376"/>
            <a:ext cx="8291649" cy="2237857"/>
          </a:xfrm>
          <a:prstGeom prst="rect">
            <a:avLst/>
          </a:prstGeom>
        </p:spPr>
        <p:txBody>
          <a:bodyPr wrap="square">
            <a:spAutoFit/>
          </a:bodyPr>
          <a:lstStyle/>
          <a:p>
            <a:pPr marL="285750" indent="-285750">
              <a:lnSpc>
                <a:spcPts val="2160"/>
              </a:lnSpc>
              <a:spcAft>
                <a:spcPts val="1800"/>
              </a:spcAft>
              <a:buFont typeface="Wingdings" panose="05000000000000000000" pitchFamily="2" charset="2"/>
              <a:buChar char="Ø"/>
            </a:pPr>
            <a:r>
              <a:rPr lang="zh-CN" altLang="en-US" b="0" i="0" u="none" strike="noStrike">
                <a:solidFill>
                  <a:srgbClr val="C00000"/>
                </a:solidFill>
                <a:effectLst/>
                <a:latin typeface="等线" panose="02010600030101010101" pitchFamily="2" charset="-122"/>
                <a:ea typeface="等线" panose="02010600030101010101" pitchFamily="2" charset="-122"/>
              </a:rPr>
              <a:t>图像基本变换（刚体变换）</a:t>
            </a:r>
            <a:r>
              <a:rPr lang="zh-CN" altLang="en-US">
                <a:solidFill>
                  <a:srgbClr val="121212"/>
                </a:solidFill>
                <a:latin typeface="等线" panose="02010600030101010101" pitchFamily="2" charset="-122"/>
                <a:ea typeface="等线" panose="02010600030101010101" pitchFamily="2" charset="-122"/>
              </a:rPr>
              <a:t>具体包括：平移</a:t>
            </a:r>
            <a:r>
              <a:rPr lang="zh-CN" altLang="en-GB">
                <a:solidFill>
                  <a:srgbClr val="121212"/>
                </a:solidFill>
                <a:latin typeface="等线" panose="02010600030101010101" pitchFamily="2" charset="-122"/>
                <a:ea typeface="等线" panose="02010600030101010101" pitchFamily="2" charset="-122"/>
              </a:rPr>
              <a:t>、</a:t>
            </a:r>
            <a:r>
              <a:rPr lang="zh-CN" altLang="en-US">
                <a:solidFill>
                  <a:srgbClr val="121212"/>
                </a:solidFill>
                <a:latin typeface="等线" panose="02010600030101010101" pitchFamily="2" charset="-122"/>
                <a:ea typeface="等线" panose="02010600030101010101" pitchFamily="2" charset="-122"/>
              </a:rPr>
              <a:t>旋转</a:t>
            </a:r>
            <a:r>
              <a:rPr lang="zh-CN" altLang="en-GB">
                <a:solidFill>
                  <a:srgbClr val="121212"/>
                </a:solidFill>
                <a:latin typeface="等线" panose="02010600030101010101" pitchFamily="2" charset="-122"/>
                <a:ea typeface="等线" panose="02010600030101010101" pitchFamily="2" charset="-122"/>
              </a:rPr>
              <a:t>、</a:t>
            </a:r>
            <a:r>
              <a:rPr lang="zh-CN" altLang="en-US">
                <a:solidFill>
                  <a:srgbClr val="121212"/>
                </a:solidFill>
                <a:latin typeface="等线" panose="02010600030101010101" pitchFamily="2" charset="-122"/>
                <a:ea typeface="等线" panose="02010600030101010101" pitchFamily="2" charset="-122"/>
              </a:rPr>
              <a:t>翻转</a:t>
            </a:r>
            <a:r>
              <a:rPr lang="zh-CN" altLang="en-GB">
                <a:solidFill>
                  <a:srgbClr val="121212"/>
                </a:solidFill>
                <a:latin typeface="等线" panose="02010600030101010101" pitchFamily="2" charset="-122"/>
                <a:ea typeface="等线" panose="02010600030101010101" pitchFamily="2" charset="-122"/>
              </a:rPr>
              <a:t>。</a:t>
            </a:r>
            <a:endParaRPr lang="en-US" altLang="zh-CN">
              <a:solidFill>
                <a:srgbClr val="121212"/>
              </a:solidFill>
              <a:latin typeface="等线" panose="02010600030101010101" pitchFamily="2" charset="-122"/>
              <a:ea typeface="等线" panose="02010600030101010101" pitchFamily="2" charset="-122"/>
            </a:endParaRPr>
          </a:p>
          <a:p>
            <a:pPr marL="285750" indent="-285750">
              <a:lnSpc>
                <a:spcPts val="2160"/>
              </a:lnSpc>
              <a:spcAft>
                <a:spcPts val="1800"/>
              </a:spcAft>
              <a:buFont typeface="Wingdings" panose="05000000000000000000" pitchFamily="2" charset="2"/>
              <a:buChar char="Ø"/>
            </a:pPr>
            <a:r>
              <a:rPr lang="zh-CN" altLang="en-US">
                <a:solidFill>
                  <a:srgbClr val="C00000"/>
                </a:solidFill>
                <a:latin typeface="等线" panose="02010600030101010101" pitchFamily="2" charset="-122"/>
                <a:ea typeface="等线" panose="02010600030101010101" pitchFamily="2" charset="-122"/>
              </a:rPr>
              <a:t>仿射变换</a:t>
            </a:r>
            <a:r>
              <a:rPr lang="zh-CN" altLang="en-US">
                <a:latin typeface="等线" panose="02010600030101010101" pitchFamily="2" charset="-122"/>
                <a:ea typeface="等线" panose="02010600030101010101" pitchFamily="2" charset="-122"/>
              </a:rPr>
              <a:t>是从一个二维坐标系变换到另一个二维坐标系，属于线性变换。通过已知</a:t>
            </a:r>
            <a:r>
              <a:rPr lang="en-US" altLang="zh-CN">
                <a:latin typeface="等线" panose="02010600030101010101" pitchFamily="2" charset="-122"/>
                <a:ea typeface="等线" panose="02010600030101010101" pitchFamily="2" charset="-122"/>
              </a:rPr>
              <a:t>3</a:t>
            </a:r>
            <a:r>
              <a:rPr lang="zh-CN" altLang="en-US">
                <a:latin typeface="等线" panose="02010600030101010101" pitchFamily="2" charset="-122"/>
                <a:ea typeface="等线" panose="02010600030101010101" pitchFamily="2" charset="-122"/>
              </a:rPr>
              <a:t>对坐标点可以求得变换矩阵。仿射变换可以保持原来的“平直性”和“平行性”。包括：平移、旋转、翻转、缩放、错切。</a:t>
            </a:r>
          </a:p>
          <a:p>
            <a:pPr marL="285750" indent="-285750">
              <a:lnSpc>
                <a:spcPts val="2160"/>
              </a:lnSpc>
              <a:spcAft>
                <a:spcPts val="1800"/>
              </a:spcAft>
              <a:buFont typeface="Wingdings" panose="05000000000000000000" pitchFamily="2" charset="2"/>
              <a:buChar char="Ø"/>
            </a:pPr>
            <a:r>
              <a:rPr lang="zh-CN" altLang="en-US">
                <a:solidFill>
                  <a:srgbClr val="C00000"/>
                </a:solidFill>
                <a:latin typeface="等线" panose="02010600030101010101" pitchFamily="2" charset="-122"/>
                <a:ea typeface="等线" panose="02010600030101010101" pitchFamily="2" charset="-122"/>
              </a:rPr>
              <a:t>投影变换</a:t>
            </a:r>
            <a:r>
              <a:rPr lang="zh-CN" altLang="en-US">
                <a:latin typeface="等线" panose="02010600030101010101" pitchFamily="2" charset="-122"/>
                <a:ea typeface="等线" panose="02010600030101010101" pitchFamily="2" charset="-122"/>
              </a:rPr>
              <a:t>是从一个二维坐标系变换到一个三维坐标系，属于非线性变换。通过已知</a:t>
            </a:r>
            <a:r>
              <a:rPr lang="en-US" altLang="zh-CN">
                <a:latin typeface="等线" panose="02010600030101010101" pitchFamily="2" charset="-122"/>
                <a:ea typeface="等线" panose="02010600030101010101" pitchFamily="2" charset="-122"/>
              </a:rPr>
              <a:t>4</a:t>
            </a:r>
            <a:r>
              <a:rPr lang="zh-CN" altLang="en-US">
                <a:latin typeface="等线" panose="02010600030101010101" pitchFamily="2" charset="-122"/>
                <a:ea typeface="等线" panose="02010600030101010101" pitchFamily="2" charset="-122"/>
              </a:rPr>
              <a:t>对坐标点可以求得变换矩阵。</a:t>
            </a:r>
          </a:p>
        </p:txBody>
      </p:sp>
      <p:pic>
        <p:nvPicPr>
          <p:cNvPr id="13" name="图片 12"/>
          <p:cNvPicPr>
            <a:picLocks noChangeAspect="1"/>
          </p:cNvPicPr>
          <p:nvPr/>
        </p:nvPicPr>
        <p:blipFill>
          <a:blip r:embed="rId3"/>
          <a:stretch>
            <a:fillRect/>
          </a:stretch>
        </p:blipFill>
        <p:spPr>
          <a:xfrm>
            <a:off x="4571998" y="3171521"/>
            <a:ext cx="4307207" cy="14442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438150"/>
            <a:ext cx="8122920" cy="442595"/>
          </a:xfrm>
          <a:prstGeom prst="rect">
            <a:avLst/>
          </a:prstGeom>
        </p:spPr>
        <p:txBody>
          <a:bodyPr vert="horz" wrap="square" lIns="0" tIns="12065" rIns="0" bIns="0" rtlCol="0">
            <a:spAutoFit/>
          </a:bodyPr>
          <a:lstStyle/>
          <a:p>
            <a:pPr marL="12700">
              <a:lnSpc>
                <a:spcPct val="100000"/>
              </a:lnSpc>
              <a:spcBef>
                <a:spcPts val="95"/>
              </a:spcBef>
            </a:pPr>
            <a:r>
              <a:rPr lang="zh-CN" sz="2800" spc="-10" dirty="0">
                <a:solidFill>
                  <a:schemeClr val="tx1"/>
                </a:solidFill>
                <a:latin typeface="微软雅黑" panose="020B0503020204020204" charset="-122"/>
                <a:cs typeface="微软雅黑" panose="020B0503020204020204" charset="-122"/>
              </a:rPr>
              <a:t>实验报告提交</a:t>
            </a:r>
            <a:r>
              <a:rPr lang="en-US" altLang="zh-CN" sz="2800" spc="-10" dirty="0">
                <a:solidFill>
                  <a:schemeClr val="tx1"/>
                </a:solidFill>
                <a:latin typeface="微软雅黑" panose="020B0503020204020204" charset="-122"/>
                <a:cs typeface="微软雅黑" panose="020B0503020204020204" charset="-122"/>
              </a:rPr>
              <a:t>  http://10.201.200.161/</a:t>
            </a:r>
            <a:endParaRPr lang="en-US" altLang="zh-CN" sz="2800" spc="-10" dirty="0">
              <a:solidFill>
                <a:schemeClr val="tx1"/>
              </a:solidFill>
              <a:latin typeface="微软雅黑" panose="020B0503020204020204" charset="-122"/>
              <a:cs typeface="微软雅黑" panose="020B0503020204020204" charset="-122"/>
              <a:sym typeface="+mn-ea"/>
            </a:endParaRPr>
          </a:p>
        </p:txBody>
      </p:sp>
      <p:sp>
        <p:nvSpPr>
          <p:cNvPr id="4" name="文本框 3"/>
          <p:cNvSpPr txBox="1"/>
          <p:nvPr/>
        </p:nvSpPr>
        <p:spPr>
          <a:xfrm>
            <a:off x="762000" y="1047750"/>
            <a:ext cx="8046720" cy="2559034"/>
          </a:xfrm>
          <a:prstGeom prst="rect">
            <a:avLst/>
          </a:prstGeom>
          <a:noFill/>
        </p:spPr>
        <p:txBody>
          <a:bodyPr wrap="square" rtlCol="0" anchor="t">
            <a:spAutoFit/>
          </a:bodyPr>
          <a:lstStyle/>
          <a:p>
            <a:pPr marL="12700">
              <a:lnSpc>
                <a:spcPct val="150000"/>
              </a:lnSpc>
              <a:spcBef>
                <a:spcPts val="95"/>
              </a:spcBef>
            </a:pPr>
            <a:r>
              <a:rPr lang="en-US" altLang="zh-CN" spc="-10" dirty="0">
                <a:latin typeface="微软雅黑" panose="020B0503020204020204" charset="-122"/>
                <a:cs typeface="微软雅黑" panose="020B0503020204020204" charset="-122"/>
                <a:sym typeface="+mn-ea"/>
              </a:rPr>
              <a:t>1.</a:t>
            </a:r>
            <a:r>
              <a:rPr lang="zh-CN" altLang="en-US" spc="-10" dirty="0">
                <a:latin typeface="微软雅黑" panose="020B0503020204020204" charset="-122"/>
                <a:cs typeface="微软雅黑" panose="020B0503020204020204" charset="-122"/>
                <a:sym typeface="+mn-ea"/>
              </a:rPr>
              <a:t>提交时间：下一周上课前</a:t>
            </a:r>
            <a:br>
              <a:rPr lang="zh-CN" altLang="en-US" spc="-10" dirty="0">
                <a:latin typeface="微软雅黑" panose="020B0503020204020204" charset="-122"/>
                <a:cs typeface="微软雅黑" panose="020B0503020204020204" charset="-122"/>
                <a:sym typeface="+mn-ea"/>
              </a:rPr>
            </a:br>
            <a:r>
              <a:rPr lang="en-US" altLang="zh-CN" spc="-10" dirty="0">
                <a:latin typeface="微软雅黑" panose="020B0503020204020204" charset="-122"/>
                <a:cs typeface="微软雅黑" panose="020B0503020204020204" charset="-122"/>
                <a:sym typeface="+mn-ea"/>
              </a:rPr>
              <a:t>2.</a:t>
            </a:r>
            <a:r>
              <a:rPr lang="zh-CN" altLang="en-US" spc="-10" dirty="0">
                <a:latin typeface="微软雅黑" panose="020B0503020204020204" charset="-122"/>
                <a:cs typeface="微软雅黑" panose="020B0503020204020204" charset="-122"/>
                <a:sym typeface="+mn-ea"/>
              </a:rPr>
              <a:t>提交内容：每人提交一个</a:t>
            </a:r>
            <a:r>
              <a:rPr lang="en-US" altLang="zh-CN" spc="-10" dirty="0">
                <a:latin typeface="微软雅黑" panose="020B0503020204020204" charset="-122"/>
                <a:cs typeface="微软雅黑" panose="020B0503020204020204" charset="-122"/>
                <a:sym typeface="+mn-ea"/>
              </a:rPr>
              <a:t>zip</a:t>
            </a:r>
            <a:r>
              <a:rPr lang="zh-CN" altLang="en-US" spc="-10" dirty="0">
                <a:latin typeface="微软雅黑" panose="020B0503020204020204" charset="-122"/>
                <a:cs typeface="微软雅黑" panose="020B0503020204020204" charset="-122"/>
                <a:sym typeface="+mn-ea"/>
              </a:rPr>
              <a:t>压缩包，包含实验报告、源代码、</a:t>
            </a:r>
            <a:r>
              <a:rPr lang="en-US" altLang="zh-CN" spc="-10" dirty="0">
                <a:latin typeface="微软雅黑" panose="020B0503020204020204" charset="-122"/>
                <a:cs typeface="微软雅黑" panose="020B0503020204020204" charset="-122"/>
                <a:sym typeface="+mn-ea"/>
              </a:rPr>
              <a:t>readme</a:t>
            </a:r>
            <a:r>
              <a:rPr lang="zh-CN" altLang="en-US" spc="-10" dirty="0">
                <a:latin typeface="微软雅黑" panose="020B0503020204020204" charset="-122"/>
                <a:cs typeface="微软雅黑" panose="020B0503020204020204" charset="-122"/>
                <a:sym typeface="+mn-ea"/>
              </a:rPr>
              <a:t>文件，总大小不超过</a:t>
            </a:r>
            <a:r>
              <a:rPr lang="en-US" altLang="zh-CN" spc="-10" dirty="0">
                <a:latin typeface="微软雅黑" panose="020B0503020204020204" charset="-122"/>
                <a:cs typeface="微软雅黑" panose="020B0503020204020204" charset="-122"/>
                <a:sym typeface="+mn-ea"/>
              </a:rPr>
              <a:t>30M</a:t>
            </a:r>
          </a:p>
          <a:p>
            <a:pPr marL="12700">
              <a:lnSpc>
                <a:spcPct val="150000"/>
              </a:lnSpc>
              <a:spcBef>
                <a:spcPts val="95"/>
              </a:spcBef>
            </a:pPr>
            <a:r>
              <a:rPr lang="en-US" altLang="zh-CN" spc="-10" dirty="0">
                <a:latin typeface="微软雅黑" panose="020B0503020204020204" charset="-122"/>
                <a:cs typeface="微软雅黑" panose="020B0503020204020204" charset="-122"/>
                <a:sym typeface="+mn-ea"/>
              </a:rPr>
              <a:t>3.</a:t>
            </a:r>
            <a:r>
              <a:rPr lang="zh-CN" altLang="en-US" spc="-10" dirty="0">
                <a:latin typeface="微软雅黑" panose="020B0503020204020204" charset="-122"/>
                <a:cs typeface="微软雅黑" panose="020B0503020204020204" charset="-122"/>
                <a:sym typeface="+mn-ea"/>
              </a:rPr>
              <a:t>总实验报告：将前面</a:t>
            </a:r>
            <a:r>
              <a:rPr lang="en-US" altLang="zh-CN" spc="-10" dirty="0">
                <a:latin typeface="微软雅黑" panose="020B0503020204020204" charset="-122"/>
                <a:cs typeface="微软雅黑" panose="020B0503020204020204" charset="-122"/>
                <a:sym typeface="+mn-ea"/>
              </a:rPr>
              <a:t>6</a:t>
            </a:r>
            <a:r>
              <a:rPr lang="zh-CN" altLang="en-US" spc="-10" dirty="0">
                <a:latin typeface="微软雅黑" panose="020B0503020204020204" charset="-122"/>
                <a:cs typeface="微软雅黑" panose="020B0503020204020204" charset="-122"/>
                <a:sym typeface="+mn-ea"/>
              </a:rPr>
              <a:t>个小实验报告进行汇总，最后提交一个总实验报告，根据总实验报告和源码打分。</a:t>
            </a:r>
          </a:p>
          <a:p>
            <a:pPr marL="12700">
              <a:lnSpc>
                <a:spcPct val="150000"/>
              </a:lnSpc>
              <a:spcBef>
                <a:spcPts val="95"/>
              </a:spcBef>
            </a:pPr>
            <a:r>
              <a:rPr lang="en-US" altLang="zh-CN" spc="-10" dirty="0">
                <a:latin typeface="微软雅黑" panose="020B0503020204020204" charset="-122"/>
                <a:cs typeface="微软雅黑" panose="020B0503020204020204" charset="-122"/>
                <a:sym typeface="+mn-ea"/>
              </a:rPr>
              <a:t>4.</a:t>
            </a:r>
            <a:r>
              <a:rPr lang="zh-CN" altLang="en-US" spc="-10" dirty="0">
                <a:latin typeface="微软雅黑" panose="020B0503020204020204" charset="-122"/>
                <a:cs typeface="微软雅黑" panose="020B0503020204020204" charset="-122"/>
                <a:sym typeface="+mn-ea"/>
              </a:rPr>
              <a:t>提交平台账号是学号，默认密码</a:t>
            </a:r>
            <a:r>
              <a:rPr lang="en-US" altLang="zh-CN" spc="-10" dirty="0">
                <a:latin typeface="微软雅黑" panose="020B0503020204020204" charset="-122"/>
                <a:cs typeface="微软雅黑" panose="020B0503020204020204" charset="-122"/>
                <a:sym typeface="+mn-ea"/>
              </a:rPr>
              <a:t>4</a:t>
            </a:r>
            <a:r>
              <a:rPr lang="zh-CN" altLang="en-US" spc="-10" dirty="0">
                <a:latin typeface="微软雅黑" panose="020B0503020204020204" charset="-122"/>
                <a:cs typeface="微软雅黑" panose="020B0503020204020204" charset="-122"/>
                <a:sym typeface="+mn-ea"/>
              </a:rPr>
              <a:t>个</a:t>
            </a:r>
            <a:r>
              <a:rPr lang="en-US" altLang="zh-CN" spc="-10" dirty="0">
                <a:latin typeface="微软雅黑" panose="020B0503020204020204" charset="-122"/>
                <a:cs typeface="微软雅黑" panose="020B0503020204020204" charset="-122"/>
                <a:sym typeface="+mn-ea"/>
              </a:rPr>
              <a:t>0</a:t>
            </a:r>
            <a:endParaRPr lang="zh-CN" altLang="en-US" spc="-10" dirty="0">
              <a:latin typeface="微软雅黑" panose="020B0503020204020204" charset="-122"/>
              <a:cs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仿射变换</a:t>
            </a:r>
          </a:p>
        </p:txBody>
      </p:sp>
      <p:sp>
        <p:nvSpPr>
          <p:cNvPr id="3" name="object 3"/>
          <p:cNvSpPr txBox="1"/>
          <p:nvPr/>
        </p:nvSpPr>
        <p:spPr>
          <a:xfrm>
            <a:off x="4406265" y="527684"/>
            <a:ext cx="3333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宋体" panose="02010600030101010101" pitchFamily="2" charset="-122"/>
                <a:cs typeface="宋体" panose="02010600030101010101" pitchFamily="2" charset="-122"/>
              </a:rPr>
              <a:t>原理</a:t>
            </a:r>
            <a:endParaRPr sz="1200">
              <a:latin typeface="宋体" panose="02010600030101010101" pitchFamily="2" charset="-122"/>
              <a:cs typeface="宋体" panose="02010600030101010101" pitchFamily="2" charset="-122"/>
            </a:endParaRPr>
          </a:p>
        </p:txBody>
      </p:sp>
      <p:sp>
        <p:nvSpPr>
          <p:cNvPr id="4" name="object 4"/>
          <p:cNvSpPr txBox="1"/>
          <p:nvPr/>
        </p:nvSpPr>
        <p:spPr>
          <a:xfrm>
            <a:off x="767283" y="1071253"/>
            <a:ext cx="7369809" cy="1745350"/>
          </a:xfrm>
          <a:prstGeom prst="rect">
            <a:avLst/>
          </a:prstGeom>
        </p:spPr>
        <p:txBody>
          <a:bodyPr vert="horz" wrap="square" lIns="0" tIns="16510" rIns="0" bIns="0" rtlCol="0">
            <a:spAutoFit/>
          </a:bodyPr>
          <a:lstStyle/>
          <a:p>
            <a:pPr marL="12700">
              <a:lnSpc>
                <a:spcPts val="1735"/>
              </a:lnSpc>
              <a:spcBef>
                <a:spcPts val="130"/>
              </a:spcBef>
            </a:pPr>
            <a:r>
              <a:rPr sz="1400" dirty="0">
                <a:latin typeface="等线" panose="02010600030101010101" pitchFamily="2" charset="-122"/>
                <a:cs typeface="等线" panose="02010600030101010101" pitchFamily="2" charset="-122"/>
              </a:rPr>
              <a:t>一个任意的仿射变换都</a:t>
            </a:r>
            <a:r>
              <a:rPr sz="1400" spc="-15" dirty="0">
                <a:latin typeface="等线" panose="02010600030101010101" pitchFamily="2" charset="-122"/>
                <a:cs typeface="等线" panose="02010600030101010101" pitchFamily="2" charset="-122"/>
              </a:rPr>
              <a:t>能</a:t>
            </a:r>
            <a:r>
              <a:rPr sz="1400" dirty="0">
                <a:latin typeface="等线" panose="02010600030101010101" pitchFamily="2" charset="-122"/>
                <a:cs typeface="等线" panose="02010600030101010101" pitchFamily="2" charset="-122"/>
              </a:rPr>
              <a:t>表示为</a:t>
            </a:r>
            <a:r>
              <a:rPr sz="1400" spc="-10" dirty="0">
                <a:latin typeface="等线" panose="02010600030101010101" pitchFamily="2" charset="-122"/>
                <a:cs typeface="等线" panose="02010600030101010101" pitchFamily="2" charset="-122"/>
              </a:rPr>
              <a:t> </a:t>
            </a:r>
            <a:r>
              <a:rPr sz="1450" spc="-50" dirty="0">
                <a:latin typeface="等线" panose="02010600030101010101" pitchFamily="2" charset="-122"/>
                <a:cs typeface="等线" panose="02010600030101010101" pitchFamily="2" charset="-122"/>
              </a:rPr>
              <a:t>乘以一</a:t>
            </a:r>
            <a:r>
              <a:rPr sz="1450" spc="-65" dirty="0">
                <a:latin typeface="等线" panose="02010600030101010101" pitchFamily="2" charset="-122"/>
                <a:cs typeface="等线" panose="02010600030101010101" pitchFamily="2" charset="-122"/>
              </a:rPr>
              <a:t>个</a:t>
            </a:r>
            <a:r>
              <a:rPr sz="1450" spc="-50" dirty="0">
                <a:latin typeface="等线" panose="02010600030101010101" pitchFamily="2" charset="-122"/>
                <a:cs typeface="等线" panose="02010600030101010101" pitchFamily="2" charset="-122"/>
              </a:rPr>
              <a:t>矩阵 </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线性变换) 接着再</a:t>
            </a:r>
            <a:r>
              <a:rPr sz="1400" spc="-10" dirty="0">
                <a:latin typeface="等线" panose="02010600030101010101" pitchFamily="2" charset="-122"/>
                <a:cs typeface="等线" panose="02010600030101010101" pitchFamily="2" charset="-122"/>
              </a:rPr>
              <a:t> </a:t>
            </a:r>
            <a:r>
              <a:rPr sz="1450" spc="-50" dirty="0">
                <a:latin typeface="等线" panose="02010600030101010101" pitchFamily="2" charset="-122"/>
                <a:cs typeface="等线" panose="02010600030101010101" pitchFamily="2" charset="-122"/>
              </a:rPr>
              <a:t>加上一个向量</a:t>
            </a:r>
            <a:r>
              <a:rPr sz="1450" spc="-35" dirty="0">
                <a:latin typeface="等线" panose="02010600030101010101" pitchFamily="2" charset="-122"/>
                <a:cs typeface="等线" panose="02010600030101010101" pitchFamily="2" charset="-122"/>
              </a:rPr>
              <a:t> </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平移</a:t>
            </a:r>
            <a:r>
              <a:rPr sz="1400" spc="-5" dirty="0">
                <a:latin typeface="等线" panose="02010600030101010101" pitchFamily="2" charset="-122"/>
                <a:cs typeface="等线" panose="02010600030101010101" pitchFamily="2" charset="-122"/>
              </a:rPr>
              <a:t>).</a:t>
            </a:r>
            <a:endParaRPr sz="1400">
              <a:latin typeface="等线" panose="02010600030101010101" pitchFamily="2" charset="-122"/>
              <a:cs typeface="等线" panose="02010600030101010101" pitchFamily="2" charset="-122"/>
            </a:endParaRPr>
          </a:p>
          <a:p>
            <a:pPr marL="299085" indent="-287020">
              <a:lnSpc>
                <a:spcPts val="1675"/>
              </a:lnSpc>
              <a:buFont typeface="Arial" panose="020B0604020202020204"/>
              <a:buChar char="•"/>
              <a:tabLst>
                <a:tab pos="299085" algn="l"/>
                <a:tab pos="299720" algn="l"/>
              </a:tabLst>
            </a:pPr>
            <a:r>
              <a:rPr sz="1400" dirty="0">
                <a:latin typeface="等线" panose="02010600030101010101" pitchFamily="2" charset="-122"/>
                <a:cs typeface="等线" panose="02010600030101010101" pitchFamily="2" charset="-122"/>
              </a:rPr>
              <a:t>旋转</a:t>
            </a:r>
            <a:r>
              <a:rPr sz="1400" spc="-5"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线性变换)</a:t>
            </a:r>
            <a:endParaRPr sz="1400">
              <a:latin typeface="等线" panose="02010600030101010101" pitchFamily="2" charset="-122"/>
              <a:cs typeface="等线" panose="02010600030101010101" pitchFamily="2" charset="-122"/>
            </a:endParaRPr>
          </a:p>
          <a:p>
            <a:pPr marL="299085" indent="-287020">
              <a:lnSpc>
                <a:spcPct val="100000"/>
              </a:lnSpc>
              <a:buFont typeface="Arial" panose="020B0604020202020204"/>
              <a:buChar char="•"/>
              <a:tabLst>
                <a:tab pos="299085" algn="l"/>
                <a:tab pos="299720" algn="l"/>
              </a:tabLst>
            </a:pPr>
            <a:r>
              <a:rPr sz="1400" dirty="0">
                <a:latin typeface="等线" panose="02010600030101010101" pitchFamily="2" charset="-122"/>
                <a:cs typeface="等线" panose="02010600030101010101" pitchFamily="2" charset="-122"/>
              </a:rPr>
              <a:t>平移</a:t>
            </a:r>
            <a:r>
              <a:rPr sz="1400" spc="-5"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向量加)</a:t>
            </a:r>
            <a:endParaRPr sz="1400">
              <a:latin typeface="等线" panose="02010600030101010101" pitchFamily="2" charset="-122"/>
              <a:cs typeface="等线" panose="02010600030101010101" pitchFamily="2" charset="-122"/>
            </a:endParaRPr>
          </a:p>
          <a:p>
            <a:pPr marL="299085" indent="-287020">
              <a:lnSpc>
                <a:spcPct val="100000"/>
              </a:lnSpc>
              <a:buFont typeface="Arial" panose="020B0604020202020204"/>
              <a:buChar char="•"/>
              <a:tabLst>
                <a:tab pos="299085" algn="l"/>
                <a:tab pos="299720" algn="l"/>
              </a:tabLst>
            </a:pPr>
            <a:r>
              <a:rPr sz="1400" dirty="0">
                <a:latin typeface="等线" panose="02010600030101010101" pitchFamily="2" charset="-122"/>
                <a:cs typeface="等线" panose="02010600030101010101" pitchFamily="2" charset="-122"/>
              </a:rPr>
              <a:t>缩放操作</a:t>
            </a:r>
            <a:r>
              <a:rPr sz="1400" spc="-20" dirty="0">
                <a:latin typeface="等线" panose="02010600030101010101" pitchFamily="2" charset="-122"/>
                <a:cs typeface="等线" panose="02010600030101010101" pitchFamily="2" charset="-122"/>
              </a:rPr>
              <a:t> </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线性变</a:t>
            </a:r>
            <a:r>
              <a:rPr sz="1400" spc="-10" dirty="0">
                <a:latin typeface="等线" panose="02010600030101010101" pitchFamily="2" charset="-122"/>
                <a:cs typeface="等线" panose="02010600030101010101" pitchFamily="2" charset="-122"/>
              </a:rPr>
              <a:t>换</a:t>
            </a:r>
            <a:r>
              <a:rPr sz="1400" dirty="0">
                <a:latin typeface="等线" panose="02010600030101010101" pitchFamily="2" charset="-122"/>
                <a:cs typeface="等线" panose="02010600030101010101" pitchFamily="2" charset="-122"/>
              </a:rPr>
              <a:t>)</a:t>
            </a:r>
            <a:endParaRPr sz="1400">
              <a:latin typeface="等线" panose="02010600030101010101" pitchFamily="2" charset="-122"/>
              <a:cs typeface="等线" panose="02010600030101010101" pitchFamily="2" charset="-122"/>
            </a:endParaRPr>
          </a:p>
          <a:p>
            <a:pPr marL="12700">
              <a:lnSpc>
                <a:spcPct val="100000"/>
              </a:lnSpc>
            </a:pPr>
            <a:r>
              <a:rPr sz="1400" dirty="0">
                <a:latin typeface="等线" panose="02010600030101010101" pitchFamily="2" charset="-122"/>
                <a:cs typeface="等线" panose="02010600030101010101" pitchFamily="2" charset="-122"/>
              </a:rPr>
              <a:t>我们通常使用</a:t>
            </a:r>
            <a:r>
              <a:rPr sz="1400" spc="-15"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2</a:t>
            </a:r>
            <a:r>
              <a:rPr sz="1400" spc="15"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x</a:t>
            </a:r>
            <a:r>
              <a:rPr sz="1400" spc="10" dirty="0">
                <a:latin typeface="等线" panose="02010600030101010101" pitchFamily="2" charset="-122"/>
                <a:cs typeface="等线" panose="02010600030101010101" pitchFamily="2" charset="-122"/>
              </a:rPr>
              <a:t> </a:t>
            </a:r>
            <a:r>
              <a:rPr sz="1400" dirty="0">
                <a:latin typeface="等线" panose="02010600030101010101" pitchFamily="2" charset="-122"/>
                <a:cs typeface="等线" panose="02010600030101010101" pitchFamily="2" charset="-122"/>
              </a:rPr>
              <a:t>3</a:t>
            </a:r>
            <a:r>
              <a:rPr sz="1400" spc="20" dirty="0">
                <a:latin typeface="等线" panose="02010600030101010101" pitchFamily="2" charset="-122"/>
                <a:cs typeface="等线" panose="02010600030101010101" pitchFamily="2" charset="-122"/>
              </a:rPr>
              <a:t> </a:t>
            </a:r>
            <a:r>
              <a:rPr sz="1400" dirty="0">
                <a:latin typeface="等线" panose="02010600030101010101" pitchFamily="2" charset="-122"/>
              </a:rPr>
              <a:t>矩阵来表示仿射变换</a:t>
            </a:r>
            <a:r>
              <a:rPr lang="zh-CN" altLang="en-US" sz="1400" dirty="0">
                <a:latin typeface="等线" panose="02010600030101010101" pitchFamily="2" charset="-122"/>
              </a:rPr>
              <a:t>，</a:t>
            </a:r>
            <a:r>
              <a:rPr lang="zh-CN" altLang="en-US" sz="1400" dirty="0">
                <a:latin typeface="等线" panose="02010600030101010101" pitchFamily="2" charset="-122"/>
                <a:ea typeface="等线" panose="02010600030101010101" pitchFamily="2" charset="-122"/>
              </a:rPr>
              <a:t>其中的</a:t>
            </a:r>
            <a:r>
              <a:rPr lang="en-GB" sz="1400" dirty="0">
                <a:latin typeface="等线" panose="02010600030101010101" pitchFamily="2" charset="-122"/>
                <a:ea typeface="等线" panose="02010600030101010101" pitchFamily="2" charset="-122"/>
              </a:rPr>
              <a:t>B</a:t>
            </a:r>
            <a:r>
              <a:rPr lang="zh-CN" altLang="en-US" sz="1400" dirty="0">
                <a:latin typeface="等线" panose="02010600030101010101" pitchFamily="2" charset="-122"/>
                <a:ea typeface="等线" panose="02010600030101010101" pitchFamily="2" charset="-122"/>
              </a:rPr>
              <a:t>起着平移的作用，而</a:t>
            </a:r>
            <a:r>
              <a:rPr lang="en-GB" sz="1400" dirty="0">
                <a:latin typeface="等线" panose="02010600030101010101" pitchFamily="2" charset="-122"/>
                <a:ea typeface="等线" panose="02010600030101010101" pitchFamily="2" charset="-122"/>
              </a:rPr>
              <a:t>A</a:t>
            </a:r>
            <a:r>
              <a:rPr lang="zh-CN" altLang="en-US" sz="1400" dirty="0">
                <a:latin typeface="等线" panose="02010600030101010101" pitchFamily="2" charset="-122"/>
                <a:ea typeface="等线" panose="02010600030101010101" pitchFamily="2" charset="-122"/>
              </a:rPr>
              <a:t>中的对角线决定缩放，反对角线决定旋转或错切。</a:t>
            </a:r>
            <a:endParaRPr lang="en-US" altLang="zh-CN" sz="1400" dirty="0">
              <a:latin typeface="等线" panose="02010600030101010101" pitchFamily="2" charset="-122"/>
              <a:ea typeface="等线" panose="02010600030101010101" pitchFamily="2" charset="-122"/>
            </a:endParaRPr>
          </a:p>
          <a:p>
            <a:pPr marL="12700">
              <a:lnSpc>
                <a:spcPct val="100000"/>
              </a:lnSpc>
            </a:pPr>
            <a:endParaRPr lang="en-US" sz="1400" dirty="0">
              <a:latin typeface="等线" panose="02010600030101010101" pitchFamily="2" charset="-122"/>
              <a:ea typeface="等线" panose="02010600030101010101" pitchFamily="2" charset="-122"/>
            </a:endParaRPr>
          </a:p>
          <a:p>
            <a:pPr marL="12700">
              <a:lnSpc>
                <a:spcPct val="100000"/>
              </a:lnSpc>
            </a:pPr>
            <a:r>
              <a:rPr lang="zh-CN" altLang="en-US" sz="1400">
                <a:latin typeface="等线" panose="02010600030101010101" pitchFamily="2" charset="-122"/>
                <a:ea typeface="等线" panose="02010600030101010101" pitchFamily="2" charset="-122"/>
              </a:rPr>
              <a:t>对于图像上的任一位置</a:t>
            </a:r>
            <a:r>
              <a:rPr lang="en-US" altLang="zh-CN" sz="1400">
                <a:latin typeface="等线" panose="02010600030101010101" pitchFamily="2" charset="-122"/>
                <a:ea typeface="等线" panose="02010600030101010101" pitchFamily="2" charset="-122"/>
              </a:rPr>
              <a:t>(</a:t>
            </a:r>
            <a:r>
              <a:rPr lang="en-GB" sz="1400">
                <a:latin typeface="等线" panose="02010600030101010101" pitchFamily="2" charset="-122"/>
                <a:ea typeface="等线" panose="02010600030101010101" pitchFamily="2" charset="-122"/>
              </a:rPr>
              <a:t>x,y)，</a:t>
            </a:r>
            <a:r>
              <a:rPr lang="zh-CN" altLang="en-US" sz="1400">
                <a:latin typeface="等线" panose="02010600030101010101" pitchFamily="2" charset="-122"/>
                <a:ea typeface="等线" panose="02010600030101010101" pitchFamily="2" charset="-122"/>
              </a:rPr>
              <a:t>仿射变换执行的是如下的操作：</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30</a:t>
            </a:fld>
            <a:endParaRPr dirty="0"/>
          </a:p>
        </p:txBody>
      </p:sp>
      <p:pic>
        <p:nvPicPr>
          <p:cNvPr id="12" name="图片 11"/>
          <p:cNvPicPr>
            <a:picLocks noChangeAspect="1"/>
          </p:cNvPicPr>
          <p:nvPr/>
        </p:nvPicPr>
        <p:blipFill>
          <a:blip r:embed="rId2"/>
          <a:stretch>
            <a:fillRect/>
          </a:stretch>
        </p:blipFill>
        <p:spPr>
          <a:xfrm>
            <a:off x="767283" y="2962634"/>
            <a:ext cx="2804160" cy="1422400"/>
          </a:xfrm>
          <a:prstGeom prst="rect">
            <a:avLst/>
          </a:prstGeom>
        </p:spPr>
      </p:pic>
      <p:pic>
        <p:nvPicPr>
          <p:cNvPr id="13" name="图片 12"/>
          <p:cNvPicPr>
            <a:picLocks noChangeAspect="1"/>
          </p:cNvPicPr>
          <p:nvPr/>
        </p:nvPicPr>
        <p:blipFill>
          <a:blip r:embed="rId3"/>
          <a:stretch>
            <a:fillRect/>
          </a:stretch>
        </p:blipFill>
        <p:spPr>
          <a:xfrm>
            <a:off x="4505759" y="3003641"/>
            <a:ext cx="2133600" cy="838200"/>
          </a:xfrm>
          <a:prstGeom prst="rect">
            <a:avLst/>
          </a:prstGeom>
        </p:spPr>
      </p:pic>
      <p:pic>
        <p:nvPicPr>
          <p:cNvPr id="14" name="图片 13"/>
          <p:cNvPicPr>
            <a:picLocks noChangeAspect="1"/>
          </p:cNvPicPr>
          <p:nvPr/>
        </p:nvPicPr>
        <p:blipFill>
          <a:blip r:embed="rId4"/>
          <a:stretch>
            <a:fillRect/>
          </a:stretch>
        </p:blipFill>
        <p:spPr>
          <a:xfrm>
            <a:off x="6781800" y="3022691"/>
            <a:ext cx="2235200" cy="800100"/>
          </a:xfrm>
          <a:prstGeom prst="rect">
            <a:avLst/>
          </a:prstGeom>
        </p:spPr>
      </p:pic>
      <p:sp>
        <p:nvSpPr>
          <p:cNvPr id="15" name="上弧形箭头 14"/>
          <p:cNvSpPr/>
          <p:nvPr/>
        </p:nvSpPr>
        <p:spPr>
          <a:xfrm>
            <a:off x="6172200" y="3943350"/>
            <a:ext cx="1219200" cy="304800"/>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仿射变换</a:t>
            </a:r>
          </a:p>
        </p:txBody>
      </p:sp>
      <p:sp>
        <p:nvSpPr>
          <p:cNvPr id="3" name="object 3"/>
          <p:cNvSpPr txBox="1"/>
          <p:nvPr/>
        </p:nvSpPr>
        <p:spPr>
          <a:xfrm>
            <a:off x="4406265" y="527684"/>
            <a:ext cx="33337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宋体" panose="02010600030101010101" pitchFamily="2" charset="-122"/>
                <a:cs typeface="宋体" panose="02010600030101010101" pitchFamily="2" charset="-122"/>
              </a:rPr>
              <a:t>原理</a:t>
            </a:r>
            <a:endParaRPr sz="1200">
              <a:latin typeface="宋体" panose="02010600030101010101" pitchFamily="2" charset="-122"/>
              <a:cs typeface="宋体" panose="02010600030101010101" pitchFamily="2" charset="-122"/>
            </a:endParaRPr>
          </a:p>
        </p:txBody>
      </p:sp>
      <p:sp>
        <p:nvSpPr>
          <p:cNvPr id="4" name="object 4"/>
          <p:cNvSpPr txBox="1"/>
          <p:nvPr/>
        </p:nvSpPr>
        <p:spPr>
          <a:xfrm>
            <a:off x="1002663" y="1230844"/>
            <a:ext cx="7369809" cy="805413"/>
          </a:xfrm>
          <a:prstGeom prst="rect">
            <a:avLst/>
          </a:prstGeom>
        </p:spPr>
        <p:txBody>
          <a:bodyPr vert="horz" wrap="square" lIns="0" tIns="16510" rIns="0" bIns="0" rtlCol="0">
            <a:spAutoFit/>
          </a:bodyPr>
          <a:lstStyle/>
          <a:p>
            <a:pPr marL="12700">
              <a:lnSpc>
                <a:spcPct val="150000"/>
              </a:lnSpc>
              <a:spcBef>
                <a:spcPts val="130"/>
              </a:spcBef>
            </a:pPr>
            <a:r>
              <a:rPr lang="zh-CN" altLang="en-US" dirty="0">
                <a:latin typeface="等线" panose="02010600030101010101" pitchFamily="2" charset="-122"/>
                <a:ea typeface="等线" panose="02010600030101010101" pitchFamily="2" charset="-122"/>
                <a:cs typeface="等线" panose="02010600030101010101" pitchFamily="2" charset="-122"/>
              </a:rPr>
              <a:t>构造</a:t>
            </a:r>
            <a:r>
              <a:rPr lang="zh-CN" altLang="en-US" dirty="0">
                <a:solidFill>
                  <a:srgbClr val="C00000"/>
                </a:solidFill>
                <a:latin typeface="等线" panose="02010600030101010101" pitchFamily="2" charset="-122"/>
                <a:ea typeface="等线" panose="02010600030101010101" pitchFamily="2" charset="-122"/>
                <a:cs typeface="等线" panose="02010600030101010101" pitchFamily="2" charset="-122"/>
              </a:rPr>
              <a:t>齐次坐标矩阵</a:t>
            </a:r>
            <a:r>
              <a:rPr lang="zh-CN" altLang="en-US" dirty="0">
                <a:latin typeface="等线" panose="02010600030101010101" pitchFamily="2" charset="-122"/>
                <a:ea typeface="等线" panose="02010600030101010101" pitchFamily="2" charset="-122"/>
                <a:cs typeface="等线" panose="02010600030101010101" pitchFamily="2" charset="-122"/>
              </a:rPr>
              <a:t>：将上述矩阵乘法和加法使用统一用矩阵的形式进行表示，在编程的时候容易实现，提高效率。</a:t>
            </a:r>
            <a:endParaRPr lang="zh-CN" altLang="en-US">
              <a:latin typeface="等线" panose="02010600030101010101" pitchFamily="2" charset="-122"/>
              <a:ea typeface="等线" panose="02010600030101010101" pitchFamily="2" charset="-122"/>
            </a:endParaRP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31</a:t>
            </a:fld>
            <a:endParaRPr dirty="0"/>
          </a:p>
        </p:txBody>
      </p:sp>
      <p:pic>
        <p:nvPicPr>
          <p:cNvPr id="5" name="图片 4"/>
          <p:cNvPicPr>
            <a:picLocks noChangeAspect="1"/>
          </p:cNvPicPr>
          <p:nvPr/>
        </p:nvPicPr>
        <p:blipFill>
          <a:blip r:embed="rId2"/>
          <a:stretch>
            <a:fillRect/>
          </a:stretch>
        </p:blipFill>
        <p:spPr>
          <a:xfrm>
            <a:off x="4876800" y="2190750"/>
            <a:ext cx="2882900" cy="1193800"/>
          </a:xfrm>
          <a:prstGeom prst="rect">
            <a:avLst/>
          </a:prstGeom>
        </p:spPr>
      </p:pic>
      <p:pic>
        <p:nvPicPr>
          <p:cNvPr id="11" name="图片 10"/>
          <p:cNvPicPr>
            <a:picLocks noChangeAspect="1"/>
          </p:cNvPicPr>
          <p:nvPr/>
        </p:nvPicPr>
        <p:blipFill>
          <a:blip r:embed="rId3"/>
          <a:stretch>
            <a:fillRect/>
          </a:stretch>
        </p:blipFill>
        <p:spPr>
          <a:xfrm>
            <a:off x="1219200" y="2368550"/>
            <a:ext cx="2133600" cy="838200"/>
          </a:xfrm>
          <a:prstGeom prst="rect">
            <a:avLst/>
          </a:prstGeom>
        </p:spPr>
      </p:pic>
      <p:sp>
        <p:nvSpPr>
          <p:cNvPr id="6" name="右箭头 5"/>
          <p:cNvSpPr/>
          <p:nvPr/>
        </p:nvSpPr>
        <p:spPr>
          <a:xfrm>
            <a:off x="3733800" y="2771312"/>
            <a:ext cx="838198" cy="1052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b="36932"/>
          <a:stretch>
            <a:fillRect/>
          </a:stretch>
        </p:blipFill>
        <p:spPr>
          <a:xfrm>
            <a:off x="381000" y="1200150"/>
            <a:ext cx="4677746" cy="3810000"/>
          </a:xfrm>
          <a:prstGeom prst="rect">
            <a:avLst/>
          </a:prstGeom>
        </p:spPr>
      </p:pic>
      <p:pic>
        <p:nvPicPr>
          <p:cNvPr id="5" name="图片 4"/>
          <p:cNvPicPr>
            <a:picLocks noChangeAspect="1"/>
          </p:cNvPicPr>
          <p:nvPr/>
        </p:nvPicPr>
        <p:blipFill rotWithShape="1">
          <a:blip r:embed="rId2"/>
          <a:srcRect t="63704"/>
          <a:stretch>
            <a:fillRect/>
          </a:stretch>
        </p:blipFill>
        <p:spPr>
          <a:xfrm>
            <a:off x="5058746" y="3075214"/>
            <a:ext cx="3982767" cy="1934936"/>
          </a:xfrm>
          <a:prstGeom prst="rect">
            <a:avLst/>
          </a:prstGeom>
        </p:spPr>
      </p:pic>
      <p:sp>
        <p:nvSpPr>
          <p:cNvPr id="6" name="object 2"/>
          <p:cNvSpPr txBox="1">
            <a:spLocks noGrp="1"/>
          </p:cNvSpPr>
          <p:nvPr>
            <p:ph type="title"/>
          </p:nvPr>
        </p:nvSpPr>
        <p:spPr>
          <a:xfrm>
            <a:off x="4048125" y="159512"/>
            <a:ext cx="104965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仿射变换</a:t>
            </a:r>
          </a:p>
        </p:txBody>
      </p:sp>
      <p:sp>
        <p:nvSpPr>
          <p:cNvPr id="7" name="object 4"/>
          <p:cNvSpPr txBox="1"/>
          <p:nvPr/>
        </p:nvSpPr>
        <p:spPr>
          <a:xfrm>
            <a:off x="5492793" y="1200150"/>
            <a:ext cx="3114672" cy="1220912"/>
          </a:xfrm>
          <a:prstGeom prst="rect">
            <a:avLst/>
          </a:prstGeom>
        </p:spPr>
        <p:txBody>
          <a:bodyPr vert="horz" wrap="square" lIns="0" tIns="16510" rIns="0" bIns="0" rtlCol="0">
            <a:spAutoFit/>
          </a:bodyPr>
          <a:lstStyle/>
          <a:p>
            <a:pPr marL="12700">
              <a:lnSpc>
                <a:spcPct val="150000"/>
              </a:lnSpc>
              <a:spcBef>
                <a:spcPts val="130"/>
              </a:spcBef>
            </a:pPr>
            <a:r>
              <a:rPr lang="zh-CN" altLang="en-US" dirty="0">
                <a:latin typeface="等线" panose="02010600030101010101" pitchFamily="2" charset="-122"/>
                <a:ea typeface="等线" panose="02010600030101010101" pitchFamily="2" charset="-122"/>
                <a:cs typeface="等线" panose="02010600030101010101" pitchFamily="2" charset="-122"/>
              </a:rPr>
              <a:t>一些常用的转换矩阵：平移、缩放、旋转、错切（</a:t>
            </a:r>
            <a:r>
              <a:rPr lang="en-US" altLang="zh-CN" dirty="0">
                <a:latin typeface="等线" panose="02010600030101010101" pitchFamily="2" charset="-122"/>
                <a:ea typeface="等线" panose="02010600030101010101" pitchFamily="2" charset="-122"/>
                <a:cs typeface="等线" panose="02010600030101010101" pitchFamily="2" charset="-122"/>
              </a:rPr>
              <a:t>x</a:t>
            </a:r>
            <a:r>
              <a:rPr lang="zh-CN" altLang="en-US" dirty="0">
                <a:latin typeface="等线" panose="02010600030101010101" pitchFamily="2" charset="-122"/>
                <a:ea typeface="等线" panose="02010600030101010101" pitchFamily="2" charset="-122"/>
                <a:cs typeface="等线" panose="02010600030101010101" pitchFamily="2" charset="-122"/>
              </a:rPr>
              <a:t>方向、</a:t>
            </a:r>
            <a:r>
              <a:rPr lang="en-US" altLang="zh-CN" dirty="0">
                <a:latin typeface="等线" panose="02010600030101010101" pitchFamily="2" charset="-122"/>
                <a:ea typeface="等线" panose="02010600030101010101" pitchFamily="2" charset="-122"/>
                <a:cs typeface="等线" panose="02010600030101010101" pitchFamily="2" charset="-122"/>
              </a:rPr>
              <a:t>y</a:t>
            </a:r>
            <a:r>
              <a:rPr lang="zh-CN" altLang="en-US" dirty="0">
                <a:latin typeface="等线" panose="02010600030101010101" pitchFamily="2" charset="-122"/>
                <a:ea typeface="等线" panose="02010600030101010101" pitchFamily="2" charset="-122"/>
                <a:cs typeface="等线" panose="02010600030101010101" pitchFamily="2" charset="-122"/>
              </a:rPr>
              <a:t>方向）、旋转</a:t>
            </a:r>
            <a:endParaRPr lang="en-US" altLang="zh-CN" dirty="0">
              <a:latin typeface="等线" panose="02010600030101010101" pitchFamily="2" charset="-122"/>
              <a:ea typeface="等线" panose="02010600030101010101" pitchFamily="2" charset="-122"/>
              <a:cs typeface="等线"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4910" y="64877"/>
            <a:ext cx="2696210" cy="665480"/>
          </a:xfrm>
          <a:prstGeom prst="rect">
            <a:avLst/>
          </a:prstGeom>
        </p:spPr>
        <p:txBody>
          <a:bodyPr vert="horz" wrap="square" lIns="0" tIns="107950" rIns="0" bIns="0" rtlCol="0">
            <a:spAutoFit/>
          </a:bodyPr>
          <a:lstStyle/>
          <a:p>
            <a:pPr marL="635" algn="ctr">
              <a:lnSpc>
                <a:spcPct val="100000"/>
              </a:lnSpc>
              <a:spcBef>
                <a:spcPts val="850"/>
              </a:spcBef>
            </a:pPr>
            <a:r>
              <a:rPr spc="5" dirty="0">
                <a:latin typeface="宋体" panose="02010600030101010101" pitchFamily="2" charset="-122"/>
                <a:cs typeface="宋体" panose="02010600030101010101" pitchFamily="2" charset="-122"/>
              </a:rPr>
              <a:t>仿射函数</a:t>
            </a:r>
            <a:r>
              <a:rPr dirty="0"/>
              <a:t>1</a:t>
            </a:r>
          </a:p>
          <a:p>
            <a:pPr algn="ctr">
              <a:lnSpc>
                <a:spcPct val="100000"/>
              </a:lnSpc>
              <a:spcBef>
                <a:spcPts val="445"/>
              </a:spcBef>
            </a:pPr>
            <a:r>
              <a:rPr sz="1200" dirty="0">
                <a:latin typeface="Consolas" panose="020B0609020204030204"/>
                <a:cs typeface="Consolas" panose="020B0609020204030204"/>
              </a:rPr>
              <a:t>warpAffine</a:t>
            </a:r>
            <a:r>
              <a:rPr sz="1200" spc="-5" dirty="0">
                <a:latin typeface="宋体" panose="02010600030101010101" pitchFamily="2" charset="-122"/>
                <a:cs typeface="宋体" panose="02010600030101010101" pitchFamily="2" charset="-122"/>
              </a:rPr>
              <a:t>、</a:t>
            </a:r>
            <a:r>
              <a:rPr sz="1200" spc="-15" dirty="0">
                <a:latin typeface="宋体" panose="02010600030101010101" pitchFamily="2" charset="-122"/>
                <a:cs typeface="宋体" panose="02010600030101010101" pitchFamily="2" charset="-122"/>
              </a:rPr>
              <a:t> </a:t>
            </a:r>
            <a:r>
              <a:rPr sz="1200" dirty="0">
                <a:latin typeface="Consolas" panose="020B0609020204030204"/>
                <a:cs typeface="Consolas" panose="020B0609020204030204"/>
              </a:rPr>
              <a:t>getRotationMatrix2D</a:t>
            </a:r>
            <a:endParaRPr sz="1200">
              <a:latin typeface="Consolas" panose="020B0609020204030204"/>
              <a:cs typeface="Consolas" panose="020B0609020204030204"/>
            </a:endParaRPr>
          </a:p>
        </p:txBody>
      </p:sp>
      <p:sp>
        <p:nvSpPr>
          <p:cNvPr id="3" name="object 3"/>
          <p:cNvSpPr txBox="1"/>
          <p:nvPr/>
        </p:nvSpPr>
        <p:spPr>
          <a:xfrm>
            <a:off x="533400" y="1007365"/>
            <a:ext cx="9143999" cy="2961836"/>
          </a:xfrm>
          <a:prstGeom prst="rect">
            <a:avLst/>
          </a:prstGeom>
        </p:spPr>
        <p:txBody>
          <a:bodyPr vert="horz" wrap="square" lIns="0" tIns="105410" rIns="0" bIns="0" rtlCol="0">
            <a:spAutoFit/>
          </a:bodyPr>
          <a:lstStyle/>
          <a:p>
            <a:pPr marL="22860">
              <a:lnSpc>
                <a:spcPct val="100000"/>
              </a:lnSpc>
              <a:spcBef>
                <a:spcPts val="830"/>
              </a:spcBef>
            </a:pPr>
            <a:r>
              <a:rPr sz="1400" b="1" dirty="0">
                <a:solidFill>
                  <a:srgbClr val="FC5D00"/>
                </a:solidFill>
                <a:latin typeface="Consolas" panose="020B0609020204030204"/>
                <a:cs typeface="Consolas" panose="020B0609020204030204"/>
              </a:rPr>
              <a:t>cv2.warpAffine(src, M, dsize, dst, flags, borderMode,</a:t>
            </a:r>
            <a:r>
              <a:rPr sz="1400" b="1" spc="190" dirty="0">
                <a:solidFill>
                  <a:srgbClr val="FC5D00"/>
                </a:solidFill>
                <a:latin typeface="Consolas" panose="020B0609020204030204"/>
                <a:cs typeface="Consolas" panose="020B0609020204030204"/>
              </a:rPr>
              <a:t> </a:t>
            </a:r>
            <a:r>
              <a:rPr sz="1400" b="1" dirty="0">
                <a:solidFill>
                  <a:srgbClr val="FC5D00"/>
                </a:solidFill>
                <a:latin typeface="Consolas" panose="020B0609020204030204"/>
                <a:cs typeface="Consolas" panose="020B0609020204030204"/>
              </a:rPr>
              <a:t>borderValue)</a:t>
            </a:r>
            <a:endParaRPr sz="1400" dirty="0">
              <a:latin typeface="Consolas" panose="020B0609020204030204"/>
              <a:cs typeface="Consolas" panose="020B0609020204030204"/>
            </a:endParaRPr>
          </a:p>
          <a:p>
            <a:pPr marL="12700" marR="3905885">
              <a:lnSpc>
                <a:spcPct val="100000"/>
              </a:lnSpc>
            </a:pPr>
            <a:r>
              <a:rPr sz="1400" spc="-5" dirty="0">
                <a:latin typeface="Consolas" panose="020B0609020204030204"/>
                <a:cs typeface="Consolas" panose="020B0609020204030204"/>
              </a:rPr>
              <a:t>InputArray</a:t>
            </a:r>
            <a:r>
              <a:rPr sz="1400" spc="40" dirty="0">
                <a:latin typeface="Consolas" panose="020B0609020204030204"/>
                <a:cs typeface="Consolas" panose="020B0609020204030204"/>
              </a:rPr>
              <a:t> </a:t>
            </a:r>
            <a:r>
              <a:rPr sz="1400" spc="-5" dirty="0">
                <a:latin typeface="Consolas" panose="020B0609020204030204"/>
                <a:cs typeface="Consolas" panose="020B0609020204030204"/>
              </a:rPr>
              <a:t>src</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输入的图像 </a:t>
            </a:r>
            <a:endParaRPr lang="en-US" sz="1400" dirty="0">
              <a:latin typeface="等线" panose="02010600030101010101" pitchFamily="2" charset="-122"/>
              <a:cs typeface="等线" panose="02010600030101010101" pitchFamily="2" charset="-122"/>
            </a:endParaRPr>
          </a:p>
          <a:p>
            <a:pPr marL="12700" marR="3905885">
              <a:lnSpc>
                <a:spcPct val="100000"/>
              </a:lnSpc>
            </a:pPr>
            <a:r>
              <a:rPr sz="1400" spc="-5" dirty="0">
                <a:latin typeface="Consolas" panose="020B0609020204030204"/>
                <a:cs typeface="Consolas" panose="020B0609020204030204"/>
              </a:rPr>
              <a:t>InputArray</a:t>
            </a:r>
            <a:r>
              <a:rPr sz="1400" dirty="0">
                <a:latin typeface="等线" panose="02010600030101010101" pitchFamily="2" charset="-122"/>
              </a:rPr>
              <a:t> M：</a:t>
            </a:r>
            <a:r>
              <a:rPr lang="zh-CN" altLang="en-US" sz="1400" dirty="0">
                <a:latin typeface="等线" panose="02010600030101010101" pitchFamily="2" charset="-122"/>
              </a:rPr>
              <a:t>仿射</a:t>
            </a:r>
            <a:r>
              <a:rPr sz="1400" dirty="0">
                <a:latin typeface="等线" panose="02010600030101010101" pitchFamily="2" charset="-122"/>
              </a:rPr>
              <a:t>变换的矩阵 </a:t>
            </a:r>
            <a:endParaRPr lang="en-US" sz="1400" dirty="0">
              <a:latin typeface="等线" panose="02010600030101010101" pitchFamily="2" charset="-122"/>
            </a:endParaRPr>
          </a:p>
          <a:p>
            <a:pPr marL="12700" marR="3905885">
              <a:lnSpc>
                <a:spcPct val="100000"/>
              </a:lnSpc>
            </a:pPr>
            <a:r>
              <a:rPr sz="1400" spc="-5" dirty="0">
                <a:latin typeface="Consolas" panose="020B0609020204030204"/>
                <a:cs typeface="Consolas" panose="020B0609020204030204"/>
              </a:rPr>
              <a:t>Size</a:t>
            </a:r>
            <a:r>
              <a:rPr sz="1400" spc="15" dirty="0">
                <a:latin typeface="Consolas" panose="020B0609020204030204"/>
                <a:cs typeface="Consolas" panose="020B0609020204030204"/>
              </a:rPr>
              <a:t> </a:t>
            </a:r>
            <a:r>
              <a:rPr sz="1400" spc="-5" dirty="0">
                <a:latin typeface="Consolas" panose="020B0609020204030204"/>
                <a:cs typeface="Consolas" panose="020B0609020204030204"/>
              </a:rPr>
              <a:t>dsize</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输出图像的大小 </a:t>
            </a:r>
            <a:endParaRPr lang="en-US" sz="1400" dirty="0">
              <a:latin typeface="等线" panose="02010600030101010101" pitchFamily="2" charset="-122"/>
              <a:cs typeface="等线" panose="02010600030101010101" pitchFamily="2" charset="-122"/>
            </a:endParaRPr>
          </a:p>
          <a:p>
            <a:pPr marL="12700" marR="3905885">
              <a:lnSpc>
                <a:spcPct val="100000"/>
              </a:lnSpc>
            </a:pPr>
            <a:r>
              <a:rPr sz="1400" spc="-5" dirty="0">
                <a:latin typeface="Consolas" panose="020B0609020204030204"/>
                <a:cs typeface="Consolas" panose="020B0609020204030204"/>
              </a:rPr>
              <a:t>OutputArray</a:t>
            </a:r>
            <a:r>
              <a:rPr sz="1400" spc="45" dirty="0">
                <a:latin typeface="Consolas" panose="020B0609020204030204"/>
                <a:cs typeface="Consolas" panose="020B0609020204030204"/>
              </a:rPr>
              <a:t> </a:t>
            </a:r>
            <a:r>
              <a:rPr sz="1400" spc="-5" dirty="0">
                <a:latin typeface="Consolas" panose="020B0609020204030204"/>
                <a:cs typeface="Consolas" panose="020B0609020204030204"/>
              </a:rPr>
              <a:t>dst</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输出的图像</a:t>
            </a:r>
          </a:p>
          <a:p>
            <a:pPr marL="12700" marR="1956435">
              <a:lnSpc>
                <a:spcPct val="100000"/>
              </a:lnSpc>
            </a:pPr>
            <a:r>
              <a:rPr sz="1400" dirty="0">
                <a:latin typeface="Consolas" panose="020B0609020204030204"/>
                <a:cs typeface="Consolas" panose="020B0609020204030204"/>
              </a:rPr>
              <a:t>flags=INTER_LINEAR</a:t>
            </a:r>
            <a:r>
              <a:rPr sz="1400" dirty="0">
                <a:latin typeface="等线" panose="02010600030101010101" pitchFamily="2" charset="-122"/>
                <a:cs typeface="等线" panose="02010600030101010101" pitchFamily="2" charset="-122"/>
              </a:rPr>
              <a:t>： 输 出 图 像 的 插 值 方 法 ，  </a:t>
            </a:r>
            <a:endParaRPr lang="en-US" sz="1400" dirty="0">
              <a:latin typeface="等线" panose="02010600030101010101" pitchFamily="2" charset="-122"/>
              <a:cs typeface="等线" panose="02010600030101010101" pitchFamily="2" charset="-122"/>
            </a:endParaRPr>
          </a:p>
          <a:p>
            <a:pPr marL="12700" marR="1956435">
              <a:lnSpc>
                <a:spcPct val="100000"/>
              </a:lnSpc>
            </a:pPr>
            <a:r>
              <a:rPr sz="1400" dirty="0">
                <a:latin typeface="Consolas" panose="020B0609020204030204"/>
                <a:cs typeface="Consolas" panose="020B0609020204030204"/>
              </a:rPr>
              <a:t>borderMode=BORDER_CONSTANT</a:t>
            </a:r>
            <a:r>
              <a:rPr sz="1400" dirty="0">
                <a:latin typeface="等线" panose="02010600030101010101" pitchFamily="2" charset="-122"/>
                <a:cs typeface="等线" panose="02010600030101010101" pitchFamily="2" charset="-122"/>
              </a:rPr>
              <a:t>：图像边界的处理方式 </a:t>
            </a:r>
            <a:endParaRPr lang="en-US" sz="1400" dirty="0">
              <a:latin typeface="等线" panose="02010600030101010101" pitchFamily="2" charset="-122"/>
              <a:cs typeface="等线" panose="02010600030101010101" pitchFamily="2" charset="-122"/>
            </a:endParaRPr>
          </a:p>
          <a:p>
            <a:pPr marL="12700" marR="1956435">
              <a:lnSpc>
                <a:spcPct val="100000"/>
              </a:lnSpc>
            </a:pPr>
            <a:r>
              <a:rPr sz="1400" dirty="0">
                <a:latin typeface="Consolas" panose="020B0609020204030204"/>
                <a:cs typeface="Consolas" panose="020B0609020204030204"/>
              </a:rPr>
              <a:t>borderValue=Scalar()</a:t>
            </a:r>
            <a:r>
              <a:rPr sz="1400" dirty="0">
                <a:latin typeface="等线" panose="02010600030101010101" pitchFamily="2" charset="-122"/>
                <a:cs typeface="等线" panose="02010600030101010101" pitchFamily="2" charset="-122"/>
              </a:rPr>
              <a:t>：边界的颜色设置，一般默认</a:t>
            </a:r>
            <a:r>
              <a:rPr sz="1400" spc="5" dirty="0">
                <a:latin typeface="等线" panose="02010600030101010101" pitchFamily="2" charset="-122"/>
                <a:cs typeface="等线" panose="02010600030101010101" pitchFamily="2" charset="-122"/>
              </a:rPr>
              <a:t>是</a:t>
            </a:r>
            <a:r>
              <a:rPr sz="1400" dirty="0">
                <a:latin typeface="Consolas" panose="020B0609020204030204"/>
                <a:cs typeface="Consolas" panose="020B0609020204030204"/>
              </a:rPr>
              <a:t>0</a:t>
            </a:r>
          </a:p>
          <a:p>
            <a:pPr>
              <a:lnSpc>
                <a:spcPct val="100000"/>
              </a:lnSpc>
              <a:spcBef>
                <a:spcPts val="10"/>
              </a:spcBef>
            </a:pPr>
            <a:endParaRPr sz="1650" dirty="0">
              <a:latin typeface="Times New Roman" panose="02020603050405020304"/>
              <a:cs typeface="Times New Roman" panose="02020603050405020304"/>
            </a:endParaRPr>
          </a:p>
          <a:p>
            <a:pPr marL="51435">
              <a:lnSpc>
                <a:spcPts val="1675"/>
              </a:lnSpc>
            </a:pPr>
            <a:r>
              <a:rPr sz="1400" b="1" dirty="0">
                <a:solidFill>
                  <a:srgbClr val="FC5D00"/>
                </a:solidFill>
                <a:latin typeface="Consolas" panose="020B0609020204030204"/>
                <a:cs typeface="Consolas" panose="020B0609020204030204"/>
              </a:rPr>
              <a:t>cv2.getRotationMatrix2D(center, angle, scale)</a:t>
            </a:r>
            <a:r>
              <a:rPr sz="1400" spc="-5" dirty="0">
                <a:solidFill>
                  <a:srgbClr val="FC5D00"/>
                </a:solidFill>
                <a:latin typeface="Consolas" panose="020B0609020204030204"/>
                <a:cs typeface="Consolas" panose="020B0609020204030204"/>
              </a:rPr>
              <a:t># </a:t>
            </a:r>
            <a:r>
              <a:rPr sz="1400" dirty="0">
                <a:solidFill>
                  <a:srgbClr val="FC5D00"/>
                </a:solidFill>
                <a:latin typeface="等线" panose="02010600030101010101" pitchFamily="2" charset="-122"/>
                <a:cs typeface="等线" panose="02010600030101010101" pitchFamily="2" charset="-122"/>
              </a:rPr>
              <a:t>用 来 获 得 变 换 矩 阵 </a:t>
            </a:r>
            <a:r>
              <a:rPr sz="1400" dirty="0">
                <a:solidFill>
                  <a:srgbClr val="FC5D00"/>
                </a:solidFill>
                <a:latin typeface="Consolas" panose="020B0609020204030204"/>
                <a:cs typeface="Consolas" panose="020B0609020204030204"/>
              </a:rPr>
              <a:t>M  </a:t>
            </a:r>
            <a:endParaRPr lang="en-US" sz="1400" dirty="0">
              <a:solidFill>
                <a:srgbClr val="FC5D00"/>
              </a:solidFill>
              <a:latin typeface="Consolas" panose="020B0609020204030204"/>
              <a:cs typeface="Consolas" panose="020B0609020204030204"/>
            </a:endParaRPr>
          </a:p>
          <a:p>
            <a:pPr marL="51435" marR="4289425">
              <a:lnSpc>
                <a:spcPts val="1680"/>
              </a:lnSpc>
              <a:spcBef>
                <a:spcPts val="55"/>
              </a:spcBef>
            </a:pPr>
            <a:r>
              <a:rPr sz="1400" spc="-5" dirty="0">
                <a:latin typeface="Consolas" panose="020B0609020204030204"/>
                <a:cs typeface="Consolas" panose="020B0609020204030204"/>
              </a:rPr>
              <a:t>Point2f</a:t>
            </a:r>
            <a:r>
              <a:rPr sz="1400" dirty="0">
                <a:latin typeface="Consolas" panose="020B0609020204030204"/>
                <a:cs typeface="Consolas" panose="020B0609020204030204"/>
              </a:rPr>
              <a:t> </a:t>
            </a:r>
            <a:r>
              <a:rPr sz="1400" spc="-5" dirty="0">
                <a:latin typeface="Consolas" panose="020B0609020204030204"/>
                <a:cs typeface="Consolas" panose="020B0609020204030204"/>
              </a:rPr>
              <a:t>center:</a:t>
            </a:r>
            <a:r>
              <a:rPr sz="1400" dirty="0">
                <a:latin typeface="等线" panose="02010600030101010101" pitchFamily="2" charset="-122"/>
                <a:cs typeface="等线" panose="02010600030101010101" pitchFamily="2" charset="-122"/>
              </a:rPr>
              <a:t>旋转中心</a:t>
            </a:r>
          </a:p>
          <a:p>
            <a:pPr marL="51435" marR="2265045">
              <a:lnSpc>
                <a:spcPts val="1680"/>
              </a:lnSpc>
            </a:pPr>
            <a:r>
              <a:rPr sz="1400" spc="-5" dirty="0">
                <a:latin typeface="Consolas" panose="020B0609020204030204"/>
                <a:cs typeface="Consolas" panose="020B0609020204030204"/>
              </a:rPr>
              <a:t>double</a:t>
            </a:r>
            <a:r>
              <a:rPr sz="1400" spc="40" dirty="0">
                <a:latin typeface="Consolas" panose="020B0609020204030204"/>
                <a:cs typeface="Consolas" panose="020B0609020204030204"/>
              </a:rPr>
              <a:t> </a:t>
            </a:r>
            <a:r>
              <a:rPr sz="1400" spc="-5" dirty="0">
                <a:latin typeface="Consolas" panose="020B0609020204030204"/>
                <a:cs typeface="Consolas" panose="020B0609020204030204"/>
              </a:rPr>
              <a:t>angle</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旋转弧度，一定要将角度转换成弧度 </a:t>
            </a:r>
            <a:endParaRPr lang="en-US" sz="1400" dirty="0">
              <a:latin typeface="等线" panose="02010600030101010101" pitchFamily="2" charset="-122"/>
              <a:cs typeface="等线" panose="02010600030101010101" pitchFamily="2" charset="-122"/>
            </a:endParaRPr>
          </a:p>
          <a:p>
            <a:pPr marL="51435" marR="2265045">
              <a:lnSpc>
                <a:spcPts val="1680"/>
              </a:lnSpc>
            </a:pPr>
            <a:r>
              <a:rPr sz="1400" spc="-5" dirty="0">
                <a:latin typeface="Consolas" panose="020B0609020204030204"/>
                <a:cs typeface="Consolas" panose="020B0609020204030204"/>
              </a:rPr>
              <a:t>double</a:t>
            </a:r>
            <a:r>
              <a:rPr sz="1400" spc="30" dirty="0">
                <a:latin typeface="Consolas" panose="020B0609020204030204"/>
                <a:cs typeface="Consolas" panose="020B0609020204030204"/>
              </a:rPr>
              <a:t> </a:t>
            </a:r>
            <a:r>
              <a:rPr sz="1400" spc="-5" dirty="0">
                <a:latin typeface="Consolas" panose="020B0609020204030204"/>
                <a:cs typeface="Consolas" panose="020B0609020204030204"/>
              </a:rPr>
              <a:t>scale:</a:t>
            </a:r>
            <a:r>
              <a:rPr sz="1400" dirty="0">
                <a:latin typeface="等线" panose="02010600030101010101" pitchFamily="2" charset="-122"/>
                <a:cs typeface="等线" panose="02010600030101010101" pitchFamily="2" charset="-122"/>
              </a:rPr>
              <a:t>缩放尺度</a:t>
            </a:r>
          </a:p>
        </p:txBody>
      </p:sp>
      <p:sp>
        <p:nvSpPr>
          <p:cNvPr id="4" name="object 4"/>
          <p:cNvSpPr/>
          <p:nvPr/>
        </p:nvSpPr>
        <p:spPr>
          <a:xfrm>
            <a:off x="6324600" y="4136135"/>
            <a:ext cx="1170431" cy="4373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72456" y="3503675"/>
            <a:ext cx="3645408" cy="59131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2507" y="67422"/>
            <a:ext cx="1538605" cy="661035"/>
          </a:xfrm>
          <a:prstGeom prst="rect">
            <a:avLst/>
          </a:prstGeom>
        </p:spPr>
        <p:txBody>
          <a:bodyPr vert="horz" wrap="square" lIns="0" tIns="105410" rIns="0" bIns="0" rtlCol="0">
            <a:spAutoFit/>
          </a:bodyPr>
          <a:lstStyle/>
          <a:p>
            <a:pPr marL="2540" algn="ctr">
              <a:lnSpc>
                <a:spcPct val="100000"/>
              </a:lnSpc>
              <a:spcBef>
                <a:spcPts val="830"/>
              </a:spcBef>
            </a:pPr>
            <a:r>
              <a:rPr spc="5" dirty="0">
                <a:latin typeface="宋体" panose="02010600030101010101" pitchFamily="2" charset="-122"/>
                <a:cs typeface="宋体" panose="02010600030101010101" pitchFamily="2" charset="-122"/>
              </a:rPr>
              <a:t>仿射函数</a:t>
            </a:r>
            <a:r>
              <a:rPr dirty="0"/>
              <a:t>2</a:t>
            </a:r>
          </a:p>
          <a:p>
            <a:pPr algn="ctr">
              <a:lnSpc>
                <a:spcPct val="100000"/>
              </a:lnSpc>
              <a:spcBef>
                <a:spcPts val="435"/>
              </a:spcBef>
            </a:pPr>
            <a:r>
              <a:rPr sz="1200" dirty="0">
                <a:latin typeface="Consolas" panose="020B0609020204030204"/>
                <a:cs typeface="Consolas" panose="020B0609020204030204"/>
              </a:rPr>
              <a:t>getAff</a:t>
            </a:r>
            <a:r>
              <a:rPr sz="1200" spc="10" dirty="0">
                <a:latin typeface="Consolas" panose="020B0609020204030204"/>
                <a:cs typeface="Consolas" panose="020B0609020204030204"/>
              </a:rPr>
              <a:t>i</a:t>
            </a:r>
            <a:r>
              <a:rPr sz="1200" dirty="0">
                <a:latin typeface="Consolas" panose="020B0609020204030204"/>
                <a:cs typeface="Consolas" panose="020B0609020204030204"/>
              </a:rPr>
              <a:t>neTr</a:t>
            </a:r>
            <a:r>
              <a:rPr sz="1200" spc="10" dirty="0">
                <a:latin typeface="Consolas" panose="020B0609020204030204"/>
                <a:cs typeface="Consolas" panose="020B0609020204030204"/>
              </a:rPr>
              <a:t>a</a:t>
            </a:r>
            <a:r>
              <a:rPr sz="1200" dirty="0">
                <a:latin typeface="Consolas" panose="020B0609020204030204"/>
                <a:cs typeface="Consolas" panose="020B0609020204030204"/>
              </a:rPr>
              <a:t>nsf</a:t>
            </a:r>
            <a:r>
              <a:rPr sz="1200" spc="10" dirty="0">
                <a:latin typeface="Consolas" panose="020B0609020204030204"/>
                <a:cs typeface="Consolas" panose="020B0609020204030204"/>
              </a:rPr>
              <a:t>o</a:t>
            </a:r>
            <a:r>
              <a:rPr sz="1200" dirty="0">
                <a:latin typeface="Consolas" panose="020B0609020204030204"/>
                <a:cs typeface="Consolas" panose="020B0609020204030204"/>
              </a:rPr>
              <a:t>rm</a:t>
            </a:r>
            <a:endParaRPr sz="1200">
              <a:latin typeface="Consolas" panose="020B0609020204030204"/>
              <a:cs typeface="Consolas" panose="020B0609020204030204"/>
            </a:endParaRPr>
          </a:p>
        </p:txBody>
      </p:sp>
      <p:sp>
        <p:nvSpPr>
          <p:cNvPr id="3" name="object 3"/>
          <p:cNvSpPr txBox="1"/>
          <p:nvPr/>
        </p:nvSpPr>
        <p:spPr>
          <a:xfrm>
            <a:off x="978509" y="1154430"/>
            <a:ext cx="6682740" cy="1016945"/>
          </a:xfrm>
          <a:prstGeom prst="rect">
            <a:avLst/>
          </a:prstGeom>
        </p:spPr>
        <p:txBody>
          <a:bodyPr vert="horz" wrap="square" lIns="0" tIns="13970" rIns="0" bIns="0" rtlCol="0">
            <a:spAutoFit/>
          </a:bodyPr>
          <a:lstStyle/>
          <a:p>
            <a:pPr marL="12700" marR="3339465">
              <a:lnSpc>
                <a:spcPct val="100000"/>
              </a:lnSpc>
              <a:spcBef>
                <a:spcPts val="110"/>
              </a:spcBef>
            </a:pPr>
            <a:r>
              <a:rPr sz="1400" b="1" dirty="0">
                <a:solidFill>
                  <a:srgbClr val="FC5D00"/>
                </a:solidFill>
                <a:latin typeface="Consolas" panose="020B0609020204030204"/>
                <a:cs typeface="Consolas" panose="020B0609020204030204"/>
              </a:rPr>
              <a:t>cv.getAffineTransform(src, dst)  </a:t>
            </a:r>
            <a:r>
              <a:rPr sz="1400" spc="-5" dirty="0">
                <a:latin typeface="Consolas" panose="020B0609020204030204"/>
                <a:cs typeface="Consolas" panose="020B0609020204030204"/>
              </a:rPr>
              <a:t>src</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输入图像的三角形顶点坐标。 </a:t>
            </a:r>
            <a:endParaRPr lang="en-US" sz="1400" dirty="0">
              <a:latin typeface="等线" panose="02010600030101010101" pitchFamily="2" charset="-122"/>
              <a:cs typeface="等线" panose="02010600030101010101" pitchFamily="2" charset="-122"/>
            </a:endParaRPr>
          </a:p>
          <a:p>
            <a:pPr marL="12700" marR="3339465">
              <a:lnSpc>
                <a:spcPct val="100000"/>
              </a:lnSpc>
              <a:spcBef>
                <a:spcPts val="110"/>
              </a:spcBef>
            </a:pPr>
            <a:r>
              <a:rPr sz="1400" spc="-5" dirty="0">
                <a:latin typeface="Consolas" panose="020B0609020204030204"/>
                <a:cs typeface="Consolas" panose="020B0609020204030204"/>
              </a:rPr>
              <a:t>dst</a:t>
            </a:r>
            <a:r>
              <a:rPr sz="1400" dirty="0">
                <a:latin typeface="等线" panose="02010600030101010101" pitchFamily="2" charset="-122"/>
                <a:cs typeface="等线" panose="02010600030101010101" pitchFamily="2" charset="-122"/>
              </a:rPr>
              <a:t>：输出图像的相应的三角形顶点坐</a:t>
            </a:r>
            <a:r>
              <a:rPr sz="1400" spc="-15" dirty="0">
                <a:latin typeface="等线" panose="02010600030101010101" pitchFamily="2" charset="-122"/>
                <a:cs typeface="等线" panose="02010600030101010101" pitchFamily="2" charset="-122"/>
              </a:rPr>
              <a:t>标</a:t>
            </a:r>
            <a:r>
              <a:rPr sz="1400" dirty="0">
                <a:latin typeface="等线" panose="02010600030101010101" pitchFamily="2" charset="-122"/>
                <a:cs typeface="等线" panose="02010600030101010101" pitchFamily="2" charset="-122"/>
              </a:rPr>
              <a:t>。</a:t>
            </a:r>
            <a:endParaRPr sz="1400">
              <a:latin typeface="等线" panose="02010600030101010101" pitchFamily="2" charset="-122"/>
              <a:cs typeface="等线" panose="02010600030101010101" pitchFamily="2" charset="-122"/>
            </a:endParaRPr>
          </a:p>
          <a:p>
            <a:pPr marL="12700">
              <a:lnSpc>
                <a:spcPct val="100000"/>
              </a:lnSpc>
              <a:spcBef>
                <a:spcPts val="975"/>
              </a:spcBef>
            </a:pPr>
            <a:r>
              <a:rPr sz="1400" dirty="0">
                <a:latin typeface="等线" panose="02010600030101010101" pitchFamily="2" charset="-122"/>
                <a:cs typeface="等线" panose="02010600030101010101" pitchFamily="2" charset="-122"/>
              </a:rPr>
              <a:t>因为矩阵</a:t>
            </a:r>
            <a:r>
              <a:rPr sz="1400" spc="375" dirty="0">
                <a:latin typeface="等线" panose="02010600030101010101" pitchFamily="2" charset="-122"/>
                <a:cs typeface="等线" panose="02010600030101010101" pitchFamily="2" charset="-122"/>
              </a:rPr>
              <a:t> </a:t>
            </a:r>
            <a:r>
              <a:rPr sz="1400" dirty="0">
                <a:latin typeface="Consolas" panose="020B0609020204030204"/>
                <a:cs typeface="Consolas" panose="020B0609020204030204"/>
              </a:rPr>
              <a:t>M</a:t>
            </a:r>
            <a:r>
              <a:rPr sz="1400" spc="1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联系着两幅图片</a:t>
            </a:r>
            <a:r>
              <a:rPr sz="1400" dirty="0">
                <a:latin typeface="Consolas" panose="020B0609020204030204"/>
                <a:cs typeface="Consolas" panose="020B0609020204030204"/>
              </a:rPr>
              <a:t>,</a:t>
            </a:r>
            <a:r>
              <a:rPr sz="1400" spc="-1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我们以其表示两图中各三</a:t>
            </a:r>
            <a:r>
              <a:rPr sz="1400" spc="-15" dirty="0">
                <a:latin typeface="等线" panose="02010600030101010101" pitchFamily="2" charset="-122"/>
                <a:cs typeface="等线" panose="02010600030101010101" pitchFamily="2" charset="-122"/>
              </a:rPr>
              <a:t>点</a:t>
            </a:r>
            <a:r>
              <a:rPr sz="1400" dirty="0">
                <a:latin typeface="等线" panose="02010600030101010101" pitchFamily="2" charset="-122"/>
                <a:cs typeface="等线" panose="02010600030101010101" pitchFamily="2" charset="-122"/>
              </a:rPr>
              <a:t>直接</a:t>
            </a:r>
            <a:r>
              <a:rPr sz="1400" spc="-15" dirty="0">
                <a:latin typeface="等线" panose="02010600030101010101" pitchFamily="2" charset="-122"/>
                <a:cs typeface="等线" panose="02010600030101010101" pitchFamily="2" charset="-122"/>
              </a:rPr>
              <a:t>的</a:t>
            </a:r>
            <a:r>
              <a:rPr sz="1400" dirty="0">
                <a:latin typeface="等线" panose="02010600030101010101" pitchFamily="2" charset="-122"/>
                <a:cs typeface="等线" panose="02010600030101010101" pitchFamily="2" charset="-122"/>
              </a:rPr>
              <a:t>联系</a:t>
            </a:r>
            <a:r>
              <a:rPr sz="1400" spc="-15" dirty="0">
                <a:latin typeface="等线" panose="02010600030101010101" pitchFamily="2" charset="-122"/>
                <a:cs typeface="等线" panose="02010600030101010101" pitchFamily="2" charset="-122"/>
              </a:rPr>
              <a:t>为</a:t>
            </a:r>
            <a:r>
              <a:rPr sz="1400" spc="5" dirty="0">
                <a:latin typeface="等线" panose="02010600030101010101" pitchFamily="2" charset="-122"/>
                <a:cs typeface="等线" panose="02010600030101010101" pitchFamily="2" charset="-122"/>
              </a:rPr>
              <a:t>例</a:t>
            </a:r>
            <a:r>
              <a:rPr sz="1400" dirty="0">
                <a:latin typeface="Consolas" panose="020B0609020204030204"/>
                <a:cs typeface="Consolas" panose="020B0609020204030204"/>
              </a:rPr>
              <a:t>.</a:t>
            </a:r>
            <a:r>
              <a:rPr sz="1400" spc="-2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见下图</a:t>
            </a:r>
            <a:r>
              <a:rPr sz="1400" dirty="0">
                <a:latin typeface="Consolas" panose="020B0609020204030204"/>
                <a:cs typeface="Consolas" panose="020B0609020204030204"/>
              </a:rPr>
              <a:t>:</a:t>
            </a:r>
            <a:endParaRPr sz="1400">
              <a:latin typeface="Consolas" panose="020B0609020204030204"/>
              <a:cs typeface="Consolas" panose="020B0609020204030204"/>
            </a:endParaRPr>
          </a:p>
        </p:txBody>
      </p:sp>
      <p:sp>
        <p:nvSpPr>
          <p:cNvPr id="4" name="object 4"/>
          <p:cNvSpPr/>
          <p:nvPr/>
        </p:nvSpPr>
        <p:spPr>
          <a:xfrm>
            <a:off x="2717292" y="2276855"/>
            <a:ext cx="2857500" cy="12771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09903" y="3638550"/>
            <a:ext cx="7113270" cy="666115"/>
          </a:xfrm>
          <a:prstGeom prst="rect">
            <a:avLst/>
          </a:prstGeom>
        </p:spPr>
        <p:txBody>
          <a:bodyPr vert="horz" wrap="square" lIns="0" tIns="12700" rIns="0" bIns="0" rtlCol="0">
            <a:spAutoFit/>
          </a:bodyPr>
          <a:lstStyle/>
          <a:p>
            <a:pPr marL="12700" marR="5080">
              <a:lnSpc>
                <a:spcPct val="100000"/>
              </a:lnSpc>
              <a:spcBef>
                <a:spcPts val="100"/>
              </a:spcBef>
            </a:pPr>
            <a:r>
              <a:rPr sz="1400" dirty="0">
                <a:latin typeface="等线" panose="02010600030101010101" pitchFamily="2" charset="-122"/>
                <a:cs typeface="等线" panose="02010600030101010101" pitchFamily="2" charset="-122"/>
              </a:rPr>
              <a:t>点</a:t>
            </a:r>
            <a:r>
              <a:rPr sz="1400" dirty="0">
                <a:latin typeface="Consolas" panose="020B0609020204030204"/>
                <a:cs typeface="Consolas" panose="020B0609020204030204"/>
              </a:rPr>
              <a:t>1,</a:t>
            </a:r>
            <a:r>
              <a:rPr sz="1400" spc="5" dirty="0">
                <a:latin typeface="Consolas" panose="020B0609020204030204"/>
                <a:cs typeface="Consolas" panose="020B0609020204030204"/>
              </a:rPr>
              <a:t> </a:t>
            </a:r>
            <a:r>
              <a:rPr sz="1400" dirty="0">
                <a:latin typeface="Consolas" panose="020B0609020204030204"/>
                <a:cs typeface="Consolas" panose="020B0609020204030204"/>
              </a:rPr>
              <a:t>2</a:t>
            </a:r>
            <a:r>
              <a:rPr sz="1400" spc="2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和</a:t>
            </a:r>
            <a:r>
              <a:rPr sz="1400" spc="5" dirty="0">
                <a:latin typeface="等线" panose="02010600030101010101" pitchFamily="2" charset="-122"/>
                <a:cs typeface="等线" panose="02010600030101010101" pitchFamily="2" charset="-122"/>
              </a:rPr>
              <a:t> </a:t>
            </a:r>
            <a:r>
              <a:rPr sz="1400" dirty="0">
                <a:latin typeface="Consolas" panose="020B0609020204030204"/>
                <a:cs typeface="Consolas" panose="020B0609020204030204"/>
              </a:rPr>
              <a:t>3</a:t>
            </a:r>
            <a:r>
              <a:rPr sz="1400" spc="10" dirty="0">
                <a:latin typeface="Consolas" panose="020B0609020204030204"/>
                <a:cs typeface="Consolas" panose="020B0609020204030204"/>
              </a:rPr>
              <a:t> </a:t>
            </a:r>
            <a:r>
              <a:rPr sz="1400"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在</a:t>
            </a:r>
            <a:r>
              <a:rPr sz="1400" spc="-5" dirty="0">
                <a:latin typeface="Consolas" panose="020B0609020204030204"/>
                <a:cs typeface="Consolas" panose="020B0609020204030204"/>
              </a:rPr>
              <a:t>image1</a:t>
            </a:r>
            <a:r>
              <a:rPr sz="1400" dirty="0">
                <a:latin typeface="等线" panose="02010600030101010101" pitchFamily="2" charset="-122"/>
                <a:cs typeface="等线" panose="02010600030101010101" pitchFamily="2" charset="-122"/>
              </a:rPr>
              <a:t>中形成一个三角形</a:t>
            </a:r>
            <a:r>
              <a:rPr sz="1400" dirty="0">
                <a:latin typeface="Consolas" panose="020B0609020204030204"/>
                <a:cs typeface="Consolas" panose="020B0609020204030204"/>
              </a:rPr>
              <a:t>)</a:t>
            </a:r>
            <a:r>
              <a:rPr sz="1400" spc="2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与</a:t>
            </a:r>
            <a:r>
              <a:rPr sz="1400" spc="-5" dirty="0">
                <a:latin typeface="Consolas" panose="020B0609020204030204"/>
                <a:cs typeface="Consolas" panose="020B0609020204030204"/>
              </a:rPr>
              <a:t>image2</a:t>
            </a:r>
            <a:r>
              <a:rPr sz="1400" dirty="0">
                <a:latin typeface="等线" panose="02010600030101010101" pitchFamily="2" charset="-122"/>
                <a:cs typeface="等线" panose="02010600030101010101" pitchFamily="2" charset="-122"/>
              </a:rPr>
              <a:t>中三个点一一映射</a:t>
            </a:r>
            <a:r>
              <a:rPr sz="1400" dirty="0">
                <a:latin typeface="Consolas" panose="020B0609020204030204"/>
                <a:cs typeface="Consolas" panose="020B0609020204030204"/>
              </a:rPr>
              <a:t>,</a:t>
            </a:r>
            <a:r>
              <a:rPr sz="1400" spc="2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仍然形成三角 形</a:t>
            </a:r>
            <a:r>
              <a:rPr sz="1400" dirty="0">
                <a:latin typeface="Consolas" panose="020B0609020204030204"/>
                <a:cs typeface="Consolas" panose="020B0609020204030204"/>
              </a:rPr>
              <a:t>,</a:t>
            </a:r>
            <a:r>
              <a:rPr sz="1400" spc="1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但形状已经大大改变</a:t>
            </a:r>
            <a:r>
              <a:rPr sz="1400" dirty="0">
                <a:latin typeface="Consolas" panose="020B0609020204030204"/>
                <a:cs typeface="Consolas" panose="020B0609020204030204"/>
              </a:rPr>
              <a:t>.</a:t>
            </a:r>
            <a:r>
              <a:rPr sz="1400" spc="-1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如果我们能通过这样两</a:t>
            </a:r>
            <a:r>
              <a:rPr sz="1400" spc="-15" dirty="0">
                <a:latin typeface="等线" panose="02010600030101010101" pitchFamily="2" charset="-122"/>
                <a:cs typeface="等线" panose="02010600030101010101" pitchFamily="2" charset="-122"/>
              </a:rPr>
              <a:t>组</a:t>
            </a:r>
            <a:r>
              <a:rPr sz="1400" dirty="0">
                <a:latin typeface="等线" panose="02010600030101010101" pitchFamily="2" charset="-122"/>
                <a:cs typeface="等线" panose="02010600030101010101" pitchFamily="2" charset="-122"/>
              </a:rPr>
              <a:t>三点</a:t>
            </a:r>
            <a:r>
              <a:rPr sz="1400" spc="-15" dirty="0">
                <a:latin typeface="等线" panose="02010600030101010101" pitchFamily="2" charset="-122"/>
                <a:cs typeface="等线" panose="02010600030101010101" pitchFamily="2" charset="-122"/>
              </a:rPr>
              <a:t>求</a:t>
            </a:r>
            <a:r>
              <a:rPr sz="1400" dirty="0">
                <a:latin typeface="等线" panose="02010600030101010101" pitchFamily="2" charset="-122"/>
                <a:cs typeface="等线" panose="02010600030101010101" pitchFamily="2" charset="-122"/>
              </a:rPr>
              <a:t>出仿</a:t>
            </a:r>
            <a:r>
              <a:rPr sz="1400" spc="-15" dirty="0">
                <a:latin typeface="等线" panose="02010600030101010101" pitchFamily="2" charset="-122"/>
                <a:cs typeface="等线" panose="02010600030101010101" pitchFamily="2" charset="-122"/>
              </a:rPr>
              <a:t>射</a:t>
            </a:r>
            <a:r>
              <a:rPr sz="1400" dirty="0">
                <a:latin typeface="等线" panose="02010600030101010101" pitchFamily="2" charset="-122"/>
                <a:cs typeface="等线" panose="02010600030101010101" pitchFamily="2" charset="-122"/>
              </a:rPr>
              <a:t>变换</a:t>
            </a:r>
            <a:r>
              <a:rPr sz="1400" spc="365" dirty="0">
                <a:latin typeface="等线" panose="02010600030101010101" pitchFamily="2" charset="-122"/>
                <a:cs typeface="等线" panose="02010600030101010101" pitchFamily="2" charset="-122"/>
              </a:rPr>
              <a:t> </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你能选择自己喜 欢的点</a:t>
            </a:r>
            <a:r>
              <a:rPr sz="1400" spc="-5" dirty="0">
                <a:latin typeface="Consolas" panose="020B0609020204030204"/>
                <a:cs typeface="Consolas" panose="020B0609020204030204"/>
              </a:rPr>
              <a:t>),</a:t>
            </a:r>
            <a:r>
              <a:rPr sz="1400" spc="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接下来我们就能把仿</a:t>
            </a:r>
            <a:r>
              <a:rPr sz="1400" spc="-15" dirty="0">
                <a:latin typeface="等线" panose="02010600030101010101" pitchFamily="2" charset="-122"/>
                <a:cs typeface="等线" panose="02010600030101010101" pitchFamily="2" charset="-122"/>
              </a:rPr>
              <a:t>射</a:t>
            </a:r>
            <a:r>
              <a:rPr sz="1400" dirty="0">
                <a:latin typeface="等线" panose="02010600030101010101" pitchFamily="2" charset="-122"/>
                <a:cs typeface="等线" panose="02010600030101010101" pitchFamily="2" charset="-122"/>
              </a:rPr>
              <a:t>变换</a:t>
            </a:r>
            <a:r>
              <a:rPr sz="1400" spc="-15" dirty="0">
                <a:latin typeface="等线" panose="02010600030101010101" pitchFamily="2" charset="-122"/>
                <a:cs typeface="等线" panose="02010600030101010101" pitchFamily="2" charset="-122"/>
              </a:rPr>
              <a:t>应</a:t>
            </a:r>
            <a:r>
              <a:rPr sz="1400" dirty="0">
                <a:latin typeface="等线" panose="02010600030101010101" pitchFamily="2" charset="-122"/>
                <a:cs typeface="等线" panose="02010600030101010101" pitchFamily="2" charset="-122"/>
              </a:rPr>
              <a:t>用到</a:t>
            </a:r>
            <a:r>
              <a:rPr sz="1400" spc="-15" dirty="0">
                <a:latin typeface="等线" panose="02010600030101010101" pitchFamily="2" charset="-122"/>
                <a:cs typeface="等线" panose="02010600030101010101" pitchFamily="2" charset="-122"/>
              </a:rPr>
              <a:t>图</a:t>
            </a:r>
            <a:r>
              <a:rPr sz="1400" dirty="0">
                <a:latin typeface="等线" panose="02010600030101010101" pitchFamily="2" charset="-122"/>
                <a:cs typeface="等线" panose="02010600030101010101" pitchFamily="2" charset="-122"/>
              </a:rPr>
              <a:t>像中</a:t>
            </a:r>
            <a:r>
              <a:rPr sz="1400" spc="-15" dirty="0">
                <a:latin typeface="等线" panose="02010600030101010101" pitchFamily="2" charset="-122"/>
                <a:cs typeface="等线" panose="02010600030101010101" pitchFamily="2" charset="-122"/>
              </a:rPr>
              <a:t>所</a:t>
            </a:r>
            <a:r>
              <a:rPr sz="1400" dirty="0">
                <a:latin typeface="等线" panose="02010600030101010101" pitchFamily="2" charset="-122"/>
                <a:cs typeface="等线" panose="02010600030101010101" pitchFamily="2" charset="-122"/>
              </a:rPr>
              <a:t>有的</a:t>
            </a:r>
            <a:r>
              <a:rPr sz="1400" spc="-5" dirty="0">
                <a:latin typeface="等线" panose="02010600030101010101" pitchFamily="2" charset="-122"/>
                <a:cs typeface="等线" panose="02010600030101010101" pitchFamily="2" charset="-122"/>
              </a:rPr>
              <a:t>点</a:t>
            </a:r>
            <a:r>
              <a:rPr sz="1400" dirty="0">
                <a:latin typeface="Consolas" panose="020B0609020204030204"/>
                <a:cs typeface="Consolas" panose="020B0609020204030204"/>
              </a:rPr>
              <a:t>.</a:t>
            </a:r>
            <a:endParaRPr sz="1400">
              <a:latin typeface="Consolas" panose="020B0609020204030204"/>
              <a:cs typeface="Consolas" panose="020B0609020204030204"/>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69129" y="4867147"/>
            <a:ext cx="20574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212C46"/>
                </a:solidFill>
                <a:latin typeface="Tahoma" panose="020B0604030504040204"/>
                <a:cs typeface="Tahoma" panose="020B0604030504040204"/>
              </a:rPr>
              <a:t>30</a:t>
            </a:r>
            <a:endParaRPr sz="1100">
              <a:latin typeface="Tahoma" panose="020B0604030504040204"/>
              <a:cs typeface="Tahoma" panose="020B0604030504040204"/>
            </a:endParaRPr>
          </a:p>
        </p:txBody>
      </p:sp>
      <p:sp>
        <p:nvSpPr>
          <p:cNvPr id="3" name="object 3"/>
          <p:cNvSpPr txBox="1">
            <a:spLocks noGrp="1"/>
          </p:cNvSpPr>
          <p:nvPr>
            <p:ph type="title"/>
          </p:nvPr>
        </p:nvSpPr>
        <p:spPr>
          <a:xfrm>
            <a:off x="3791839" y="159512"/>
            <a:ext cx="156400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仿射变换示例</a:t>
            </a:r>
          </a:p>
        </p:txBody>
      </p:sp>
      <p:sp>
        <p:nvSpPr>
          <p:cNvPr id="4" name="object 4"/>
          <p:cNvSpPr/>
          <p:nvPr/>
        </p:nvSpPr>
        <p:spPr>
          <a:xfrm>
            <a:off x="7082028" y="1339596"/>
            <a:ext cx="1368552" cy="143713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73074" y="931544"/>
            <a:ext cx="2750820" cy="1549400"/>
          </a:xfrm>
          <a:prstGeom prst="rect">
            <a:avLst/>
          </a:prstGeom>
        </p:spPr>
        <p:txBody>
          <a:bodyPr vert="horz" wrap="square" lIns="0" tIns="12065" rIns="0" bIns="0" rtlCol="0">
            <a:spAutoFit/>
          </a:bodyPr>
          <a:lstStyle/>
          <a:p>
            <a:pPr marL="12700" marR="1472565">
              <a:lnSpc>
                <a:spcPct val="100000"/>
              </a:lnSpc>
              <a:spcBef>
                <a:spcPts val="95"/>
              </a:spcBef>
            </a:pPr>
            <a:r>
              <a:rPr sz="1000" spc="-5" dirty="0">
                <a:latin typeface="Consolas" panose="020B0609020204030204"/>
                <a:cs typeface="Consolas" panose="020B0609020204030204"/>
              </a:rPr>
              <a:t>import numpy </a:t>
            </a:r>
            <a:r>
              <a:rPr sz="1000" spc="-10" dirty="0">
                <a:latin typeface="Consolas" panose="020B0609020204030204"/>
                <a:cs typeface="Consolas" panose="020B0609020204030204"/>
              </a:rPr>
              <a:t>as </a:t>
            </a:r>
            <a:r>
              <a:rPr sz="1000" spc="-5" dirty="0">
                <a:latin typeface="Consolas" panose="020B0609020204030204"/>
                <a:cs typeface="Consolas" panose="020B0609020204030204"/>
              </a:rPr>
              <a:t>np  import </a:t>
            </a:r>
            <a:r>
              <a:rPr sz="1000" spc="-10" dirty="0">
                <a:latin typeface="Consolas" panose="020B0609020204030204"/>
                <a:cs typeface="Consolas" panose="020B0609020204030204"/>
              </a:rPr>
              <a:t>cv2 </a:t>
            </a:r>
            <a:r>
              <a:rPr sz="1000" spc="-5" dirty="0">
                <a:latin typeface="Consolas" panose="020B0609020204030204"/>
                <a:cs typeface="Consolas" panose="020B0609020204030204"/>
              </a:rPr>
              <a:t>as</a:t>
            </a:r>
            <a:r>
              <a:rPr sz="1000" spc="-20" dirty="0">
                <a:latin typeface="Consolas" panose="020B0609020204030204"/>
                <a:cs typeface="Consolas" panose="020B0609020204030204"/>
              </a:rPr>
              <a:t> </a:t>
            </a:r>
            <a:r>
              <a:rPr sz="1000" spc="-5" dirty="0">
                <a:latin typeface="Consolas" panose="020B0609020204030204"/>
                <a:cs typeface="Consolas" panose="020B0609020204030204"/>
              </a:rPr>
              <a:t>cv</a:t>
            </a:r>
            <a:endParaRPr sz="1000" dirty="0">
              <a:latin typeface="Consolas" panose="020B0609020204030204"/>
              <a:cs typeface="Consolas" panose="020B0609020204030204"/>
            </a:endParaRPr>
          </a:p>
          <a:p>
            <a:pPr>
              <a:lnSpc>
                <a:spcPct val="100000"/>
              </a:lnSpc>
              <a:spcBef>
                <a:spcPts val="50"/>
              </a:spcBef>
            </a:pPr>
            <a:endParaRPr sz="1000" dirty="0">
              <a:latin typeface="Times New Roman" panose="02020603050405020304"/>
              <a:cs typeface="Times New Roman" panose="02020603050405020304"/>
            </a:endParaRPr>
          </a:p>
          <a:p>
            <a:pPr marL="12700" marR="353695">
              <a:lnSpc>
                <a:spcPct val="100000"/>
              </a:lnSpc>
            </a:pPr>
            <a:r>
              <a:rPr sz="1000" spc="-5" dirty="0">
                <a:latin typeface="Consolas" panose="020B0609020204030204"/>
                <a:cs typeface="Consolas" panose="020B0609020204030204"/>
              </a:rPr>
              <a:t># Load </a:t>
            </a:r>
            <a:r>
              <a:rPr sz="1000" spc="-10" dirty="0">
                <a:latin typeface="Consolas" panose="020B0609020204030204"/>
                <a:cs typeface="Consolas" panose="020B0609020204030204"/>
              </a:rPr>
              <a:t>an </a:t>
            </a:r>
            <a:r>
              <a:rPr sz="1000" spc="-5" dirty="0">
                <a:latin typeface="Consolas" panose="020B0609020204030204"/>
                <a:cs typeface="Consolas" panose="020B0609020204030204"/>
              </a:rPr>
              <a:t>color image in grayscale  img = cv.imread('lena.jpg',0)  rows,cols =</a:t>
            </a:r>
            <a:r>
              <a:rPr sz="1000" dirty="0">
                <a:latin typeface="Consolas" panose="020B0609020204030204"/>
                <a:cs typeface="Consolas" panose="020B0609020204030204"/>
              </a:rPr>
              <a:t> </a:t>
            </a:r>
            <a:r>
              <a:rPr sz="1000" spc="-5" dirty="0">
                <a:latin typeface="Consolas" panose="020B0609020204030204"/>
                <a:cs typeface="Consolas" panose="020B0609020204030204"/>
              </a:rPr>
              <a:t>img.shape</a:t>
            </a:r>
            <a:endParaRPr sz="1000" dirty="0">
              <a:latin typeface="Consolas" panose="020B0609020204030204"/>
              <a:cs typeface="Consolas" panose="020B0609020204030204"/>
            </a:endParaRPr>
          </a:p>
          <a:p>
            <a:pPr>
              <a:lnSpc>
                <a:spcPct val="100000"/>
              </a:lnSpc>
              <a:spcBef>
                <a:spcPts val="50"/>
              </a:spcBef>
            </a:pPr>
            <a:endParaRPr sz="1000" dirty="0">
              <a:latin typeface="Times New Roman" panose="02020603050405020304"/>
              <a:cs typeface="Times New Roman" panose="02020603050405020304"/>
            </a:endParaRPr>
          </a:p>
          <a:p>
            <a:pPr marL="12700">
              <a:lnSpc>
                <a:spcPct val="100000"/>
              </a:lnSpc>
            </a:pPr>
            <a:r>
              <a:rPr sz="1000" spc="-5" dirty="0">
                <a:latin typeface="Consolas" panose="020B0609020204030204"/>
                <a:cs typeface="Consolas" panose="020B0609020204030204"/>
              </a:rPr>
              <a:t>#Translation</a:t>
            </a:r>
            <a:endParaRPr sz="1000" dirty="0">
              <a:latin typeface="Consolas" panose="020B0609020204030204"/>
              <a:cs typeface="Consolas" panose="020B0609020204030204"/>
            </a:endParaRPr>
          </a:p>
          <a:p>
            <a:pPr marL="12700">
              <a:lnSpc>
                <a:spcPct val="100000"/>
              </a:lnSpc>
              <a:spcBef>
                <a:spcPts val="5"/>
              </a:spcBef>
            </a:pPr>
            <a:r>
              <a:rPr sz="1000" spc="-5" dirty="0">
                <a:latin typeface="Consolas" panose="020B0609020204030204"/>
                <a:cs typeface="Consolas" panose="020B0609020204030204"/>
              </a:rPr>
              <a:t>M =</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np.float32([[1,0,100],[0,1,50]])</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dst1 =</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cv.warpAffine(img,M,(cols,rows))</a:t>
            </a:r>
            <a:endParaRPr sz="1000" dirty="0">
              <a:latin typeface="Consolas" panose="020B0609020204030204"/>
              <a:cs typeface="Consolas" panose="020B0609020204030204"/>
            </a:endParaRPr>
          </a:p>
        </p:txBody>
      </p:sp>
      <p:sp>
        <p:nvSpPr>
          <p:cNvPr id="6" name="object 6"/>
          <p:cNvSpPr txBox="1"/>
          <p:nvPr/>
        </p:nvSpPr>
        <p:spPr>
          <a:xfrm>
            <a:off x="773074" y="2608325"/>
            <a:ext cx="4215130" cy="6350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#Rotation</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 cols-1 and rows-1 </a:t>
            </a:r>
            <a:r>
              <a:rPr sz="1000" spc="-10" dirty="0">
                <a:latin typeface="Consolas" panose="020B0609020204030204"/>
                <a:cs typeface="Consolas" panose="020B0609020204030204"/>
              </a:rPr>
              <a:t>are </a:t>
            </a:r>
            <a:r>
              <a:rPr sz="1000" spc="-5" dirty="0">
                <a:latin typeface="Consolas" panose="020B0609020204030204"/>
                <a:cs typeface="Consolas" panose="020B0609020204030204"/>
              </a:rPr>
              <a:t>the coordinate</a:t>
            </a:r>
            <a:r>
              <a:rPr sz="1000" spc="20" dirty="0">
                <a:latin typeface="Consolas" panose="020B0609020204030204"/>
                <a:cs typeface="Consolas" panose="020B0609020204030204"/>
              </a:rPr>
              <a:t> </a:t>
            </a:r>
            <a:r>
              <a:rPr sz="1000" spc="-10" dirty="0">
                <a:latin typeface="Consolas" panose="020B0609020204030204"/>
                <a:cs typeface="Consolas" panose="020B0609020204030204"/>
              </a:rPr>
              <a:t>limits.</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M =</a:t>
            </a:r>
            <a:r>
              <a:rPr sz="1000" dirty="0">
                <a:latin typeface="Consolas" panose="020B0609020204030204"/>
                <a:cs typeface="Consolas" panose="020B0609020204030204"/>
              </a:rPr>
              <a:t> </a:t>
            </a:r>
            <a:r>
              <a:rPr sz="1000" spc="-5" dirty="0">
                <a:latin typeface="Consolas" panose="020B0609020204030204"/>
                <a:cs typeface="Consolas" panose="020B0609020204030204"/>
              </a:rPr>
              <a:t>cv.getRotationMatrix2D(((cols-1)/2.0,(rows-1)/2.0),90,1)</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dst2 =</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cv.warpAffine(img,M,(cols,rows))</a:t>
            </a:r>
            <a:endParaRPr sz="1000" dirty="0">
              <a:latin typeface="Consolas" panose="020B0609020204030204"/>
              <a:cs typeface="Consolas" panose="020B0609020204030204"/>
            </a:endParaRPr>
          </a:p>
        </p:txBody>
      </p:sp>
      <p:sp>
        <p:nvSpPr>
          <p:cNvPr id="7" name="object 7"/>
          <p:cNvSpPr txBox="1"/>
          <p:nvPr/>
        </p:nvSpPr>
        <p:spPr>
          <a:xfrm>
            <a:off x="773074" y="3370579"/>
            <a:ext cx="3378835" cy="7874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#AffineTransform</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pts1 =</a:t>
            </a:r>
            <a:r>
              <a:rPr sz="1000" spc="-15" dirty="0">
                <a:latin typeface="Consolas" panose="020B0609020204030204"/>
                <a:cs typeface="Consolas" panose="020B0609020204030204"/>
              </a:rPr>
              <a:t> </a:t>
            </a:r>
            <a:r>
              <a:rPr sz="1000" spc="-5" dirty="0">
                <a:latin typeface="Consolas" panose="020B0609020204030204"/>
                <a:cs typeface="Consolas" panose="020B0609020204030204"/>
              </a:rPr>
              <a:t>np.float32([[50,50],[200,50],[50,200]])</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pts2 =</a:t>
            </a:r>
            <a:r>
              <a:rPr sz="1000" spc="-30" dirty="0">
                <a:latin typeface="Consolas" panose="020B0609020204030204"/>
                <a:cs typeface="Consolas" panose="020B0609020204030204"/>
              </a:rPr>
              <a:t> </a:t>
            </a:r>
            <a:r>
              <a:rPr sz="1000" spc="-5" dirty="0">
                <a:latin typeface="Consolas" panose="020B0609020204030204"/>
                <a:cs typeface="Consolas" panose="020B0609020204030204"/>
              </a:rPr>
              <a:t>np.float32([[10,100],[200,50],[100,250]])</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M =</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cv.getAffineTransform(pts1,pts2)</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dst3 = cv.warpAffine(img, M, (cols,</a:t>
            </a:r>
            <a:r>
              <a:rPr sz="1000" spc="5" dirty="0">
                <a:latin typeface="Consolas" panose="020B0609020204030204"/>
                <a:cs typeface="Consolas" panose="020B0609020204030204"/>
              </a:rPr>
              <a:t> </a:t>
            </a:r>
            <a:r>
              <a:rPr sz="1000" spc="-5" dirty="0">
                <a:latin typeface="Consolas" panose="020B0609020204030204"/>
                <a:cs typeface="Consolas" panose="020B0609020204030204"/>
              </a:rPr>
              <a:t>rows))</a:t>
            </a:r>
            <a:endParaRPr sz="1000" dirty="0">
              <a:latin typeface="Consolas" panose="020B0609020204030204"/>
              <a:cs typeface="Consolas" panose="020B0609020204030204"/>
            </a:endParaRPr>
          </a:p>
        </p:txBody>
      </p:sp>
      <p:sp>
        <p:nvSpPr>
          <p:cNvPr id="8" name="object 8"/>
          <p:cNvSpPr txBox="1"/>
          <p:nvPr/>
        </p:nvSpPr>
        <p:spPr>
          <a:xfrm>
            <a:off x="773074" y="4285284"/>
            <a:ext cx="2746375" cy="635000"/>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onsolas" panose="020B0609020204030204"/>
                <a:cs typeface="Consolas" panose="020B0609020204030204"/>
              </a:rPr>
              <a:t>cv.imshow('original',img)  cv.imshow('rotation',dst2)  cv.imshow('translation',dst1)  cv.imshow('Affine</a:t>
            </a:r>
            <a:r>
              <a:rPr sz="1000" spc="-45" dirty="0">
                <a:latin typeface="Consolas" panose="020B0609020204030204"/>
                <a:cs typeface="Consolas" panose="020B0609020204030204"/>
              </a:rPr>
              <a:t> </a:t>
            </a:r>
            <a:r>
              <a:rPr sz="1000" spc="-5" dirty="0">
                <a:latin typeface="Consolas" panose="020B0609020204030204"/>
                <a:cs typeface="Consolas" panose="020B0609020204030204"/>
              </a:rPr>
              <a:t>Transformation',dst3)</a:t>
            </a:r>
            <a:endParaRPr sz="1000" dirty="0">
              <a:latin typeface="Consolas" panose="020B0609020204030204"/>
              <a:cs typeface="Consolas" panose="020B0609020204030204"/>
            </a:endParaRPr>
          </a:p>
        </p:txBody>
      </p:sp>
      <p:sp>
        <p:nvSpPr>
          <p:cNvPr id="9" name="object 9"/>
          <p:cNvSpPr/>
          <p:nvPr/>
        </p:nvSpPr>
        <p:spPr>
          <a:xfrm>
            <a:off x="5507735" y="3144011"/>
            <a:ext cx="1368552" cy="145389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5497067" y="1339596"/>
            <a:ext cx="1374647" cy="145389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094219" y="3160776"/>
            <a:ext cx="1356359" cy="1437132"/>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5260085" y="2819527"/>
            <a:ext cx="1783080" cy="299720"/>
          </a:xfrm>
          <a:prstGeom prst="rect">
            <a:avLst/>
          </a:prstGeom>
        </p:spPr>
        <p:txBody>
          <a:bodyPr vert="horz" wrap="square" lIns="0" tIns="12700" rIns="0" bIns="0" rtlCol="0">
            <a:spAutoFit/>
          </a:bodyPr>
          <a:lstStyle/>
          <a:p>
            <a:pPr algn="ctr">
              <a:lnSpc>
                <a:spcPts val="955"/>
              </a:lnSpc>
              <a:spcBef>
                <a:spcPts val="100"/>
              </a:spcBef>
            </a:pPr>
            <a:r>
              <a:rPr sz="800" dirty="0">
                <a:latin typeface="等线" panose="02010600030101010101" pitchFamily="2" charset="-122"/>
                <a:cs typeface="等线" panose="02010600030101010101" pitchFamily="2" charset="-122"/>
              </a:rPr>
              <a:t>原图</a:t>
            </a:r>
            <a:endParaRPr sz="800">
              <a:latin typeface="等线" panose="02010600030101010101" pitchFamily="2" charset="-122"/>
              <a:cs typeface="等线" panose="02010600030101010101" pitchFamily="2" charset="-122"/>
            </a:endParaRPr>
          </a:p>
          <a:p>
            <a:pPr algn="ctr">
              <a:lnSpc>
                <a:spcPts val="1195"/>
              </a:lnSpc>
            </a:pPr>
            <a:r>
              <a:rPr sz="800" dirty="0">
                <a:latin typeface="等线" panose="02010600030101010101" pitchFamily="2" charset="-122"/>
                <a:cs typeface="等线" panose="02010600030101010101" pitchFamily="2" charset="-122"/>
              </a:rPr>
              <a:t>（仿射变换的三个顶点</a:t>
            </a:r>
            <a:r>
              <a:rPr sz="800" spc="-15" dirty="0">
                <a:latin typeface="等线" panose="02010600030101010101" pitchFamily="2" charset="-122"/>
                <a:cs typeface="等线" panose="02010600030101010101" pitchFamily="2" charset="-122"/>
              </a:rPr>
              <a:t>已</a:t>
            </a:r>
            <a:r>
              <a:rPr sz="800" dirty="0">
                <a:latin typeface="等线" panose="02010600030101010101" pitchFamily="2" charset="-122"/>
                <a:cs typeface="等线" panose="02010600030101010101" pitchFamily="2" charset="-122"/>
              </a:rPr>
              <a:t>在图</a:t>
            </a:r>
            <a:r>
              <a:rPr sz="800" spc="-15" dirty="0">
                <a:latin typeface="等线" panose="02010600030101010101" pitchFamily="2" charset="-122"/>
                <a:cs typeface="等线" panose="02010600030101010101" pitchFamily="2" charset="-122"/>
              </a:rPr>
              <a:t>中</a:t>
            </a:r>
            <a:r>
              <a:rPr sz="800" dirty="0">
                <a:latin typeface="等线" panose="02010600030101010101" pitchFamily="2" charset="-122"/>
                <a:cs typeface="等线" panose="02010600030101010101" pitchFamily="2" charset="-122"/>
              </a:rPr>
              <a:t>标出</a:t>
            </a:r>
            <a:r>
              <a:rPr sz="1000" spc="-5" dirty="0">
                <a:latin typeface="等线" panose="02010600030101010101" pitchFamily="2" charset="-122"/>
                <a:cs typeface="等线" panose="02010600030101010101" pitchFamily="2" charset="-122"/>
              </a:rPr>
              <a:t>）</a:t>
            </a:r>
            <a:endParaRPr sz="1000">
              <a:latin typeface="等线" panose="02010600030101010101" pitchFamily="2" charset="-122"/>
              <a:cs typeface="等线" panose="02010600030101010101" pitchFamily="2" charset="-122"/>
            </a:endParaRPr>
          </a:p>
        </p:txBody>
      </p:sp>
      <p:sp>
        <p:nvSpPr>
          <p:cNvPr id="13" name="object 13"/>
          <p:cNvSpPr txBox="1"/>
          <p:nvPr/>
        </p:nvSpPr>
        <p:spPr>
          <a:xfrm>
            <a:off x="7691119" y="2846324"/>
            <a:ext cx="22987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平移</a:t>
            </a:r>
            <a:endParaRPr sz="800">
              <a:latin typeface="等线" panose="02010600030101010101" pitchFamily="2" charset="-122"/>
              <a:cs typeface="等线" panose="02010600030101010101" pitchFamily="2" charset="-122"/>
            </a:endParaRPr>
          </a:p>
        </p:txBody>
      </p:sp>
      <p:sp>
        <p:nvSpPr>
          <p:cNvPr id="14" name="object 14"/>
          <p:cNvSpPr txBox="1"/>
          <p:nvPr/>
        </p:nvSpPr>
        <p:spPr>
          <a:xfrm>
            <a:off x="6069329" y="4770831"/>
            <a:ext cx="22987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旋转</a:t>
            </a:r>
            <a:endParaRPr sz="800">
              <a:latin typeface="等线" panose="02010600030101010101" pitchFamily="2" charset="-122"/>
              <a:cs typeface="等线" panose="02010600030101010101" pitchFamily="2" charset="-122"/>
            </a:endParaRPr>
          </a:p>
        </p:txBody>
      </p:sp>
      <p:sp>
        <p:nvSpPr>
          <p:cNvPr id="15" name="object 15"/>
          <p:cNvSpPr txBox="1"/>
          <p:nvPr/>
        </p:nvSpPr>
        <p:spPr>
          <a:xfrm>
            <a:off x="7586218" y="4749190"/>
            <a:ext cx="43434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仿射变换</a:t>
            </a:r>
            <a:endParaRPr sz="800">
              <a:latin typeface="等线" panose="02010600030101010101" pitchFamily="2" charset="-122"/>
              <a:cs typeface="等线"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76623" y="258480"/>
            <a:ext cx="2028189"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t>颜色直方图特征</a:t>
            </a:r>
            <a:endParaRPr spc="5" dirty="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36</a:t>
            </a:fld>
            <a:endParaRPr dirty="0"/>
          </a:p>
        </p:txBody>
      </p:sp>
      <p:sp>
        <p:nvSpPr>
          <p:cNvPr id="8" name="文本框 7"/>
          <p:cNvSpPr txBox="1"/>
          <p:nvPr/>
        </p:nvSpPr>
        <p:spPr>
          <a:xfrm>
            <a:off x="4456429" y="985330"/>
            <a:ext cx="4881883" cy="4031873"/>
          </a:xfrm>
          <a:prstGeom prst="rect">
            <a:avLst/>
          </a:prstGeom>
          <a:noFill/>
        </p:spPr>
        <p:txBody>
          <a:bodyPr wrap="square">
            <a:spAutoFit/>
          </a:bodyPr>
          <a:lstStyle/>
          <a:p>
            <a:pPr algn="l"/>
            <a:r>
              <a:rPr lang="en-GB" altLang="zh-CN" sz="1600" b="1" i="0" u="none" strike="noStrike">
                <a:solidFill>
                  <a:srgbClr val="4B4B4B"/>
                </a:solidFill>
                <a:effectLst/>
                <a:latin typeface="黑体" panose="02010609060101010101" pitchFamily="49" charset="-122"/>
                <a:ea typeface="黑体" panose="02010609060101010101" pitchFamily="49" charset="-122"/>
              </a:rPr>
              <a:t>OpenCV</a:t>
            </a:r>
            <a:r>
              <a:rPr lang="zh-CN" altLang="en-US" sz="1600" b="1" i="0" u="none" strike="noStrike">
                <a:solidFill>
                  <a:srgbClr val="4B4B4B"/>
                </a:solidFill>
                <a:effectLst/>
                <a:latin typeface="黑体" panose="02010609060101010101" pitchFamily="49" charset="-122"/>
                <a:ea typeface="黑体" panose="02010609060101010101" pitchFamily="49" charset="-122"/>
              </a:rPr>
              <a:t>之颜色空间</a:t>
            </a:r>
            <a:r>
              <a:rPr lang="en-US" altLang="zh-CN" sz="1600" b="1" i="0" u="none" strike="noStrike">
                <a:solidFill>
                  <a:srgbClr val="4B4B4B"/>
                </a:solidFill>
                <a:effectLst/>
                <a:latin typeface="黑体" panose="02010609060101010101" pitchFamily="49" charset="-122"/>
                <a:ea typeface="黑体" panose="02010609060101010101" pitchFamily="49" charset="-122"/>
              </a:rPr>
              <a:t>:</a:t>
            </a:r>
            <a:br>
              <a:rPr lang="zh-CN" altLang="en-US" sz="1600" b="0" i="0" u="none" strike="noStrike">
                <a:solidFill>
                  <a:srgbClr val="4B4B4B"/>
                </a:solidFill>
                <a:effectLst/>
                <a:latin typeface="黑体" panose="02010609060101010101" pitchFamily="49" charset="-122"/>
                <a:ea typeface="黑体" panose="02010609060101010101" pitchFamily="49" charset="-122"/>
              </a:rPr>
            </a:b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zh-CN" altLang="en-US" sz="1600" b="0" i="0" u="none" strike="noStrike">
                <a:solidFill>
                  <a:srgbClr val="FF0000"/>
                </a:solidFill>
                <a:effectLst/>
                <a:latin typeface="黑体" panose="02010609060101010101" pitchFamily="49" charset="-122"/>
                <a:ea typeface="黑体" panose="02010609060101010101" pitchFamily="49" charset="-122"/>
              </a:rPr>
              <a:t>颜色空间</a:t>
            </a:r>
            <a:r>
              <a:rPr lang="en-GB" altLang="zh-CN" sz="1600" b="0" i="0" u="none" strike="noStrike">
                <a:solidFill>
                  <a:srgbClr val="FF0000"/>
                </a:solidFill>
                <a:effectLst/>
                <a:latin typeface="黑体" panose="02010609060101010101" pitchFamily="49" charset="-122"/>
                <a:ea typeface="黑体" panose="02010609060101010101" pitchFamily="49" charset="-122"/>
              </a:rPr>
              <a:t>RGB</a:t>
            </a:r>
            <a:r>
              <a:rPr lang="zh-CN" altLang="en-GB" sz="1600" b="0" i="0" u="none" strike="noStrike">
                <a:solidFill>
                  <a:srgbClr val="FF0000"/>
                </a:solidFill>
                <a:effectLst/>
                <a:latin typeface="黑体" panose="02010609060101010101" pitchFamily="49" charset="-122"/>
                <a:ea typeface="黑体" panose="02010609060101010101" pitchFamily="49" charset="-122"/>
              </a:rPr>
              <a:t>（</a:t>
            </a:r>
            <a:r>
              <a:rPr lang="en-GB" altLang="zh-CN" sz="1600" b="0" i="0" u="none" strike="noStrike">
                <a:solidFill>
                  <a:srgbClr val="FF0000"/>
                </a:solidFill>
                <a:effectLst/>
                <a:latin typeface="黑体" panose="02010609060101010101" pitchFamily="49" charset="-122"/>
                <a:ea typeface="黑体" panose="02010609060101010101" pitchFamily="49" charset="-122"/>
              </a:rPr>
              <a:t>Red </a:t>
            </a:r>
            <a:r>
              <a:rPr lang="zh-CN" altLang="en-US" sz="1600" b="0" i="0" u="none" strike="noStrike">
                <a:solidFill>
                  <a:srgbClr val="FF0000"/>
                </a:solidFill>
                <a:effectLst/>
                <a:latin typeface="黑体" panose="02010609060101010101" pitchFamily="49" charset="-122"/>
                <a:ea typeface="黑体" panose="02010609060101010101" pitchFamily="49" charset="-122"/>
              </a:rPr>
              <a:t>红色，</a:t>
            </a:r>
            <a:r>
              <a:rPr lang="en-GB" altLang="zh-CN" sz="1600" b="0" i="0" u="none" strike="noStrike">
                <a:solidFill>
                  <a:srgbClr val="FF0000"/>
                </a:solidFill>
                <a:effectLst/>
                <a:latin typeface="黑体" panose="02010609060101010101" pitchFamily="49" charset="-122"/>
                <a:ea typeface="黑体" panose="02010609060101010101" pitchFamily="49" charset="-122"/>
              </a:rPr>
              <a:t>Green </a:t>
            </a:r>
            <a:r>
              <a:rPr lang="zh-CN" altLang="en-US" sz="1600" b="0" i="0" u="none" strike="noStrike">
                <a:solidFill>
                  <a:srgbClr val="FF0000"/>
                </a:solidFill>
                <a:effectLst/>
                <a:latin typeface="黑体" panose="02010609060101010101" pitchFamily="49" charset="-122"/>
                <a:ea typeface="黑体" panose="02010609060101010101" pitchFamily="49" charset="-122"/>
              </a:rPr>
              <a:t>绿色，</a:t>
            </a:r>
            <a:r>
              <a:rPr lang="en-GB" altLang="zh-CN" sz="1600" b="0" i="0" u="none" strike="noStrike">
                <a:solidFill>
                  <a:srgbClr val="FF0000"/>
                </a:solidFill>
                <a:effectLst/>
                <a:latin typeface="黑体" panose="02010609060101010101" pitchFamily="49" charset="-122"/>
                <a:ea typeface="黑体" panose="02010609060101010101" pitchFamily="49" charset="-122"/>
              </a:rPr>
              <a:t>Blue </a:t>
            </a:r>
            <a:r>
              <a:rPr lang="zh-CN" altLang="en-US" sz="1600" b="0" i="0" u="none" strike="noStrike">
                <a:solidFill>
                  <a:srgbClr val="FF0000"/>
                </a:solidFill>
                <a:effectLst/>
                <a:latin typeface="黑体" panose="02010609060101010101" pitchFamily="49" charset="-122"/>
                <a:ea typeface="黑体" panose="02010609060101010101" pitchFamily="49" charset="-122"/>
              </a:rPr>
              <a:t>蓝色）</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R</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G</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B</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zh-CN" altLang="en-US" sz="1600" b="0" i="0" u="none" strike="noStrike">
                <a:solidFill>
                  <a:srgbClr val="FF0000"/>
                </a:solidFill>
                <a:effectLst/>
                <a:latin typeface="黑体" panose="02010609060101010101" pitchFamily="49" charset="-122"/>
                <a:ea typeface="黑体" panose="02010609060101010101" pitchFamily="49" charset="-122"/>
              </a:rPr>
              <a:t>颜色空间</a:t>
            </a:r>
            <a:r>
              <a:rPr lang="en-GB" altLang="zh-CN" sz="1600" b="0" i="0" u="none" strike="noStrike">
                <a:solidFill>
                  <a:srgbClr val="FF0000"/>
                </a:solidFill>
                <a:effectLst/>
                <a:latin typeface="黑体" panose="02010609060101010101" pitchFamily="49" charset="-122"/>
                <a:ea typeface="黑体" panose="02010609060101010101" pitchFamily="49" charset="-122"/>
              </a:rPr>
              <a:t>HSV </a:t>
            </a:r>
            <a:r>
              <a:rPr lang="zh-CN" altLang="en-GB" sz="1600" b="0" i="0" u="none" strike="noStrike">
                <a:solidFill>
                  <a:srgbClr val="FF0000"/>
                </a:solidFill>
                <a:effectLst/>
                <a:latin typeface="黑体" panose="02010609060101010101" pitchFamily="49" charset="-122"/>
                <a:ea typeface="黑体" panose="02010609060101010101" pitchFamily="49" charset="-122"/>
              </a:rPr>
              <a:t>（</a:t>
            </a:r>
            <a:r>
              <a:rPr lang="en-GB" altLang="zh-CN" sz="1600" b="0" i="0" u="none" strike="noStrike">
                <a:solidFill>
                  <a:srgbClr val="FF0000"/>
                </a:solidFill>
                <a:effectLst/>
                <a:latin typeface="黑体" panose="02010609060101010101" pitchFamily="49" charset="-122"/>
                <a:ea typeface="黑体" panose="02010609060101010101" pitchFamily="49" charset="-122"/>
              </a:rPr>
              <a:t>Hue </a:t>
            </a:r>
            <a:r>
              <a:rPr lang="zh-CN" altLang="en-US" sz="1600" b="0" i="0" u="none" strike="noStrike">
                <a:solidFill>
                  <a:srgbClr val="FF0000"/>
                </a:solidFill>
                <a:effectLst/>
                <a:latin typeface="黑体" panose="02010609060101010101" pitchFamily="49" charset="-122"/>
                <a:ea typeface="黑体" panose="02010609060101010101" pitchFamily="49" charset="-122"/>
              </a:rPr>
              <a:t>色相，</a:t>
            </a:r>
            <a:r>
              <a:rPr lang="en-GB" altLang="zh-CN" sz="1600" b="0" i="0" u="none" strike="noStrike">
                <a:solidFill>
                  <a:srgbClr val="FF0000"/>
                </a:solidFill>
                <a:effectLst/>
                <a:latin typeface="黑体" panose="02010609060101010101" pitchFamily="49" charset="-122"/>
                <a:ea typeface="黑体" panose="02010609060101010101" pitchFamily="49" charset="-122"/>
              </a:rPr>
              <a:t>Saturation </a:t>
            </a:r>
            <a:r>
              <a:rPr lang="zh-CN" altLang="en-US" sz="1600" b="0" i="0" u="none" strike="noStrike">
                <a:solidFill>
                  <a:srgbClr val="FF0000"/>
                </a:solidFill>
                <a:effectLst/>
                <a:latin typeface="黑体" panose="02010609060101010101" pitchFamily="49" charset="-122"/>
                <a:ea typeface="黑体" panose="02010609060101010101" pitchFamily="49" charset="-122"/>
              </a:rPr>
              <a:t>饱和度，</a:t>
            </a:r>
            <a:r>
              <a:rPr lang="en-GB" altLang="zh-CN" sz="1600" b="0" i="0" u="none" strike="noStrike">
                <a:solidFill>
                  <a:srgbClr val="FF0000"/>
                </a:solidFill>
                <a:effectLst/>
                <a:latin typeface="黑体" panose="02010609060101010101" pitchFamily="49" charset="-122"/>
                <a:ea typeface="黑体" panose="02010609060101010101" pitchFamily="49" charset="-122"/>
              </a:rPr>
              <a:t>intensity </a:t>
            </a:r>
            <a:r>
              <a:rPr lang="zh-CN" altLang="en-US" sz="1600" b="0" i="0" u="none" strike="noStrike">
                <a:solidFill>
                  <a:srgbClr val="FF0000"/>
                </a:solidFill>
                <a:effectLst/>
                <a:latin typeface="黑体" panose="02010609060101010101" pitchFamily="49" charset="-122"/>
                <a:ea typeface="黑体" panose="02010609060101010101" pitchFamily="49" charset="-122"/>
              </a:rPr>
              <a:t>亮度）</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H</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0-179</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S</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V</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zh-CN" altLang="en-US" sz="1600" b="0" i="0" u="none" strike="noStrike">
                <a:solidFill>
                  <a:srgbClr val="FF0000"/>
                </a:solidFill>
                <a:effectLst/>
                <a:latin typeface="黑体" panose="02010609060101010101" pitchFamily="49" charset="-122"/>
                <a:ea typeface="黑体" panose="02010609060101010101" pitchFamily="49" charset="-122"/>
              </a:rPr>
              <a:t>颜色空间</a:t>
            </a:r>
            <a:r>
              <a:rPr lang="en-GB" altLang="zh-CN" sz="1600" b="0" i="0" u="none" strike="noStrike">
                <a:solidFill>
                  <a:srgbClr val="FF0000"/>
                </a:solidFill>
                <a:effectLst/>
                <a:latin typeface="黑体" panose="02010609060101010101" pitchFamily="49" charset="-122"/>
                <a:ea typeface="黑体" panose="02010609060101010101" pitchFamily="49" charset="-122"/>
              </a:rPr>
              <a:t>HLS (Hue </a:t>
            </a:r>
            <a:r>
              <a:rPr lang="zh-CN" altLang="en-US" sz="1600" b="0" i="0" u="none" strike="noStrike">
                <a:solidFill>
                  <a:srgbClr val="FF0000"/>
                </a:solidFill>
                <a:effectLst/>
                <a:latin typeface="黑体" panose="02010609060101010101" pitchFamily="49" charset="-122"/>
                <a:ea typeface="黑体" panose="02010609060101010101" pitchFamily="49" charset="-122"/>
              </a:rPr>
              <a:t>色相，</a:t>
            </a:r>
            <a:r>
              <a:rPr lang="en-GB" altLang="zh-CN" sz="1600" b="0" i="0" u="none" strike="noStrike">
                <a:solidFill>
                  <a:srgbClr val="FF0000"/>
                </a:solidFill>
                <a:effectLst/>
                <a:latin typeface="黑体" panose="02010609060101010101" pitchFamily="49" charset="-122"/>
                <a:ea typeface="黑体" panose="02010609060101010101" pitchFamily="49" charset="-122"/>
              </a:rPr>
              <a:t>lightness </a:t>
            </a:r>
            <a:r>
              <a:rPr lang="zh-CN" altLang="en-US" sz="1600" b="0" i="0" u="none" strike="noStrike">
                <a:solidFill>
                  <a:srgbClr val="FF0000"/>
                </a:solidFill>
                <a:effectLst/>
                <a:latin typeface="黑体" panose="02010609060101010101" pitchFamily="49" charset="-122"/>
                <a:ea typeface="黑体" panose="02010609060101010101" pitchFamily="49" charset="-122"/>
              </a:rPr>
              <a:t>亮度，</a:t>
            </a:r>
            <a:r>
              <a:rPr lang="en-GB" altLang="zh-CN" sz="1600" b="0" i="0" u="none" strike="noStrike">
                <a:solidFill>
                  <a:srgbClr val="FF0000"/>
                </a:solidFill>
                <a:effectLst/>
                <a:latin typeface="黑体" panose="02010609060101010101" pitchFamily="49" charset="-122"/>
                <a:ea typeface="黑体" panose="02010609060101010101" pitchFamily="49" charset="-122"/>
              </a:rPr>
              <a:t>Saturation </a:t>
            </a:r>
            <a:r>
              <a:rPr lang="zh-CN" altLang="en-US" sz="1600" b="0" i="0" u="none" strike="noStrike">
                <a:solidFill>
                  <a:srgbClr val="FF0000"/>
                </a:solidFill>
                <a:effectLst/>
                <a:latin typeface="黑体" panose="02010609060101010101" pitchFamily="49" charset="-122"/>
                <a:ea typeface="黑体" panose="02010609060101010101" pitchFamily="49" charset="-122"/>
              </a:rPr>
              <a:t>饱和度</a:t>
            </a:r>
            <a:r>
              <a:rPr lang="en-US" altLang="zh-CN" sz="1600" b="0" i="0" u="none" strike="noStrike">
                <a:solidFill>
                  <a:srgbClr val="FF0000"/>
                </a:solidFill>
                <a:effectLst/>
                <a:latin typeface="黑体" panose="02010609060101010101" pitchFamily="49" charset="-122"/>
                <a:ea typeface="黑体" panose="02010609060101010101" pitchFamily="49" charset="-122"/>
              </a:rPr>
              <a:t>)</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H</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0-179</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L</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a:p>
            <a:pPr algn="l"/>
            <a:r>
              <a:rPr lang="en-GB" altLang="zh-CN" sz="1600" b="0" i="0" u="none" strike="noStrike">
                <a:solidFill>
                  <a:srgbClr val="4B4B4B"/>
                </a:solidFill>
                <a:effectLst/>
                <a:latin typeface="黑体" panose="02010609060101010101" pitchFamily="49" charset="-122"/>
                <a:ea typeface="黑体" panose="02010609060101010101" pitchFamily="49" charset="-122"/>
              </a:rPr>
              <a:t>S</a:t>
            </a:r>
            <a:r>
              <a:rPr lang="zh-CN" altLang="en-US" sz="1600" b="0" i="0" u="none" strike="noStrike">
                <a:solidFill>
                  <a:srgbClr val="4B4B4B"/>
                </a:solidFill>
                <a:effectLst/>
                <a:latin typeface="黑体" panose="02010609060101010101" pitchFamily="49" charset="-122"/>
                <a:ea typeface="黑体" panose="02010609060101010101" pitchFamily="49" charset="-122"/>
              </a:rPr>
              <a:t>的取值范围：</a:t>
            </a:r>
            <a:r>
              <a:rPr lang="en-US" altLang="zh-CN" sz="1600" b="0" i="0" u="none" strike="noStrike">
                <a:solidFill>
                  <a:srgbClr val="4B4B4B"/>
                </a:solidFill>
                <a:effectLst/>
                <a:latin typeface="黑体" panose="02010609060101010101" pitchFamily="49" charset="-122"/>
                <a:ea typeface="黑体" panose="02010609060101010101" pitchFamily="49" charset="-122"/>
              </a:rPr>
              <a:t>0-255</a:t>
            </a:r>
            <a:endParaRPr lang="zh-CN" altLang="en-US" sz="1600" b="0" i="0" u="none" strike="noStrike">
              <a:solidFill>
                <a:srgbClr val="4B4B4B"/>
              </a:solidFill>
              <a:effectLst/>
              <a:latin typeface="黑体" panose="02010609060101010101" pitchFamily="49" charset="-122"/>
              <a:ea typeface="黑体" panose="02010609060101010101" pitchFamily="49" charset="-122"/>
            </a:endParaRPr>
          </a:p>
        </p:txBody>
      </p:sp>
      <p:sp>
        <p:nvSpPr>
          <p:cNvPr id="10" name="文本框 9"/>
          <p:cNvSpPr txBox="1"/>
          <p:nvPr/>
        </p:nvSpPr>
        <p:spPr>
          <a:xfrm>
            <a:off x="533400" y="1056376"/>
            <a:ext cx="3630294" cy="293586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i="0" u="none" strike="noStrike">
                <a:solidFill>
                  <a:srgbClr val="FF0000"/>
                </a:solidFill>
                <a:effectLst/>
                <a:latin typeface="黑体" panose="02010609060101010101" pitchFamily="49" charset="-122"/>
                <a:ea typeface="黑体" panose="02010609060101010101" pitchFamily="49" charset="-122"/>
              </a:rPr>
              <a:t>颜色直</a:t>
            </a:r>
            <a:r>
              <a:rPr lang="zh-CN" altLang="en-US">
                <a:solidFill>
                  <a:srgbClr val="FF0000"/>
                </a:solidFill>
                <a:latin typeface="黑体" panose="02010609060101010101" pitchFamily="49" charset="-122"/>
                <a:ea typeface="黑体" panose="02010609060101010101" pitchFamily="49" charset="-122"/>
              </a:rPr>
              <a:t>方图</a:t>
            </a:r>
            <a:r>
              <a:rPr lang="zh-CN" altLang="en-US">
                <a:solidFill>
                  <a:srgbClr val="333333"/>
                </a:solidFill>
                <a:latin typeface="黑体" panose="02010609060101010101" pitchFamily="49" charset="-122"/>
                <a:ea typeface="黑体" panose="02010609060101010101" pitchFamily="49" charset="-122"/>
              </a:rPr>
              <a:t>是在许多</a:t>
            </a:r>
            <a:r>
              <a:rPr lang="zh-CN" altLang="en-US">
                <a:solidFill>
                  <a:srgbClr val="333333"/>
                </a:solidFill>
                <a:latin typeface="黑体" panose="02010609060101010101" pitchFamily="49" charset="-122"/>
                <a:ea typeface="黑体" panose="02010609060101010101" pitchFamily="49" charset="-122"/>
                <a:hlinkClick r:id="rId2"/>
              </a:rPr>
              <a:t>图像检索</a:t>
            </a:r>
            <a:r>
              <a:rPr lang="zh-CN" altLang="en-US">
                <a:solidFill>
                  <a:srgbClr val="333333"/>
                </a:solidFill>
                <a:latin typeface="黑体" panose="02010609060101010101" pitchFamily="49" charset="-122"/>
                <a:ea typeface="黑体" panose="02010609060101010101" pitchFamily="49" charset="-122"/>
              </a:rPr>
              <a:t>系统中被广泛采用的颜色特征。它所描述的是不同色彩在整幅图像中所占的比例，而并不关心每种色彩所处的</a:t>
            </a:r>
            <a:r>
              <a:rPr lang="zh-CN" altLang="en-US">
                <a:solidFill>
                  <a:srgbClr val="333333"/>
                </a:solidFill>
                <a:latin typeface="黑体" panose="02010609060101010101" pitchFamily="49" charset="-122"/>
                <a:ea typeface="黑体" panose="02010609060101010101" pitchFamily="49" charset="-122"/>
                <a:hlinkClick r:id="rId3"/>
              </a:rPr>
              <a:t>空间位置</a:t>
            </a:r>
            <a:r>
              <a:rPr lang="zh-CN" altLang="en-US">
                <a:solidFill>
                  <a:srgbClr val="333333"/>
                </a:solidFill>
                <a:latin typeface="黑体" panose="02010609060101010101" pitchFamily="49" charset="-122"/>
                <a:ea typeface="黑体" panose="02010609060101010101" pitchFamily="49" charset="-122"/>
              </a:rPr>
              <a:t>，即无法</a:t>
            </a:r>
            <a:r>
              <a:rPr lang="zh-CN" altLang="en-US" i="0" u="none" strike="noStrike">
                <a:solidFill>
                  <a:srgbClr val="333333"/>
                </a:solidFill>
                <a:effectLst/>
                <a:latin typeface="黑体" panose="02010609060101010101" pitchFamily="49" charset="-122"/>
                <a:ea typeface="黑体" panose="02010609060101010101" pitchFamily="49" charset="-122"/>
              </a:rPr>
              <a:t>描述图像中的对象或物体。颜色直方图特别适于描述那些难以进行自动分割的图像。</a:t>
            </a:r>
            <a:endParaRPr lang="zh-CN" altLang="en-US">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7847" y="0"/>
            <a:ext cx="8528304" cy="9936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20109" y="159512"/>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转换类型表</a:t>
            </a:r>
          </a:p>
        </p:txBody>
      </p:sp>
      <p:sp>
        <p:nvSpPr>
          <p:cNvPr id="4" name="object 4"/>
          <p:cNvSpPr/>
          <p:nvPr/>
        </p:nvSpPr>
        <p:spPr>
          <a:xfrm>
            <a:off x="1588008" y="1203960"/>
            <a:ext cx="5967984" cy="3511296"/>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74389" y="63353"/>
            <a:ext cx="1397000" cy="665480"/>
          </a:xfrm>
          <a:prstGeom prst="rect">
            <a:avLst/>
          </a:prstGeom>
        </p:spPr>
        <p:txBody>
          <a:bodyPr vert="horz" wrap="square" lIns="0" tIns="107950" rIns="0" bIns="0" rtlCol="0">
            <a:spAutoFit/>
          </a:bodyPr>
          <a:lstStyle/>
          <a:p>
            <a:pPr algn="ctr">
              <a:lnSpc>
                <a:spcPct val="100000"/>
              </a:lnSpc>
              <a:spcBef>
                <a:spcPts val="850"/>
              </a:spcBef>
            </a:pPr>
            <a:r>
              <a:rPr sz="2000" b="1" dirty="0">
                <a:solidFill>
                  <a:srgbClr val="FFFFFF"/>
                </a:solidFill>
                <a:latin typeface="Tahoma" panose="020B0604030504040204"/>
                <a:cs typeface="Tahoma" panose="020B0604030504040204"/>
              </a:rPr>
              <a:t>HSV</a:t>
            </a:r>
            <a:endParaRPr sz="2000">
              <a:latin typeface="Tahoma" panose="020B0604030504040204"/>
              <a:cs typeface="Tahoma" panose="020B0604030504040204"/>
            </a:endParaRPr>
          </a:p>
          <a:p>
            <a:pPr algn="ctr">
              <a:lnSpc>
                <a:spcPct val="100000"/>
              </a:lnSpc>
              <a:spcBef>
                <a:spcPts val="445"/>
              </a:spcBef>
            </a:pPr>
            <a:r>
              <a:rPr sz="1200" b="1" dirty="0">
                <a:solidFill>
                  <a:srgbClr val="FFFFFF"/>
                </a:solidFill>
                <a:latin typeface="等线" panose="02010600030101010101" pitchFamily="2" charset="-122"/>
                <a:cs typeface="等线" panose="02010600030101010101" pitchFamily="2" charset="-122"/>
              </a:rPr>
              <a:t>色调、饱和度、明度</a:t>
            </a:r>
            <a:endParaRPr sz="1200">
              <a:latin typeface="等线" panose="02010600030101010101" pitchFamily="2" charset="-122"/>
              <a:cs typeface="等线" panose="02010600030101010101" pitchFamily="2" charset="-122"/>
            </a:endParaRPr>
          </a:p>
        </p:txBody>
      </p:sp>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38</a:t>
            </a:fld>
            <a:endParaRPr dirty="0"/>
          </a:p>
        </p:txBody>
      </p:sp>
      <p:sp>
        <p:nvSpPr>
          <p:cNvPr id="3" name="object 3"/>
          <p:cNvSpPr txBox="1"/>
          <p:nvPr/>
        </p:nvSpPr>
        <p:spPr>
          <a:xfrm>
            <a:off x="603552" y="1400596"/>
            <a:ext cx="7936891" cy="2342308"/>
          </a:xfrm>
          <a:prstGeom prst="rect">
            <a:avLst/>
          </a:prstGeom>
        </p:spPr>
        <p:txBody>
          <a:bodyPr vert="horz" wrap="square" lIns="0" tIns="13335" rIns="0" bIns="0" rtlCol="0">
            <a:spAutoFit/>
          </a:bodyPr>
          <a:lstStyle/>
          <a:p>
            <a:pPr marL="12700">
              <a:lnSpc>
                <a:spcPct val="100000"/>
              </a:lnSpc>
              <a:spcBef>
                <a:spcPts val="105"/>
              </a:spcBef>
            </a:pPr>
            <a:r>
              <a:rPr sz="1400" spc="-5" dirty="0">
                <a:latin typeface="Consolas" panose="020B0609020204030204"/>
                <a:cs typeface="Consolas" panose="020B0609020204030204"/>
              </a:rPr>
              <a:t>HSV</a:t>
            </a:r>
            <a:r>
              <a:rPr sz="1400" dirty="0">
                <a:latin typeface="等线" panose="02010600030101010101" pitchFamily="2" charset="-122"/>
                <a:cs typeface="等线" panose="02010600030101010101" pitchFamily="2" charset="-122"/>
              </a:rPr>
              <a:t>空间是由美国的图形学专家</a:t>
            </a:r>
            <a:r>
              <a:rPr sz="1400" dirty="0">
                <a:latin typeface="Consolas" panose="020B0609020204030204"/>
                <a:cs typeface="Consolas" panose="020B0609020204030204"/>
              </a:rPr>
              <a:t>A.</a:t>
            </a:r>
            <a:r>
              <a:rPr sz="1400" spc="-5" dirty="0">
                <a:latin typeface="Consolas" panose="020B0609020204030204"/>
                <a:cs typeface="Consolas" panose="020B0609020204030204"/>
              </a:rPr>
              <a:t> R.</a:t>
            </a:r>
            <a:r>
              <a:rPr sz="1400" spc="10" dirty="0">
                <a:latin typeface="Consolas" panose="020B0609020204030204"/>
                <a:cs typeface="Consolas" panose="020B0609020204030204"/>
              </a:rPr>
              <a:t> </a:t>
            </a:r>
            <a:r>
              <a:rPr sz="1400" spc="-5" dirty="0">
                <a:latin typeface="Consolas" panose="020B0609020204030204"/>
                <a:cs typeface="Consolas" panose="020B0609020204030204"/>
              </a:rPr>
              <a:t>Smith</a:t>
            </a:r>
            <a:r>
              <a:rPr sz="1400" dirty="0">
                <a:latin typeface="等线" panose="02010600030101010101" pitchFamily="2" charset="-122"/>
                <a:cs typeface="等线" panose="02010600030101010101" pitchFamily="2" charset="-122"/>
              </a:rPr>
              <a:t>提出的一种颜色空间</a:t>
            </a:r>
            <a:r>
              <a:rPr sz="1400" spc="-5" dirty="0">
                <a:latin typeface="等线" panose="02010600030101010101" pitchFamily="2" charset="-122"/>
                <a:cs typeface="等线" panose="02010600030101010101" pitchFamily="2" charset="-122"/>
              </a:rPr>
              <a:t>，</a:t>
            </a:r>
            <a:r>
              <a:rPr sz="1400" spc="-5" dirty="0">
                <a:latin typeface="Consolas" panose="020B0609020204030204"/>
                <a:cs typeface="Consolas" panose="020B0609020204030204"/>
              </a:rPr>
              <a:t>HSV</a:t>
            </a:r>
            <a:r>
              <a:rPr sz="1400" dirty="0">
                <a:latin typeface="等线" panose="02010600030101010101" pitchFamily="2" charset="-122"/>
                <a:cs typeface="等线" panose="02010600030101010101" pitchFamily="2" charset="-122"/>
              </a:rPr>
              <a:t>分别是色调（</a:t>
            </a:r>
            <a:r>
              <a:rPr sz="1400" dirty="0">
                <a:latin typeface="Consolas" panose="020B0609020204030204"/>
                <a:cs typeface="Consolas" panose="020B0609020204030204"/>
              </a:rPr>
              <a:t>Hue</a:t>
            </a:r>
            <a:r>
              <a:rPr sz="1400" dirty="0">
                <a:latin typeface="等线" panose="02010600030101010101" pitchFamily="2" charset="-122"/>
                <a:cs typeface="等线" panose="02010600030101010101" pitchFamily="2" charset="-122"/>
              </a:rPr>
              <a:t>），饱和度</a:t>
            </a:r>
            <a:r>
              <a:rPr sz="1400" spc="-5" dirty="0">
                <a:latin typeface="等线" panose="02010600030101010101" pitchFamily="2" charset="-122"/>
                <a:cs typeface="等线" panose="02010600030101010101" pitchFamily="2" charset="-122"/>
              </a:rPr>
              <a:t>（</a:t>
            </a:r>
            <a:r>
              <a:rPr sz="1400" spc="-5" dirty="0">
                <a:latin typeface="Consolas" panose="020B0609020204030204"/>
                <a:cs typeface="Consolas" panose="020B0609020204030204"/>
              </a:rPr>
              <a:t>Saturation</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和明度（</a:t>
            </a:r>
            <a:r>
              <a:rPr sz="1400" dirty="0">
                <a:latin typeface="Consolas" panose="020B0609020204030204"/>
                <a:cs typeface="Consolas" panose="020B0609020204030204"/>
              </a:rPr>
              <a:t>Value</a:t>
            </a:r>
            <a:r>
              <a:rPr sz="1400" dirty="0">
                <a:latin typeface="等线" panose="02010600030101010101" pitchFamily="2" charset="-122"/>
                <a:cs typeface="等线" panose="02010600030101010101" pitchFamily="2" charset="-122"/>
              </a:rPr>
              <a:t>）。</a:t>
            </a:r>
          </a:p>
          <a:p>
            <a:pPr marL="12700" marR="5080">
              <a:lnSpc>
                <a:spcPct val="100000"/>
              </a:lnSpc>
            </a:pPr>
            <a:r>
              <a:rPr sz="1400" dirty="0">
                <a:latin typeface="等线" panose="02010600030101010101" pitchFamily="2" charset="-122"/>
                <a:cs typeface="等线" panose="02010600030101010101" pitchFamily="2" charset="-122"/>
              </a:rPr>
              <a:t>在</a:t>
            </a:r>
            <a:r>
              <a:rPr sz="1400" spc="-5" dirty="0">
                <a:latin typeface="Consolas" panose="020B0609020204030204"/>
                <a:cs typeface="Consolas" panose="020B0609020204030204"/>
              </a:rPr>
              <a:t>HSV</a:t>
            </a:r>
            <a:r>
              <a:rPr sz="1400" dirty="0">
                <a:latin typeface="等线" panose="02010600030101010101" pitchFamily="2" charset="-122"/>
                <a:cs typeface="等线" panose="02010600030101010101" pitchFamily="2" charset="-122"/>
              </a:rPr>
              <a:t>空间中进行</a:t>
            </a:r>
            <a:r>
              <a:rPr sz="1400" spc="-15" dirty="0">
                <a:latin typeface="等线" panose="02010600030101010101" pitchFamily="2" charset="-122"/>
                <a:cs typeface="等线" panose="02010600030101010101" pitchFamily="2" charset="-122"/>
              </a:rPr>
              <a:t>调</a:t>
            </a:r>
            <a:r>
              <a:rPr sz="1400" dirty="0">
                <a:latin typeface="等线" panose="02010600030101010101" pitchFamily="2" charset="-122"/>
                <a:cs typeface="等线" panose="02010600030101010101" pitchFamily="2" charset="-122"/>
              </a:rPr>
              <a:t>节就避</a:t>
            </a:r>
            <a:r>
              <a:rPr sz="1400" spc="-15" dirty="0">
                <a:latin typeface="等线" panose="02010600030101010101" pitchFamily="2" charset="-122"/>
                <a:cs typeface="等线" panose="02010600030101010101" pitchFamily="2" charset="-122"/>
              </a:rPr>
              <a:t>免</a:t>
            </a:r>
            <a:r>
              <a:rPr sz="1400" dirty="0">
                <a:latin typeface="等线" panose="02010600030101010101" pitchFamily="2" charset="-122"/>
                <a:cs typeface="等线" panose="02010600030101010101" pitchFamily="2" charset="-122"/>
              </a:rPr>
              <a:t>了直</a:t>
            </a:r>
            <a:r>
              <a:rPr sz="1400" spc="-15" dirty="0">
                <a:latin typeface="等线" panose="02010600030101010101" pitchFamily="2" charset="-122"/>
                <a:cs typeface="等线" panose="02010600030101010101" pitchFamily="2" charset="-122"/>
              </a:rPr>
              <a:t>接</a:t>
            </a:r>
            <a:r>
              <a:rPr sz="1400" spc="5" dirty="0">
                <a:latin typeface="等线" panose="02010600030101010101" pitchFamily="2" charset="-122"/>
                <a:cs typeface="等线" panose="02010600030101010101" pitchFamily="2" charset="-122"/>
              </a:rPr>
              <a:t>在</a:t>
            </a:r>
            <a:r>
              <a:rPr sz="1400" spc="-5" dirty="0">
                <a:latin typeface="Consolas" panose="020B0609020204030204"/>
                <a:cs typeface="Consolas" panose="020B0609020204030204"/>
              </a:rPr>
              <a:t>RGB</a:t>
            </a:r>
            <a:r>
              <a:rPr sz="1400" dirty="0">
                <a:latin typeface="等线" panose="02010600030101010101" pitchFamily="2" charset="-122"/>
                <a:cs typeface="等线" panose="02010600030101010101" pitchFamily="2" charset="-122"/>
              </a:rPr>
              <a:t>空间中调节是</a:t>
            </a:r>
            <a:r>
              <a:rPr sz="1400" spc="-15" dirty="0">
                <a:latin typeface="等线" panose="02010600030101010101" pitchFamily="2" charset="-122"/>
                <a:cs typeface="等线" panose="02010600030101010101" pitchFamily="2" charset="-122"/>
              </a:rPr>
              <a:t>还</a:t>
            </a:r>
            <a:r>
              <a:rPr sz="1400" dirty="0">
                <a:latin typeface="等线" panose="02010600030101010101" pitchFamily="2" charset="-122"/>
                <a:cs typeface="等线" panose="02010600030101010101" pitchFamily="2" charset="-122"/>
              </a:rPr>
              <a:t>需要考</a:t>
            </a:r>
            <a:r>
              <a:rPr sz="1400" spc="-15" dirty="0">
                <a:latin typeface="等线" panose="02010600030101010101" pitchFamily="2" charset="-122"/>
                <a:cs typeface="等线" panose="02010600030101010101" pitchFamily="2" charset="-122"/>
              </a:rPr>
              <a:t>虑</a:t>
            </a:r>
            <a:r>
              <a:rPr sz="1400" dirty="0">
                <a:latin typeface="等线" panose="02010600030101010101" pitchFamily="2" charset="-122"/>
                <a:cs typeface="等线" panose="02010600030101010101" pitchFamily="2" charset="-122"/>
              </a:rPr>
              <a:t>三个</a:t>
            </a:r>
            <a:r>
              <a:rPr sz="1400" spc="-15" dirty="0">
                <a:latin typeface="等线" panose="02010600030101010101" pitchFamily="2" charset="-122"/>
                <a:cs typeface="等线" panose="02010600030101010101" pitchFamily="2" charset="-122"/>
              </a:rPr>
              <a:t>通道</a:t>
            </a:r>
            <a:r>
              <a:rPr sz="1400" dirty="0">
                <a:latin typeface="等线" panose="02010600030101010101" pitchFamily="2" charset="-122"/>
                <a:cs typeface="等线" panose="02010600030101010101" pitchFamily="2" charset="-122"/>
              </a:rPr>
              <a:t>的相关</a:t>
            </a:r>
            <a:r>
              <a:rPr sz="1400" spc="-15" dirty="0">
                <a:latin typeface="等线" panose="02010600030101010101" pitchFamily="2" charset="-122"/>
                <a:cs typeface="等线" panose="02010600030101010101" pitchFamily="2" charset="-122"/>
              </a:rPr>
              <a:t>性</a:t>
            </a:r>
            <a:r>
              <a:rPr sz="1400" dirty="0">
                <a:latin typeface="等线" panose="02010600030101010101" pitchFamily="2" charset="-122"/>
                <a:cs typeface="等线" panose="02010600030101010101" pitchFamily="2" charset="-122"/>
              </a:rPr>
              <a:t>。 </a:t>
            </a:r>
            <a:r>
              <a:rPr sz="1400" spc="-5" dirty="0">
                <a:latin typeface="Consolas" panose="020B0609020204030204"/>
                <a:cs typeface="Consolas" panose="020B0609020204030204"/>
              </a:rPr>
              <a:t>OpenCV</a:t>
            </a:r>
            <a:r>
              <a:rPr sz="1400" dirty="0">
                <a:latin typeface="等线" panose="02010600030101010101" pitchFamily="2" charset="-122"/>
                <a:cs typeface="等线" panose="02010600030101010101" pitchFamily="2" charset="-122"/>
              </a:rPr>
              <a:t>中</a:t>
            </a:r>
            <a:r>
              <a:rPr sz="1400" spc="-5" dirty="0">
                <a:latin typeface="Consolas" panose="020B0609020204030204"/>
                <a:cs typeface="Consolas" panose="020B0609020204030204"/>
              </a:rPr>
              <a:t>H</a:t>
            </a:r>
            <a:r>
              <a:rPr sz="1400" dirty="0">
                <a:latin typeface="等线" panose="02010600030101010101" pitchFamily="2" charset="-122"/>
                <a:cs typeface="等线" panose="02010600030101010101" pitchFamily="2" charset="-122"/>
              </a:rPr>
              <a:t>的取值是</a:t>
            </a:r>
            <a:r>
              <a:rPr sz="1400" spc="-5" dirty="0">
                <a:latin typeface="Consolas" panose="020B0609020204030204"/>
                <a:cs typeface="Consolas" panose="020B0609020204030204"/>
              </a:rPr>
              <a:t>[0,</a:t>
            </a:r>
            <a:r>
              <a:rPr sz="1400" spc="65" dirty="0">
                <a:latin typeface="Consolas" panose="020B0609020204030204"/>
                <a:cs typeface="Consolas" panose="020B0609020204030204"/>
              </a:rPr>
              <a:t> </a:t>
            </a:r>
            <a:r>
              <a:rPr sz="1400" spc="-5" dirty="0">
                <a:latin typeface="Consolas" panose="020B0609020204030204"/>
                <a:cs typeface="Consolas" panose="020B0609020204030204"/>
              </a:rPr>
              <a:t>180)</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其他两个通道的取值都是</a:t>
            </a:r>
            <a:r>
              <a:rPr sz="1400" spc="-5" dirty="0">
                <a:latin typeface="Consolas" panose="020B0609020204030204"/>
                <a:cs typeface="Consolas" panose="020B0609020204030204"/>
              </a:rPr>
              <a:t>[0,</a:t>
            </a:r>
            <a:r>
              <a:rPr sz="1400" spc="5" dirty="0">
                <a:latin typeface="Consolas" panose="020B0609020204030204"/>
                <a:cs typeface="Consolas" panose="020B0609020204030204"/>
              </a:rPr>
              <a:t> </a:t>
            </a:r>
            <a:r>
              <a:rPr sz="1400" spc="-5" dirty="0">
                <a:latin typeface="Consolas" panose="020B0609020204030204"/>
                <a:cs typeface="Consolas" panose="020B0609020204030204"/>
              </a:rPr>
              <a:t>256)</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通过</a:t>
            </a:r>
            <a:r>
              <a:rPr sz="1400" spc="-5" dirty="0">
                <a:latin typeface="Consolas" panose="020B0609020204030204"/>
                <a:cs typeface="Consolas" panose="020B0609020204030204"/>
              </a:rPr>
              <a:t>HSV</a:t>
            </a:r>
            <a:r>
              <a:rPr sz="1400" dirty="0">
                <a:latin typeface="等线" panose="02010600030101010101" pitchFamily="2" charset="-122"/>
                <a:cs typeface="等线" panose="02010600030101010101" pitchFamily="2" charset="-122"/>
              </a:rPr>
              <a:t>空间对 图像进行调色更加方便：</a:t>
            </a:r>
          </a:p>
          <a:p>
            <a:pPr marL="12700">
              <a:lnSpc>
                <a:spcPct val="100000"/>
              </a:lnSpc>
              <a:spcBef>
                <a:spcPts val="1250"/>
              </a:spcBef>
            </a:pPr>
            <a:r>
              <a:rPr sz="1400" b="1" dirty="0">
                <a:solidFill>
                  <a:srgbClr val="FC5D00"/>
                </a:solidFill>
                <a:latin typeface="Consolas" panose="020B0609020204030204"/>
                <a:cs typeface="Consolas" panose="020B0609020204030204"/>
              </a:rPr>
              <a:t>cv2.cvtColor(src, code, dst,</a:t>
            </a:r>
            <a:r>
              <a:rPr sz="1400" b="1" spc="15" dirty="0">
                <a:solidFill>
                  <a:srgbClr val="FC5D00"/>
                </a:solidFill>
                <a:latin typeface="Consolas" panose="020B0609020204030204"/>
                <a:cs typeface="Consolas" panose="020B0609020204030204"/>
              </a:rPr>
              <a:t> </a:t>
            </a:r>
            <a:r>
              <a:rPr sz="1400" b="1" dirty="0">
                <a:solidFill>
                  <a:srgbClr val="FC5D00"/>
                </a:solidFill>
                <a:latin typeface="Consolas" panose="020B0609020204030204"/>
                <a:cs typeface="Consolas" panose="020B0609020204030204"/>
              </a:rPr>
              <a:t>dstCn)</a:t>
            </a:r>
            <a:endParaRPr sz="1400" dirty="0">
              <a:latin typeface="Consolas" panose="020B0609020204030204"/>
              <a:cs typeface="Consolas" panose="020B0609020204030204"/>
            </a:endParaRPr>
          </a:p>
          <a:p>
            <a:pPr>
              <a:lnSpc>
                <a:spcPct val="100000"/>
              </a:lnSpc>
            </a:pPr>
            <a:endParaRPr sz="1450" dirty="0">
              <a:latin typeface="Times New Roman" panose="02020603050405020304"/>
              <a:cs typeface="Times New Roman" panose="02020603050405020304"/>
            </a:endParaRPr>
          </a:p>
          <a:p>
            <a:pPr marL="12700">
              <a:lnSpc>
                <a:spcPct val="100000"/>
              </a:lnSpc>
            </a:pPr>
            <a:r>
              <a:rPr sz="1400" spc="-5" dirty="0">
                <a:latin typeface="Consolas" panose="020B0609020204030204"/>
                <a:cs typeface="Consolas" panose="020B0609020204030204"/>
              </a:rPr>
              <a:t>InputArray</a:t>
            </a:r>
            <a:r>
              <a:rPr sz="1400" spc="50" dirty="0">
                <a:latin typeface="Consolas" panose="020B0609020204030204"/>
                <a:cs typeface="Consolas" panose="020B0609020204030204"/>
              </a:rPr>
              <a:t> </a:t>
            </a:r>
            <a:r>
              <a:rPr sz="1400" spc="-5" dirty="0">
                <a:latin typeface="Consolas" panose="020B0609020204030204"/>
                <a:cs typeface="Consolas" panose="020B0609020204030204"/>
              </a:rPr>
              <a:t>src:</a:t>
            </a:r>
            <a:r>
              <a:rPr sz="1400" spc="2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输入图像</a:t>
            </a:r>
          </a:p>
          <a:p>
            <a:pPr marL="12700">
              <a:lnSpc>
                <a:spcPct val="100000"/>
              </a:lnSpc>
              <a:spcBef>
                <a:spcPts val="5"/>
              </a:spcBef>
            </a:pPr>
            <a:r>
              <a:rPr sz="1400" spc="-5" dirty="0">
                <a:latin typeface="Consolas" panose="020B0609020204030204"/>
                <a:cs typeface="Consolas" panose="020B0609020204030204"/>
              </a:rPr>
              <a:t>OutputArray</a:t>
            </a:r>
            <a:r>
              <a:rPr sz="1400" spc="60" dirty="0">
                <a:latin typeface="Consolas" panose="020B0609020204030204"/>
                <a:cs typeface="Consolas" panose="020B0609020204030204"/>
              </a:rPr>
              <a:t> </a:t>
            </a:r>
            <a:r>
              <a:rPr sz="1400" spc="-5" dirty="0">
                <a:latin typeface="Consolas" panose="020B0609020204030204"/>
                <a:cs typeface="Consolas" panose="020B0609020204030204"/>
              </a:rPr>
              <a:t>dst:</a:t>
            </a:r>
            <a:r>
              <a:rPr sz="1400" spc="3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输出图像</a:t>
            </a:r>
          </a:p>
          <a:p>
            <a:pPr marL="12700">
              <a:lnSpc>
                <a:spcPct val="100000"/>
              </a:lnSpc>
            </a:pPr>
            <a:r>
              <a:rPr sz="1400" spc="-5" dirty="0">
                <a:latin typeface="Consolas" panose="020B0609020204030204"/>
                <a:cs typeface="Consolas" panose="020B0609020204030204"/>
              </a:rPr>
              <a:t>int</a:t>
            </a:r>
            <a:r>
              <a:rPr sz="1400" spc="15" dirty="0">
                <a:latin typeface="Consolas" panose="020B0609020204030204"/>
                <a:cs typeface="Consolas" panose="020B0609020204030204"/>
              </a:rPr>
              <a:t> </a:t>
            </a:r>
            <a:r>
              <a:rPr sz="1400" spc="-5" dirty="0">
                <a:latin typeface="Consolas" panose="020B0609020204030204"/>
                <a:cs typeface="Consolas" panose="020B0609020204030204"/>
              </a:rPr>
              <a:t>code:</a:t>
            </a:r>
            <a:r>
              <a:rPr sz="1400" spc="45"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转换的代码或标识，即</a:t>
            </a:r>
            <a:r>
              <a:rPr sz="1400" spc="-15" dirty="0">
                <a:latin typeface="等线" panose="02010600030101010101" pitchFamily="2" charset="-122"/>
                <a:cs typeface="等线" panose="02010600030101010101" pitchFamily="2" charset="-122"/>
              </a:rPr>
              <a:t>将</a:t>
            </a:r>
            <a:r>
              <a:rPr sz="1400" dirty="0">
                <a:latin typeface="等线" panose="02010600030101010101" pitchFamily="2" charset="-122"/>
                <a:cs typeface="等线" panose="02010600030101010101" pitchFamily="2" charset="-122"/>
              </a:rPr>
              <a:t>什么</a:t>
            </a:r>
            <a:r>
              <a:rPr sz="1400" spc="-15" dirty="0">
                <a:latin typeface="等线" panose="02010600030101010101" pitchFamily="2" charset="-122"/>
                <a:cs typeface="等线" panose="02010600030101010101" pitchFamily="2" charset="-122"/>
              </a:rPr>
              <a:t>制</a:t>
            </a:r>
            <a:r>
              <a:rPr sz="1400" dirty="0">
                <a:latin typeface="等线" panose="02010600030101010101" pitchFamily="2" charset="-122"/>
                <a:cs typeface="等线" panose="02010600030101010101" pitchFamily="2" charset="-122"/>
              </a:rPr>
              <a:t>式的</a:t>
            </a:r>
            <a:r>
              <a:rPr sz="1400" spc="-15" dirty="0">
                <a:latin typeface="等线" panose="02010600030101010101" pitchFamily="2" charset="-122"/>
                <a:cs typeface="等线" panose="02010600030101010101" pitchFamily="2" charset="-122"/>
              </a:rPr>
              <a:t>图</a:t>
            </a:r>
            <a:r>
              <a:rPr sz="1400" dirty="0">
                <a:latin typeface="等线" panose="02010600030101010101" pitchFamily="2" charset="-122"/>
                <a:cs typeface="等线" panose="02010600030101010101" pitchFamily="2" charset="-122"/>
              </a:rPr>
              <a:t>片转</a:t>
            </a:r>
            <a:r>
              <a:rPr sz="1400" spc="-15" dirty="0">
                <a:latin typeface="等线" panose="02010600030101010101" pitchFamily="2" charset="-122"/>
                <a:cs typeface="等线" panose="02010600030101010101" pitchFamily="2" charset="-122"/>
              </a:rPr>
              <a:t>换</a:t>
            </a:r>
            <a:r>
              <a:rPr sz="1400" dirty="0">
                <a:latin typeface="等线" panose="02010600030101010101" pitchFamily="2" charset="-122"/>
                <a:cs typeface="等线" panose="02010600030101010101" pitchFamily="2" charset="-122"/>
              </a:rPr>
              <a:t>成什</a:t>
            </a:r>
            <a:r>
              <a:rPr sz="1400" spc="-15" dirty="0">
                <a:latin typeface="等线" panose="02010600030101010101" pitchFamily="2" charset="-122"/>
                <a:cs typeface="等线" panose="02010600030101010101" pitchFamily="2" charset="-122"/>
              </a:rPr>
              <a:t>么</a:t>
            </a:r>
            <a:r>
              <a:rPr sz="1400" dirty="0">
                <a:latin typeface="等线" panose="02010600030101010101" pitchFamily="2" charset="-122"/>
                <a:cs typeface="等线" panose="02010600030101010101" pitchFamily="2" charset="-122"/>
              </a:rPr>
              <a:t>制式</a:t>
            </a:r>
            <a:r>
              <a:rPr sz="1400" spc="-15" dirty="0">
                <a:latin typeface="等线" panose="02010600030101010101" pitchFamily="2" charset="-122"/>
                <a:cs typeface="等线" panose="02010600030101010101" pitchFamily="2" charset="-122"/>
              </a:rPr>
              <a:t>的</a:t>
            </a:r>
            <a:r>
              <a:rPr sz="1400" dirty="0">
                <a:latin typeface="等线" panose="02010600030101010101" pitchFamily="2" charset="-122"/>
                <a:cs typeface="等线" panose="02010600030101010101" pitchFamily="2" charset="-122"/>
              </a:rPr>
              <a:t>图片</a:t>
            </a:r>
          </a:p>
          <a:p>
            <a:pPr marL="12700">
              <a:lnSpc>
                <a:spcPct val="100000"/>
              </a:lnSpc>
            </a:pPr>
            <a:r>
              <a:rPr sz="1400" spc="-5" dirty="0">
                <a:latin typeface="Consolas" panose="020B0609020204030204"/>
                <a:cs typeface="Consolas" panose="020B0609020204030204"/>
              </a:rPr>
              <a:t>int</a:t>
            </a:r>
            <a:r>
              <a:rPr sz="1400" spc="15" dirty="0">
                <a:latin typeface="Consolas" panose="020B0609020204030204"/>
                <a:cs typeface="Consolas" panose="020B0609020204030204"/>
              </a:rPr>
              <a:t> </a:t>
            </a:r>
            <a:r>
              <a:rPr sz="1400" spc="-5" dirty="0">
                <a:latin typeface="Consolas" panose="020B0609020204030204"/>
                <a:cs typeface="Consolas" panose="020B0609020204030204"/>
              </a:rPr>
              <a:t>dstCn</a:t>
            </a:r>
            <a:r>
              <a:rPr sz="1400" spc="40" dirty="0">
                <a:latin typeface="Consolas" panose="020B0609020204030204"/>
                <a:cs typeface="Consolas" panose="020B0609020204030204"/>
              </a:rPr>
              <a:t> </a:t>
            </a:r>
            <a:r>
              <a:rPr sz="1400" dirty="0">
                <a:latin typeface="Consolas" panose="020B0609020204030204"/>
                <a:cs typeface="Consolas" panose="020B0609020204030204"/>
              </a:rPr>
              <a:t>= 0:</a:t>
            </a:r>
            <a:r>
              <a:rPr sz="1400" spc="20" dirty="0">
                <a:latin typeface="Consolas" panose="020B0609020204030204"/>
                <a:cs typeface="Consolas" panose="020B0609020204030204"/>
              </a:rPr>
              <a:t> </a:t>
            </a:r>
            <a:r>
              <a:rPr sz="1400" dirty="0">
                <a:latin typeface="等线" panose="02010600030101010101" pitchFamily="2" charset="-122"/>
                <a:cs typeface="等线" panose="02010600030101010101" pitchFamily="2" charset="-122"/>
              </a:rPr>
              <a:t>目标图像通道数，如</a:t>
            </a:r>
            <a:r>
              <a:rPr sz="1400" spc="-15" dirty="0">
                <a:latin typeface="等线" panose="02010600030101010101" pitchFamily="2" charset="-122"/>
                <a:cs typeface="等线" panose="02010600030101010101" pitchFamily="2" charset="-122"/>
              </a:rPr>
              <a:t>果</a:t>
            </a:r>
            <a:r>
              <a:rPr sz="1400" dirty="0">
                <a:latin typeface="等线" panose="02010600030101010101" pitchFamily="2" charset="-122"/>
                <a:cs typeface="等线" panose="02010600030101010101" pitchFamily="2" charset="-122"/>
              </a:rPr>
              <a:t>取值</a:t>
            </a:r>
            <a:r>
              <a:rPr sz="1400" spc="-10" dirty="0">
                <a:latin typeface="等线" panose="02010600030101010101" pitchFamily="2" charset="-122"/>
                <a:cs typeface="等线" panose="02010600030101010101" pitchFamily="2" charset="-122"/>
              </a:rPr>
              <a:t>为</a:t>
            </a:r>
            <a:r>
              <a:rPr sz="1400" dirty="0">
                <a:latin typeface="Consolas" panose="020B0609020204030204"/>
                <a:cs typeface="Consolas" panose="020B0609020204030204"/>
              </a:rPr>
              <a:t>0</a:t>
            </a:r>
            <a:r>
              <a:rPr sz="1400" dirty="0">
                <a:latin typeface="等线" panose="02010600030101010101" pitchFamily="2" charset="-122"/>
                <a:cs typeface="等线" panose="02010600030101010101" pitchFamily="2" charset="-122"/>
              </a:rPr>
              <a:t>，则由</a:t>
            </a:r>
            <a:r>
              <a:rPr sz="1400" spc="-5" dirty="0">
                <a:latin typeface="Consolas" panose="020B0609020204030204"/>
                <a:cs typeface="Consolas" panose="020B0609020204030204"/>
              </a:rPr>
              <a:t>src</a:t>
            </a:r>
            <a:r>
              <a:rPr sz="1400" dirty="0">
                <a:latin typeface="等线" panose="02010600030101010101" pitchFamily="2" charset="-122"/>
                <a:cs typeface="等线" panose="02010600030101010101" pitchFamily="2" charset="-122"/>
              </a:rPr>
              <a:t>和</a:t>
            </a:r>
            <a:r>
              <a:rPr sz="1400" spc="-5" dirty="0">
                <a:latin typeface="Consolas" panose="020B0609020204030204"/>
                <a:cs typeface="Consolas" panose="020B0609020204030204"/>
              </a:rPr>
              <a:t>code</a:t>
            </a:r>
            <a:r>
              <a:rPr sz="1400" dirty="0">
                <a:latin typeface="等线" panose="02010600030101010101" pitchFamily="2" charset="-122"/>
                <a:cs typeface="等线" panose="02010600030101010101" pitchFamily="2" charset="-122"/>
              </a:rPr>
              <a:t>决定</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8186" y="159512"/>
            <a:ext cx="2087245" cy="330835"/>
          </a:xfrm>
          <a:prstGeom prst="rect">
            <a:avLst/>
          </a:prstGeom>
        </p:spPr>
        <p:txBody>
          <a:bodyPr vert="horz" wrap="square" lIns="0" tIns="13335" rIns="0" bIns="0" rtlCol="0">
            <a:spAutoFit/>
          </a:bodyPr>
          <a:lstStyle/>
          <a:p>
            <a:pPr marL="12700">
              <a:lnSpc>
                <a:spcPct val="100000"/>
              </a:lnSpc>
              <a:spcBef>
                <a:spcPts val="105"/>
              </a:spcBef>
            </a:pPr>
            <a:r>
              <a:rPr spc="-5" dirty="0"/>
              <a:t>H</a:t>
            </a:r>
            <a:r>
              <a:rPr spc="5" dirty="0"/>
              <a:t>SV</a:t>
            </a:r>
            <a:r>
              <a:rPr spc="5" dirty="0">
                <a:latin typeface="宋体" panose="02010600030101010101" pitchFamily="2" charset="-122"/>
                <a:cs typeface="宋体" panose="02010600030101010101" pitchFamily="2" charset="-122"/>
              </a:rPr>
              <a:t>色彩变换</a:t>
            </a:r>
            <a:r>
              <a:rPr spc="-5" dirty="0">
                <a:latin typeface="宋体" panose="02010600030101010101" pitchFamily="2" charset="-122"/>
                <a:cs typeface="宋体" panose="02010600030101010101" pitchFamily="2" charset="-122"/>
              </a:rPr>
              <a:t>示例</a:t>
            </a:r>
          </a:p>
        </p:txBody>
      </p:sp>
      <p:sp>
        <p:nvSpPr>
          <p:cNvPr id="3" name="object 3"/>
          <p:cNvSpPr txBox="1"/>
          <p:nvPr/>
        </p:nvSpPr>
        <p:spPr>
          <a:xfrm>
            <a:off x="872744" y="1122629"/>
            <a:ext cx="4502150" cy="1550035"/>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import</a:t>
            </a:r>
            <a:r>
              <a:rPr sz="1000" dirty="0">
                <a:latin typeface="Consolas" panose="020B0609020204030204"/>
                <a:cs typeface="Consolas" panose="020B0609020204030204"/>
              </a:rPr>
              <a:t> </a:t>
            </a:r>
            <a:r>
              <a:rPr sz="1000" spc="-5" dirty="0">
                <a:latin typeface="Consolas" panose="020B0609020204030204"/>
                <a:cs typeface="Consolas" panose="020B0609020204030204"/>
              </a:rPr>
              <a:t>cv2</a:t>
            </a:r>
            <a:endParaRPr sz="1000" dirty="0">
              <a:latin typeface="Consolas" panose="020B0609020204030204"/>
              <a:cs typeface="Consolas" panose="020B0609020204030204"/>
            </a:endParaRPr>
          </a:p>
          <a:p>
            <a:pPr>
              <a:lnSpc>
                <a:spcPct val="100000"/>
              </a:lnSpc>
              <a:spcBef>
                <a:spcPts val="55"/>
              </a:spcBef>
            </a:pPr>
            <a:endParaRPr sz="1000" dirty="0">
              <a:latin typeface="Times New Roman" panose="02020603050405020304"/>
              <a:cs typeface="Times New Roman" panose="02020603050405020304"/>
            </a:endParaRPr>
          </a:p>
          <a:p>
            <a:pPr marL="12700">
              <a:lnSpc>
                <a:spcPct val="100000"/>
              </a:lnSpc>
            </a:pPr>
            <a:r>
              <a:rPr sz="1000" spc="-5" dirty="0">
                <a:latin typeface="Consolas" panose="020B0609020204030204"/>
                <a:cs typeface="Consolas" panose="020B0609020204030204"/>
              </a:rPr>
              <a:t>img =</a:t>
            </a:r>
            <a:r>
              <a:rPr sz="1000" spc="5" dirty="0">
                <a:latin typeface="Consolas" panose="020B0609020204030204"/>
                <a:cs typeface="Consolas" panose="020B0609020204030204"/>
              </a:rPr>
              <a:t> </a:t>
            </a:r>
            <a:r>
              <a:rPr sz="1000" spc="-5" dirty="0">
                <a:latin typeface="Consolas" panose="020B0609020204030204"/>
                <a:cs typeface="Consolas" panose="020B0609020204030204"/>
              </a:rPr>
              <a:t>cv2.imread('leaves.jpg')</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img_hsv = cv2.cvtColor(img,</a:t>
            </a:r>
            <a:r>
              <a:rPr sz="1000" dirty="0">
                <a:latin typeface="Consolas" panose="020B0609020204030204"/>
                <a:cs typeface="Consolas" panose="020B0609020204030204"/>
              </a:rPr>
              <a:t> </a:t>
            </a:r>
            <a:r>
              <a:rPr sz="1000" spc="-5" dirty="0">
                <a:latin typeface="Consolas" panose="020B0609020204030204"/>
                <a:cs typeface="Consolas" panose="020B0609020204030204"/>
              </a:rPr>
              <a:t>cv2.COLOR_BGR2HSV)</a:t>
            </a:r>
            <a:endParaRPr sz="1000" dirty="0">
              <a:latin typeface="Consolas" panose="020B0609020204030204"/>
              <a:cs typeface="Consolas" panose="020B0609020204030204"/>
            </a:endParaRPr>
          </a:p>
          <a:p>
            <a:pPr>
              <a:lnSpc>
                <a:spcPct val="100000"/>
              </a:lnSpc>
              <a:spcBef>
                <a:spcPts val="25"/>
              </a:spcBef>
            </a:pPr>
            <a:endParaRPr sz="1000" dirty="0">
              <a:latin typeface="Times New Roman" panose="02020603050405020304"/>
              <a:cs typeface="Times New Roman" panose="02020603050405020304"/>
            </a:endParaRPr>
          </a:p>
          <a:p>
            <a:pPr marL="12700" marR="5080">
              <a:lnSpc>
                <a:spcPct val="101000"/>
              </a:lnSpc>
            </a:pPr>
            <a:r>
              <a:rPr sz="1000" spc="-5" dirty="0">
                <a:latin typeface="Consolas" panose="020B0609020204030204"/>
                <a:cs typeface="Consolas" panose="020B0609020204030204"/>
              </a:rPr>
              <a:t>#</a:t>
            </a:r>
            <a:r>
              <a:rPr sz="1000" spc="-50" dirty="0">
                <a:latin typeface="Consolas" panose="020B0609020204030204"/>
                <a:cs typeface="Consolas" panose="020B0609020204030204"/>
              </a:rPr>
              <a:t> </a:t>
            </a:r>
            <a:r>
              <a:rPr sz="1000" dirty="0">
                <a:latin typeface="Consolas" panose="020B0609020204030204"/>
                <a:cs typeface="Consolas" panose="020B0609020204030204"/>
              </a:rPr>
              <a:t>H</a:t>
            </a:r>
            <a:r>
              <a:rPr sz="1000" spc="-5" dirty="0">
                <a:latin typeface="等线" panose="02010600030101010101" pitchFamily="2" charset="-122"/>
                <a:cs typeface="等线" panose="02010600030101010101" pitchFamily="2" charset="-122"/>
              </a:rPr>
              <a:t>空间中，绿色比黄色的值高一点，所</a:t>
            </a:r>
            <a:r>
              <a:rPr sz="1000" spc="5" dirty="0">
                <a:latin typeface="等线" panose="02010600030101010101" pitchFamily="2" charset="-122"/>
                <a:cs typeface="等线" panose="02010600030101010101" pitchFamily="2" charset="-122"/>
              </a:rPr>
              <a:t>以</a:t>
            </a:r>
            <a:r>
              <a:rPr sz="1000" spc="-5" dirty="0">
                <a:latin typeface="等线" panose="02010600030101010101" pitchFamily="2" charset="-122"/>
                <a:cs typeface="等线" panose="02010600030101010101" pitchFamily="2" charset="-122"/>
              </a:rPr>
              <a:t>给每</a:t>
            </a:r>
            <a:r>
              <a:rPr sz="1000" spc="5" dirty="0">
                <a:latin typeface="等线" panose="02010600030101010101" pitchFamily="2" charset="-122"/>
                <a:cs typeface="等线" panose="02010600030101010101" pitchFamily="2" charset="-122"/>
              </a:rPr>
              <a:t>个</a:t>
            </a:r>
            <a:r>
              <a:rPr sz="1000" spc="-5" dirty="0">
                <a:latin typeface="等线" panose="02010600030101010101" pitchFamily="2" charset="-122"/>
                <a:cs typeface="等线" panose="02010600030101010101" pitchFamily="2" charset="-122"/>
              </a:rPr>
              <a:t>像素</a:t>
            </a:r>
            <a:r>
              <a:rPr sz="1000" spc="-5" dirty="0">
                <a:latin typeface="Consolas" panose="020B0609020204030204"/>
                <a:cs typeface="Consolas" panose="020B0609020204030204"/>
              </a:rPr>
              <a:t>+15</a:t>
            </a:r>
            <a:r>
              <a:rPr sz="1000" spc="-5" dirty="0">
                <a:latin typeface="等线" panose="02010600030101010101" pitchFamily="2" charset="-122"/>
                <a:cs typeface="等线" panose="02010600030101010101" pitchFamily="2" charset="-122"/>
              </a:rPr>
              <a:t>，黄</a:t>
            </a:r>
            <a:r>
              <a:rPr sz="1000" spc="5" dirty="0">
                <a:latin typeface="等线" panose="02010600030101010101" pitchFamily="2" charset="-122"/>
                <a:cs typeface="等线" panose="02010600030101010101" pitchFamily="2" charset="-122"/>
              </a:rPr>
              <a:t>色</a:t>
            </a:r>
            <a:r>
              <a:rPr sz="1000" spc="-5" dirty="0">
                <a:latin typeface="等线" panose="02010600030101010101" pitchFamily="2" charset="-122"/>
                <a:cs typeface="等线" panose="02010600030101010101" pitchFamily="2" charset="-122"/>
              </a:rPr>
              <a:t>的树</a:t>
            </a:r>
            <a:r>
              <a:rPr sz="1000" spc="5" dirty="0">
                <a:latin typeface="等线" panose="02010600030101010101" pitchFamily="2" charset="-122"/>
                <a:cs typeface="等线" panose="02010600030101010101" pitchFamily="2" charset="-122"/>
              </a:rPr>
              <a:t>叶</a:t>
            </a:r>
            <a:r>
              <a:rPr sz="1000" spc="-5" dirty="0">
                <a:latin typeface="等线" panose="02010600030101010101" pitchFamily="2" charset="-122"/>
                <a:cs typeface="等线" panose="02010600030101010101" pitchFamily="2" charset="-122"/>
              </a:rPr>
              <a:t>就会</a:t>
            </a:r>
            <a:r>
              <a:rPr sz="1000" spc="5" dirty="0">
                <a:latin typeface="等线" panose="02010600030101010101" pitchFamily="2" charset="-122"/>
                <a:cs typeface="等线" panose="02010600030101010101" pitchFamily="2" charset="-122"/>
              </a:rPr>
              <a:t>变</a:t>
            </a:r>
            <a:r>
              <a:rPr sz="1000" spc="-5" dirty="0">
                <a:latin typeface="等线" panose="02010600030101010101" pitchFamily="2" charset="-122"/>
                <a:cs typeface="等线" panose="02010600030101010101" pitchFamily="2" charset="-122"/>
              </a:rPr>
              <a:t>绿 </a:t>
            </a:r>
            <a:r>
              <a:rPr sz="1000" spc="-5" dirty="0">
                <a:latin typeface="Consolas" panose="020B0609020204030204"/>
                <a:cs typeface="Consolas" panose="020B0609020204030204"/>
              </a:rPr>
              <a:t>turn_green_hsv =</a:t>
            </a:r>
            <a:r>
              <a:rPr sz="1000" dirty="0">
                <a:latin typeface="Consolas" panose="020B0609020204030204"/>
                <a:cs typeface="Consolas" panose="020B0609020204030204"/>
              </a:rPr>
              <a:t> </a:t>
            </a:r>
            <a:r>
              <a:rPr sz="1000" spc="-5" dirty="0">
                <a:latin typeface="Consolas" panose="020B0609020204030204"/>
                <a:cs typeface="Consolas" panose="020B0609020204030204"/>
              </a:rPr>
              <a:t>img_hsv.copy()</a:t>
            </a:r>
            <a:endParaRPr sz="1000" dirty="0">
              <a:latin typeface="Consolas" panose="020B0609020204030204"/>
              <a:cs typeface="Consolas" panose="020B0609020204030204"/>
            </a:endParaRPr>
          </a:p>
          <a:p>
            <a:pPr marL="12700" marR="8890">
              <a:lnSpc>
                <a:spcPct val="100000"/>
              </a:lnSpc>
            </a:pPr>
            <a:r>
              <a:rPr sz="1000" spc="-5" dirty="0">
                <a:latin typeface="Consolas" panose="020B0609020204030204"/>
                <a:cs typeface="Consolas" panose="020B0609020204030204"/>
              </a:rPr>
              <a:t>turn_green_hsv[:, :, </a:t>
            </a:r>
            <a:r>
              <a:rPr sz="1000" spc="-10" dirty="0">
                <a:latin typeface="Consolas" panose="020B0609020204030204"/>
                <a:cs typeface="Consolas" panose="020B0609020204030204"/>
              </a:rPr>
              <a:t>0] </a:t>
            </a:r>
            <a:r>
              <a:rPr sz="1000" spc="-5" dirty="0">
                <a:latin typeface="Consolas" panose="020B0609020204030204"/>
                <a:cs typeface="Consolas" panose="020B0609020204030204"/>
              </a:rPr>
              <a:t>= (turn_green_hsv[:, :, 0]+15) % </a:t>
            </a:r>
            <a:r>
              <a:rPr sz="1000" spc="-10" dirty="0">
                <a:latin typeface="Consolas" panose="020B0609020204030204"/>
                <a:cs typeface="Consolas" panose="020B0609020204030204"/>
              </a:rPr>
              <a:t>180  </a:t>
            </a:r>
            <a:r>
              <a:rPr sz="1000" spc="-5" dirty="0">
                <a:latin typeface="Consolas" panose="020B0609020204030204"/>
                <a:cs typeface="Consolas" panose="020B0609020204030204"/>
              </a:rPr>
              <a:t>turn_green_img = cv2.cvtColor(turn_green_hsv, cv2.COLOR_HSV2BGR)  cv2.imwrite('turn_green.jpg',</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turn_green_img)</a:t>
            </a:r>
            <a:endParaRPr sz="1000" dirty="0">
              <a:latin typeface="Consolas" panose="020B0609020204030204"/>
              <a:cs typeface="Consolas" panose="020B0609020204030204"/>
            </a:endParaRPr>
          </a:p>
        </p:txBody>
      </p:sp>
      <p:sp>
        <p:nvSpPr>
          <p:cNvPr id="4" name="object 4"/>
          <p:cNvSpPr txBox="1"/>
          <p:nvPr/>
        </p:nvSpPr>
        <p:spPr>
          <a:xfrm>
            <a:off x="872744" y="2798444"/>
            <a:ext cx="4354195" cy="789305"/>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a:t>
            </a:r>
            <a:r>
              <a:rPr sz="100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减小饱和度会让图像损失鲜艳，变得</a:t>
            </a:r>
            <a:r>
              <a:rPr sz="1000" spc="5" dirty="0">
                <a:latin typeface="等线" panose="02010600030101010101" pitchFamily="2" charset="-122"/>
                <a:cs typeface="等线" panose="02010600030101010101" pitchFamily="2" charset="-122"/>
              </a:rPr>
              <a:t>更</a:t>
            </a:r>
            <a:r>
              <a:rPr sz="1000" spc="-5" dirty="0">
                <a:latin typeface="等线" panose="02010600030101010101" pitchFamily="2" charset="-122"/>
                <a:cs typeface="等线" panose="02010600030101010101" pitchFamily="2" charset="-122"/>
              </a:rPr>
              <a:t>灰</a:t>
            </a:r>
            <a:endParaRPr sz="1000" dirty="0">
              <a:latin typeface="等线" panose="02010600030101010101" pitchFamily="2" charset="-122"/>
              <a:cs typeface="等线" panose="02010600030101010101" pitchFamily="2" charset="-122"/>
            </a:endParaRPr>
          </a:p>
          <a:p>
            <a:pPr marL="12700">
              <a:lnSpc>
                <a:spcPct val="100000"/>
              </a:lnSpc>
              <a:spcBef>
                <a:spcPts val="10"/>
              </a:spcBef>
            </a:pPr>
            <a:r>
              <a:rPr sz="1000" spc="-5" dirty="0">
                <a:latin typeface="Consolas" panose="020B0609020204030204"/>
                <a:cs typeface="Consolas" panose="020B0609020204030204"/>
              </a:rPr>
              <a:t>colorless_hsv =</a:t>
            </a:r>
            <a:r>
              <a:rPr sz="1000" dirty="0">
                <a:latin typeface="Consolas" panose="020B0609020204030204"/>
                <a:cs typeface="Consolas" panose="020B0609020204030204"/>
              </a:rPr>
              <a:t> </a:t>
            </a:r>
            <a:r>
              <a:rPr sz="1000" spc="-5" dirty="0">
                <a:latin typeface="Consolas" panose="020B0609020204030204"/>
                <a:cs typeface="Consolas" panose="020B0609020204030204"/>
              </a:rPr>
              <a:t>img_hsv.copy()</a:t>
            </a:r>
            <a:endParaRPr sz="1000" dirty="0">
              <a:latin typeface="Consolas" panose="020B0609020204030204"/>
              <a:cs typeface="Consolas" panose="020B0609020204030204"/>
            </a:endParaRPr>
          </a:p>
          <a:p>
            <a:pPr marL="12700" marR="5080">
              <a:lnSpc>
                <a:spcPct val="100000"/>
              </a:lnSpc>
            </a:pPr>
            <a:r>
              <a:rPr sz="1000" spc="-5" dirty="0">
                <a:latin typeface="Consolas" panose="020B0609020204030204"/>
                <a:cs typeface="Consolas" panose="020B0609020204030204"/>
              </a:rPr>
              <a:t>colorless_hsv[:, :, 1] = 0.5 * colorless_hsv[:, :, </a:t>
            </a:r>
            <a:r>
              <a:rPr sz="1000" spc="-10" dirty="0">
                <a:latin typeface="Consolas" panose="020B0609020204030204"/>
                <a:cs typeface="Consolas" panose="020B0609020204030204"/>
              </a:rPr>
              <a:t>1]  </a:t>
            </a:r>
            <a:r>
              <a:rPr sz="1000" spc="-5" dirty="0">
                <a:latin typeface="Consolas" panose="020B0609020204030204"/>
                <a:cs typeface="Consolas" panose="020B0609020204030204"/>
              </a:rPr>
              <a:t>colorless_img = cv2.cvtColor(colorless_hsv, cv2.COLOR_HSV2BGR)  cv2.imwrite('colorless.jpg',</a:t>
            </a:r>
            <a:r>
              <a:rPr sz="1000" spc="5" dirty="0">
                <a:latin typeface="Consolas" panose="020B0609020204030204"/>
                <a:cs typeface="Consolas" panose="020B0609020204030204"/>
              </a:rPr>
              <a:t> </a:t>
            </a:r>
            <a:r>
              <a:rPr sz="1000" spc="-5" dirty="0">
                <a:latin typeface="Consolas" panose="020B0609020204030204"/>
                <a:cs typeface="Consolas" panose="020B0609020204030204"/>
              </a:rPr>
              <a:t>colorless_img)</a:t>
            </a:r>
            <a:endParaRPr sz="1000" dirty="0">
              <a:latin typeface="Consolas" panose="020B0609020204030204"/>
              <a:cs typeface="Consolas" panose="020B0609020204030204"/>
            </a:endParaRPr>
          </a:p>
        </p:txBody>
      </p:sp>
      <p:sp>
        <p:nvSpPr>
          <p:cNvPr id="5" name="object 5"/>
          <p:cNvSpPr txBox="1"/>
          <p:nvPr/>
        </p:nvSpPr>
        <p:spPr>
          <a:xfrm>
            <a:off x="872744" y="3713226"/>
            <a:ext cx="3935095" cy="788670"/>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a:t>
            </a:r>
            <a:r>
              <a:rPr sz="100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减小明度为原来一半</a:t>
            </a:r>
            <a:endParaRPr sz="1000" dirty="0">
              <a:latin typeface="等线" panose="02010600030101010101" pitchFamily="2" charset="-122"/>
              <a:cs typeface="等线" panose="02010600030101010101" pitchFamily="2" charset="-122"/>
            </a:endParaRPr>
          </a:p>
          <a:p>
            <a:pPr marL="12700">
              <a:lnSpc>
                <a:spcPct val="100000"/>
              </a:lnSpc>
              <a:spcBef>
                <a:spcPts val="10"/>
              </a:spcBef>
            </a:pPr>
            <a:r>
              <a:rPr sz="1000" spc="-5" dirty="0">
                <a:latin typeface="Consolas" panose="020B0609020204030204"/>
                <a:cs typeface="Consolas" panose="020B0609020204030204"/>
              </a:rPr>
              <a:t>darker_hsv =</a:t>
            </a:r>
            <a:r>
              <a:rPr sz="1000" spc="10" dirty="0">
                <a:latin typeface="Consolas" panose="020B0609020204030204"/>
                <a:cs typeface="Consolas" panose="020B0609020204030204"/>
              </a:rPr>
              <a:t> </a:t>
            </a:r>
            <a:r>
              <a:rPr sz="1000" spc="-5" dirty="0">
                <a:latin typeface="Consolas" panose="020B0609020204030204"/>
                <a:cs typeface="Consolas" panose="020B0609020204030204"/>
              </a:rPr>
              <a:t>img_hsv.copy()</a:t>
            </a:r>
            <a:endParaRPr sz="1000" dirty="0">
              <a:latin typeface="Consolas" panose="020B0609020204030204"/>
              <a:cs typeface="Consolas" panose="020B0609020204030204"/>
            </a:endParaRPr>
          </a:p>
          <a:p>
            <a:pPr marL="12700" marR="5080">
              <a:lnSpc>
                <a:spcPct val="100000"/>
              </a:lnSpc>
            </a:pPr>
            <a:r>
              <a:rPr sz="1000" spc="-5" dirty="0">
                <a:latin typeface="Consolas" panose="020B0609020204030204"/>
                <a:cs typeface="Consolas" panose="020B0609020204030204"/>
              </a:rPr>
              <a:t>darker_hsv[:, :, 2] = 0.5 * darker_hsv[:, :, 2]  darker_img = cv2.cvtColor(darker_hsv, cv2.COLOR_HSV2BGR)  cv2.imwrite('darker.jpg',</a:t>
            </a:r>
            <a:r>
              <a:rPr sz="1000" dirty="0">
                <a:latin typeface="Consolas" panose="020B0609020204030204"/>
                <a:cs typeface="Consolas" panose="020B0609020204030204"/>
              </a:rPr>
              <a:t> </a:t>
            </a:r>
            <a:r>
              <a:rPr sz="1000" spc="-5" dirty="0">
                <a:latin typeface="Consolas" panose="020B0609020204030204"/>
                <a:cs typeface="Consolas" panose="020B0609020204030204"/>
              </a:rPr>
              <a:t>darker_img)</a:t>
            </a:r>
            <a:endParaRPr sz="1000" dirty="0">
              <a:latin typeface="Consolas" panose="020B0609020204030204"/>
              <a:cs typeface="Consolas" panose="020B0609020204030204"/>
            </a:endParaRPr>
          </a:p>
        </p:txBody>
      </p:sp>
      <p:sp>
        <p:nvSpPr>
          <p:cNvPr id="6" name="object 6"/>
          <p:cNvSpPr/>
          <p:nvPr/>
        </p:nvSpPr>
        <p:spPr>
          <a:xfrm>
            <a:off x="5618988" y="1434083"/>
            <a:ext cx="1301495" cy="129692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205471" y="3118104"/>
            <a:ext cx="1301496" cy="131064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203947" y="1420367"/>
            <a:ext cx="1301496" cy="130301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654040" y="3118104"/>
            <a:ext cx="1312164" cy="1310640"/>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068314" y="2807335"/>
            <a:ext cx="22987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原图</a:t>
            </a:r>
            <a:endParaRPr sz="800">
              <a:latin typeface="等线" panose="02010600030101010101" pitchFamily="2" charset="-122"/>
              <a:cs typeface="等线" panose="02010600030101010101" pitchFamily="2" charset="-122"/>
            </a:endParaRPr>
          </a:p>
        </p:txBody>
      </p:sp>
      <p:sp>
        <p:nvSpPr>
          <p:cNvPr id="14" name="object 14"/>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39</a:t>
            </a:fld>
            <a:endParaRPr dirty="0"/>
          </a:p>
        </p:txBody>
      </p:sp>
      <p:sp>
        <p:nvSpPr>
          <p:cNvPr id="11" name="object 11"/>
          <p:cNvSpPr txBox="1"/>
          <p:nvPr/>
        </p:nvSpPr>
        <p:spPr>
          <a:xfrm>
            <a:off x="7647558" y="2816733"/>
            <a:ext cx="43434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调整色调</a:t>
            </a:r>
            <a:endParaRPr sz="800">
              <a:latin typeface="等线" panose="02010600030101010101" pitchFamily="2" charset="-122"/>
              <a:cs typeface="等线" panose="02010600030101010101" pitchFamily="2" charset="-122"/>
            </a:endParaRPr>
          </a:p>
        </p:txBody>
      </p:sp>
      <p:sp>
        <p:nvSpPr>
          <p:cNvPr id="12" name="object 12"/>
          <p:cNvSpPr txBox="1"/>
          <p:nvPr/>
        </p:nvSpPr>
        <p:spPr>
          <a:xfrm>
            <a:off x="6005576" y="4541011"/>
            <a:ext cx="53594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等线" panose="02010600030101010101" pitchFamily="2" charset="-122"/>
                <a:cs typeface="等线" panose="02010600030101010101" pitchFamily="2" charset="-122"/>
              </a:rPr>
              <a:t>调整饱和度</a:t>
            </a:r>
            <a:endParaRPr sz="800">
              <a:latin typeface="等线" panose="02010600030101010101" pitchFamily="2" charset="-122"/>
              <a:cs typeface="等线" panose="02010600030101010101" pitchFamily="2" charset="-122"/>
            </a:endParaRPr>
          </a:p>
        </p:txBody>
      </p:sp>
      <p:sp>
        <p:nvSpPr>
          <p:cNvPr id="13" name="object 13"/>
          <p:cNvSpPr txBox="1"/>
          <p:nvPr/>
        </p:nvSpPr>
        <p:spPr>
          <a:xfrm>
            <a:off x="7640828" y="4543145"/>
            <a:ext cx="43434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调整明度</a:t>
            </a:r>
            <a:endParaRPr sz="800">
              <a:latin typeface="等线" panose="02010600030101010101" pitchFamily="2" charset="-122"/>
              <a:cs typeface="等线"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4652" y="270375"/>
            <a:ext cx="1818005" cy="331470"/>
          </a:xfrm>
          <a:prstGeom prst="rect">
            <a:avLst/>
          </a:prstGeom>
        </p:spPr>
        <p:txBody>
          <a:bodyPr vert="horz" wrap="square" lIns="0" tIns="13335" rIns="0" bIns="0" rtlCol="0">
            <a:spAutoFit/>
          </a:bodyPr>
          <a:lstStyle/>
          <a:p>
            <a:pPr marL="12700">
              <a:lnSpc>
                <a:spcPct val="100000"/>
              </a:lnSpc>
              <a:spcBef>
                <a:spcPts val="105"/>
              </a:spcBef>
            </a:pPr>
            <a:r>
              <a:rPr dirty="0" err="1">
                <a:latin typeface="宋体" panose="02010600030101010101" pitchFamily="2" charset="-122"/>
                <a:cs typeface="宋体" panose="02010600030101010101" pitchFamily="2" charset="-122"/>
              </a:rPr>
              <a:t>实验报告</a:t>
            </a:r>
            <a:endParaRPr dirty="0">
              <a:latin typeface="宋体" panose="02010600030101010101" pitchFamily="2" charset="-122"/>
              <a:cs typeface="宋体" panose="02010600030101010101" pitchFamily="2" charset="-122"/>
            </a:endParaRPr>
          </a:p>
        </p:txBody>
      </p:sp>
      <p:sp>
        <p:nvSpPr>
          <p:cNvPr id="3" name="object 3"/>
          <p:cNvSpPr/>
          <p:nvPr/>
        </p:nvSpPr>
        <p:spPr>
          <a:xfrm>
            <a:off x="4290059" y="4843271"/>
            <a:ext cx="207645" cy="0"/>
          </a:xfrm>
          <a:custGeom>
            <a:avLst/>
            <a:gdLst/>
            <a:ahLst/>
            <a:cxnLst/>
            <a:rect l="l" t="t" r="r" b="b"/>
            <a:pathLst>
              <a:path w="207645">
                <a:moveTo>
                  <a:pt x="0" y="0"/>
                </a:moveTo>
                <a:lnTo>
                  <a:pt x="207263" y="0"/>
                </a:lnTo>
              </a:path>
            </a:pathLst>
          </a:custGeom>
          <a:ln w="9144">
            <a:solidFill>
              <a:srgbClr val="212C46"/>
            </a:solidFill>
          </a:ln>
        </p:spPr>
        <p:txBody>
          <a:bodyPr wrap="square" lIns="0" tIns="0" rIns="0" bIns="0" rtlCol="0"/>
          <a:lstStyle/>
          <a:p>
            <a:endParaRPr/>
          </a:p>
        </p:txBody>
      </p:sp>
      <p:sp>
        <p:nvSpPr>
          <p:cNvPr id="8" name="object 8"/>
          <p:cNvSpPr txBox="1"/>
          <p:nvPr/>
        </p:nvSpPr>
        <p:spPr>
          <a:xfrm>
            <a:off x="1295400" y="1047750"/>
            <a:ext cx="6717030" cy="3557705"/>
          </a:xfrm>
          <a:prstGeom prst="rect">
            <a:avLst/>
          </a:prstGeom>
        </p:spPr>
        <p:txBody>
          <a:bodyPr vert="horz" wrap="square" lIns="0" tIns="65405" rIns="0" bIns="0" rtlCol="0">
            <a:spAutoFit/>
          </a:bodyPr>
          <a:lstStyle/>
          <a:p>
            <a:pPr marL="12700">
              <a:lnSpc>
                <a:spcPct val="150000"/>
              </a:lnSpc>
              <a:spcBef>
                <a:spcPts val="515"/>
              </a:spcBef>
            </a:pPr>
            <a:r>
              <a:rPr lang="zh-CN" altLang="en-US" sz="1600" b="1" dirty="0" err="1">
                <a:latin typeface="等线" panose="02010600030101010101" pitchFamily="2" charset="-122"/>
                <a:ea typeface="等线" panose="02010600030101010101" pitchFamily="2" charset="-122"/>
                <a:cs typeface="等线" panose="02010600030101010101" pitchFamily="2" charset="-122"/>
              </a:rPr>
              <a:t>实验任务</a:t>
            </a:r>
            <a:r>
              <a:rPr sz="1600" b="1" dirty="0">
                <a:latin typeface="等线" panose="02010600030101010101" pitchFamily="2" charset="-122"/>
                <a:ea typeface="等线" panose="02010600030101010101" pitchFamily="2" charset="-122"/>
                <a:cs typeface="等线" panose="02010600030101010101" pitchFamily="2" charset="-122"/>
              </a:rPr>
              <a:t>：</a:t>
            </a:r>
          </a:p>
          <a:p>
            <a:pPr marL="355600" indent="-342900">
              <a:lnSpc>
                <a:spcPct val="150000"/>
              </a:lnSpc>
              <a:spcBef>
                <a:spcPts val="420"/>
              </a:spcBef>
              <a:buAutoNum type="arabicPeriod"/>
              <a:tabLst>
                <a:tab pos="354965" algn="l"/>
                <a:tab pos="355600" algn="l"/>
              </a:tabLst>
            </a:pPr>
            <a:r>
              <a:rPr lang="zh-CN" altLang="en-US" sz="1600" dirty="0">
                <a:latin typeface="等线" panose="02010600030101010101" pitchFamily="2" charset="-122"/>
                <a:ea typeface="等线" panose="02010600030101010101" pitchFamily="2" charset="-122"/>
              </a:rPr>
              <a:t>理解</a:t>
            </a:r>
            <a:r>
              <a:rPr lang="en-US" altLang="zh-CN" sz="1600" dirty="0">
                <a:latin typeface="等线" panose="02010600030101010101" pitchFamily="2" charset="-122"/>
                <a:ea typeface="等线" panose="02010600030101010101" pitchFamily="2" charset="-122"/>
              </a:rPr>
              <a:t>HOG</a:t>
            </a:r>
            <a:r>
              <a:rPr lang="zh-CN" altLang="en-US" sz="1600" dirty="0">
                <a:latin typeface="等线" panose="02010600030101010101" pitchFamily="2" charset="-122"/>
                <a:ea typeface="等线" panose="02010600030101010101" pitchFamily="2" charset="-122"/>
              </a:rPr>
              <a:t>算法，使用</a:t>
            </a:r>
            <a:r>
              <a:rPr lang="en-US" altLang="zh-CN" sz="1600" dirty="0" err="1">
                <a:latin typeface="等线" panose="02010600030101010101" pitchFamily="2" charset="-122"/>
                <a:ea typeface="等线" panose="02010600030101010101" pitchFamily="2" charset="-122"/>
              </a:rPr>
              <a:t>SVM\KNN</a:t>
            </a:r>
            <a:r>
              <a:rPr lang="zh-CN" altLang="en-US" sz="1600" dirty="0">
                <a:latin typeface="等线" panose="02010600030101010101" pitchFamily="2" charset="-122"/>
                <a:ea typeface="等线" panose="02010600030101010101" pitchFamily="2" charset="-122"/>
              </a:rPr>
              <a:t>完成目标行人检测</a:t>
            </a:r>
            <a:endParaRPr lang="en-US" altLang="zh-CN" sz="1600" dirty="0" err="1">
              <a:latin typeface="等线" panose="02010600030101010101" pitchFamily="2" charset="-122"/>
              <a:ea typeface="等线" panose="02010600030101010101" pitchFamily="2" charset="-122"/>
            </a:endParaRPr>
          </a:p>
          <a:p>
            <a:pPr marL="355600" indent="-342900">
              <a:lnSpc>
                <a:spcPct val="150000"/>
              </a:lnSpc>
              <a:spcBef>
                <a:spcPts val="420"/>
              </a:spcBef>
              <a:buAutoNum type="arabicPeriod"/>
              <a:tabLst>
                <a:tab pos="354965" algn="l"/>
                <a:tab pos="355600" algn="l"/>
              </a:tabLst>
            </a:pPr>
            <a:r>
              <a:rPr lang="zh-CN" altLang="en-US" sz="1600" dirty="0">
                <a:latin typeface="等线" panose="02010600030101010101" pitchFamily="2" charset="-122"/>
                <a:ea typeface="等线" panose="02010600030101010101" pitchFamily="2" charset="-122"/>
              </a:rPr>
              <a:t>本地部署</a:t>
            </a:r>
            <a:r>
              <a:rPr lang="en-US" altLang="zh-CN" sz="1600" dirty="0">
                <a:latin typeface="等线" panose="02010600030101010101" pitchFamily="2" charset="-122"/>
                <a:ea typeface="等线" panose="02010600030101010101" pitchFamily="2" charset="-122"/>
              </a:rPr>
              <a:t>yolo V8-PyTorch</a:t>
            </a:r>
            <a:r>
              <a:rPr lang="zh-CN" altLang="en-US" sz="1600" dirty="0">
                <a:latin typeface="等线" panose="02010600030101010101" pitchFamily="2" charset="-122"/>
                <a:ea typeface="等线" panose="02010600030101010101" pitchFamily="2" charset="-122"/>
              </a:rPr>
              <a:t>，任选数据集，完成图像目标检测任务 </a:t>
            </a:r>
          </a:p>
          <a:p>
            <a:pPr marL="12700">
              <a:lnSpc>
                <a:spcPct val="150000"/>
              </a:lnSpc>
              <a:spcBef>
                <a:spcPts val="420"/>
              </a:spcBef>
              <a:tabLst>
                <a:tab pos="354965" algn="l"/>
                <a:tab pos="355600" algn="l"/>
              </a:tabLst>
            </a:pPr>
            <a:r>
              <a:rPr lang="en-US" altLang="zh-CN" sz="1100" i="1" u="sng" dirty="0" err="1">
                <a:latin typeface="等线" panose="02010600030101010101" pitchFamily="2" charset="-122"/>
                <a:ea typeface="等线" panose="02010600030101010101" pitchFamily="2" charset="-122"/>
              </a:rPr>
              <a:t>Image</a:t>
            </a:r>
            <a:r>
              <a:rPr lang="zh-CN" altLang="en-US" sz="1100" i="1" u="sng" dirty="0" err="1">
                <a:latin typeface="等线" panose="02010600030101010101" pitchFamily="2" charset="-122"/>
                <a:ea typeface="等线" panose="02010600030101010101" pitchFamily="2" charset="-122"/>
              </a:rPr>
              <a:t> </a:t>
            </a:r>
            <a:r>
              <a:rPr lang="en-US" altLang="zh-CN" sz="1100" i="1" u="sng" dirty="0" err="1">
                <a:latin typeface="等线" panose="02010600030101010101" pitchFamily="2" charset="-122"/>
                <a:ea typeface="等线" panose="02010600030101010101" pitchFamily="2" charset="-122"/>
              </a:rPr>
              <a:t>Databases:   https://homepages.inf.ed.ac.uk/rbf/CVonline/Imagedbase.htm</a:t>
            </a:r>
          </a:p>
          <a:p>
            <a:pPr marL="12700">
              <a:lnSpc>
                <a:spcPct val="150000"/>
              </a:lnSpc>
              <a:spcBef>
                <a:spcPts val="515"/>
              </a:spcBef>
            </a:pPr>
            <a:r>
              <a:rPr lang="zh-CN" altLang="en-US" sz="1600" b="1" dirty="0" err="1">
                <a:latin typeface="等线" panose="02010600030101010101" pitchFamily="2" charset="-122"/>
                <a:ea typeface="等线" panose="02010600030101010101" pitchFamily="2" charset="-122"/>
                <a:cs typeface="等线" panose="02010600030101010101" pitchFamily="2" charset="-122"/>
                <a:sym typeface="+mn-ea"/>
              </a:rPr>
              <a:t>实验要求：</a:t>
            </a:r>
            <a:endParaRPr lang="zh-CN" altLang="en-US" sz="1600" b="1" dirty="0" err="1">
              <a:latin typeface="等线" panose="02010600030101010101" pitchFamily="2" charset="-122"/>
              <a:ea typeface="等线" panose="02010600030101010101" pitchFamily="2" charset="-122"/>
              <a:cs typeface="等线" panose="02010600030101010101" pitchFamily="2" charset="-122"/>
            </a:endParaRPr>
          </a:p>
          <a:p>
            <a:pPr marL="355600" indent="-342900">
              <a:lnSpc>
                <a:spcPct val="150000"/>
              </a:lnSpc>
              <a:spcBef>
                <a:spcPts val="420"/>
              </a:spcBef>
              <a:buAutoNum type="arabicPeriod"/>
              <a:tabLst>
                <a:tab pos="354965" algn="l"/>
                <a:tab pos="355600" algn="l"/>
              </a:tabLst>
            </a:pPr>
            <a:r>
              <a:rPr lang="zh-CN" altLang="en-US" sz="1600" dirty="0" err="1">
                <a:latin typeface="等线" panose="02010600030101010101" pitchFamily="2" charset="-122"/>
                <a:ea typeface="等线" panose="02010600030101010101" pitchFamily="2" charset="-122"/>
                <a:cs typeface="等线" panose="02010600030101010101" pitchFamily="2" charset="-122"/>
                <a:sym typeface="+mn-ea"/>
              </a:rPr>
              <a:t>提交完整的代码源文件和</a:t>
            </a:r>
            <a:r>
              <a:rPr lang="en-US" altLang="zh-CN" sz="1600" dirty="0" err="1">
                <a:latin typeface="等线" panose="02010600030101010101" pitchFamily="2" charset="-122"/>
                <a:ea typeface="等线" panose="02010600030101010101" pitchFamily="2" charset="-122"/>
                <a:cs typeface="等线" panose="02010600030101010101" pitchFamily="2" charset="-122"/>
                <a:sym typeface="+mn-ea"/>
              </a:rPr>
              <a:t>README</a:t>
            </a:r>
            <a:r>
              <a:rPr lang="zh-CN" altLang="en-US" sz="1600" dirty="0" err="1">
                <a:latin typeface="等线" panose="02010600030101010101" pitchFamily="2" charset="-122"/>
                <a:ea typeface="等线" panose="02010600030101010101" pitchFamily="2" charset="-122"/>
                <a:cs typeface="等线" panose="02010600030101010101" pitchFamily="2" charset="-122"/>
                <a:sym typeface="+mn-ea"/>
              </a:rPr>
              <a:t>文件，包含你的代码需要的依赖包、如何运行、数据集等必要信息</a:t>
            </a:r>
            <a:endParaRPr lang="zh-CN" altLang="en-US" sz="1600" dirty="0" err="1">
              <a:latin typeface="等线" panose="02010600030101010101" pitchFamily="2" charset="-122"/>
              <a:ea typeface="等线" panose="02010600030101010101" pitchFamily="2" charset="-122"/>
              <a:cs typeface="等线" panose="02010600030101010101" pitchFamily="2" charset="-122"/>
            </a:endParaRPr>
          </a:p>
          <a:p>
            <a:pPr marL="355600" indent="-342900">
              <a:lnSpc>
                <a:spcPct val="150000"/>
              </a:lnSpc>
              <a:spcBef>
                <a:spcPts val="420"/>
              </a:spcBef>
              <a:buAutoNum type="arabicPeriod"/>
              <a:tabLst>
                <a:tab pos="354965" algn="l"/>
                <a:tab pos="355600" algn="l"/>
              </a:tabLst>
            </a:pPr>
            <a:r>
              <a:rPr lang="zh-CN" altLang="en-US" sz="1600" dirty="0" err="1">
                <a:latin typeface="等线" panose="02010600030101010101" pitchFamily="2" charset="-122"/>
                <a:ea typeface="等线" panose="02010600030101010101" pitchFamily="2" charset="-122"/>
                <a:cs typeface="等线" panose="02010600030101010101" pitchFamily="2" charset="-122"/>
                <a:sym typeface="+mn-ea"/>
              </a:rPr>
              <a:t>请在实验报告中详细阐述实验原理（算法原理、关键代码、模型结构、部署方式等） ，并给出合理的实验结果截图和说明。</a:t>
            </a:r>
            <a:endParaRPr lang="en-US" altLang="zh-CN" sz="1100" i="1" u="sng" dirty="0" err="1">
              <a:latin typeface="等线" panose="02010600030101010101" pitchFamily="2" charset="-122"/>
              <a:ea typeface="等线" panose="02010600030101010101" pitchFamily="2" charset="-122"/>
            </a:endParaRPr>
          </a:p>
        </p:txBody>
      </p:sp>
      <p:sp>
        <p:nvSpPr>
          <p:cNvPr id="13" name="object 13"/>
          <p:cNvSpPr txBox="1"/>
          <p:nvPr/>
        </p:nvSpPr>
        <p:spPr>
          <a:xfrm>
            <a:off x="4291329" y="4867079"/>
            <a:ext cx="205740" cy="19494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212C46"/>
                </a:solidFill>
                <a:latin typeface="Tahoma" panose="020B0604030504040204"/>
                <a:cs typeface="Tahoma" panose="020B0604030504040204"/>
              </a:rPr>
              <a:t>42</a:t>
            </a:r>
            <a:endParaRPr sz="1100">
              <a:latin typeface="Tahoma" panose="020B0604030504040204"/>
              <a:cs typeface="Tahoma" panose="020B060403050404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4953" y="159512"/>
            <a:ext cx="1516380" cy="330835"/>
          </a:xfrm>
          <a:prstGeom prst="rect">
            <a:avLst/>
          </a:prstGeom>
        </p:spPr>
        <p:txBody>
          <a:bodyPr vert="horz" wrap="square" lIns="0" tIns="13335" rIns="0" bIns="0" rtlCol="0">
            <a:spAutoFit/>
          </a:bodyPr>
          <a:lstStyle/>
          <a:p>
            <a:pPr marL="12700">
              <a:lnSpc>
                <a:spcPct val="100000"/>
              </a:lnSpc>
              <a:spcBef>
                <a:spcPts val="105"/>
              </a:spcBef>
            </a:pPr>
            <a:r>
              <a:rPr spc="-5" dirty="0"/>
              <a:t>Ga</a:t>
            </a:r>
            <a:r>
              <a:rPr spc="-15" dirty="0"/>
              <a:t>m</a:t>
            </a:r>
            <a:r>
              <a:rPr dirty="0"/>
              <a:t>m</a:t>
            </a:r>
            <a:r>
              <a:rPr spc="-5" dirty="0"/>
              <a:t>a</a:t>
            </a:r>
            <a:r>
              <a:rPr spc="5" dirty="0">
                <a:latin typeface="宋体" panose="02010600030101010101" pitchFamily="2" charset="-122"/>
                <a:cs typeface="宋体" panose="02010600030101010101" pitchFamily="2" charset="-122"/>
              </a:rPr>
              <a:t>变换</a:t>
            </a:r>
          </a:p>
        </p:txBody>
      </p:sp>
      <p:sp>
        <p:nvSpPr>
          <p:cNvPr id="3" name="object 3"/>
          <p:cNvSpPr txBox="1"/>
          <p:nvPr/>
        </p:nvSpPr>
        <p:spPr>
          <a:xfrm>
            <a:off x="545769" y="993923"/>
            <a:ext cx="8041437" cy="444352"/>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等线" panose="02010600030101010101" pitchFamily="2" charset="-122"/>
                <a:ea typeface="等线" panose="02010600030101010101" pitchFamily="2" charset="-122"/>
                <a:cs typeface="Consolas" panose="020B0609020204030204"/>
              </a:rPr>
              <a:t>Gamma</a:t>
            </a:r>
            <a:r>
              <a:rPr sz="1400" dirty="0">
                <a:latin typeface="等线" panose="02010600030101010101" pitchFamily="2" charset="-122"/>
                <a:ea typeface="等线" panose="02010600030101010101" pitchFamily="2" charset="-122"/>
                <a:cs typeface="等线" panose="02010600030101010101" pitchFamily="2" charset="-122"/>
              </a:rPr>
              <a:t>变换</a:t>
            </a:r>
            <a:r>
              <a:rPr lang="zh-CN" altLang="en-US" sz="1400" dirty="0">
                <a:latin typeface="等线" panose="02010600030101010101" pitchFamily="2" charset="-122"/>
                <a:ea typeface="等线" panose="02010600030101010101" pitchFamily="2" charset="-122"/>
                <a:cs typeface="等线" panose="02010600030101010101" pitchFamily="2" charset="-122"/>
              </a:rPr>
              <a:t>用于图像增强，提升暗部细节。</a:t>
            </a:r>
            <a:r>
              <a:rPr sz="1400" spc="-15" dirty="0">
                <a:latin typeface="等线" panose="02010600030101010101" pitchFamily="2" charset="-122"/>
                <a:ea typeface="等线" panose="02010600030101010101" pitchFamily="2" charset="-122"/>
                <a:cs typeface="等线" panose="02010600030101010101" pitchFamily="2" charset="-122"/>
              </a:rPr>
              <a:t>简</a:t>
            </a:r>
            <a:r>
              <a:rPr sz="1400" dirty="0">
                <a:latin typeface="等线" panose="02010600030101010101" pitchFamily="2" charset="-122"/>
                <a:ea typeface="等线" panose="02010600030101010101" pitchFamily="2" charset="-122"/>
                <a:cs typeface="等线" panose="02010600030101010101" pitchFamily="2" charset="-122"/>
              </a:rPr>
              <a:t>单来</a:t>
            </a:r>
            <a:r>
              <a:rPr sz="1400" spc="-15" dirty="0">
                <a:latin typeface="等线" panose="02010600030101010101" pitchFamily="2" charset="-122"/>
                <a:ea typeface="等线" panose="02010600030101010101" pitchFamily="2" charset="-122"/>
                <a:cs typeface="等线" panose="02010600030101010101" pitchFamily="2" charset="-122"/>
              </a:rPr>
              <a:t>说</a:t>
            </a:r>
            <a:r>
              <a:rPr sz="1400" dirty="0">
                <a:latin typeface="等线" panose="02010600030101010101" pitchFamily="2" charset="-122"/>
                <a:ea typeface="等线" panose="02010600030101010101" pitchFamily="2" charset="-122"/>
                <a:cs typeface="等线" panose="02010600030101010101" pitchFamily="2" charset="-122"/>
              </a:rPr>
              <a:t>就是</a:t>
            </a:r>
            <a:r>
              <a:rPr sz="1400" spc="-15" dirty="0">
                <a:latin typeface="等线" panose="02010600030101010101" pitchFamily="2" charset="-122"/>
                <a:ea typeface="等线" panose="02010600030101010101" pitchFamily="2" charset="-122"/>
                <a:cs typeface="等线" panose="02010600030101010101" pitchFamily="2" charset="-122"/>
              </a:rPr>
              <a:t>通</a:t>
            </a:r>
            <a:r>
              <a:rPr sz="1400" dirty="0">
                <a:latin typeface="等线" panose="02010600030101010101" pitchFamily="2" charset="-122"/>
                <a:ea typeface="等线" panose="02010600030101010101" pitchFamily="2" charset="-122"/>
                <a:cs typeface="等线" panose="02010600030101010101" pitchFamily="2" charset="-122"/>
              </a:rPr>
              <a:t>过非</a:t>
            </a:r>
            <a:r>
              <a:rPr sz="1400" spc="-15" dirty="0">
                <a:latin typeface="等线" panose="02010600030101010101" pitchFamily="2" charset="-122"/>
                <a:ea typeface="等线" panose="02010600030101010101" pitchFamily="2" charset="-122"/>
                <a:cs typeface="等线" panose="02010600030101010101" pitchFamily="2" charset="-122"/>
              </a:rPr>
              <a:t>线</a:t>
            </a:r>
            <a:r>
              <a:rPr sz="1400" dirty="0">
                <a:latin typeface="等线" panose="02010600030101010101" pitchFamily="2" charset="-122"/>
                <a:ea typeface="等线" panose="02010600030101010101" pitchFamily="2" charset="-122"/>
                <a:cs typeface="等线" panose="02010600030101010101" pitchFamily="2" charset="-122"/>
              </a:rPr>
              <a:t>性变换</a:t>
            </a:r>
            <a:r>
              <a:rPr sz="1400" spc="-5" dirty="0">
                <a:latin typeface="等线" panose="02010600030101010101" pitchFamily="2" charset="-122"/>
                <a:ea typeface="等线" panose="02010600030101010101" pitchFamily="2" charset="-122"/>
                <a:cs typeface="Consolas" panose="020B0609020204030204"/>
              </a:rPr>
              <a:t>(</a:t>
            </a:r>
            <a:r>
              <a:rPr sz="1400" dirty="0">
                <a:latin typeface="等线" panose="02010600030101010101" pitchFamily="2" charset="-122"/>
                <a:ea typeface="等线" panose="02010600030101010101" pitchFamily="2" charset="-122"/>
                <a:cs typeface="等线" panose="02010600030101010101" pitchFamily="2" charset="-122"/>
              </a:rPr>
              <a:t>因为人眼对自然的感知</a:t>
            </a:r>
            <a:r>
              <a:rPr sz="1400" spc="-15" dirty="0">
                <a:latin typeface="等线" panose="02010600030101010101" pitchFamily="2" charset="-122"/>
                <a:ea typeface="等线" panose="02010600030101010101" pitchFamily="2" charset="-122"/>
                <a:cs typeface="等线" panose="02010600030101010101" pitchFamily="2" charset="-122"/>
              </a:rPr>
              <a:t>是</a:t>
            </a:r>
            <a:r>
              <a:rPr sz="1400" dirty="0">
                <a:latin typeface="等线" panose="02010600030101010101" pitchFamily="2" charset="-122"/>
                <a:ea typeface="等线" panose="02010600030101010101" pitchFamily="2" charset="-122"/>
                <a:cs typeface="等线" panose="02010600030101010101" pitchFamily="2" charset="-122"/>
              </a:rPr>
              <a:t>非线</a:t>
            </a:r>
            <a:r>
              <a:rPr sz="1400" spc="-15" dirty="0">
                <a:latin typeface="等线" panose="02010600030101010101" pitchFamily="2" charset="-122"/>
                <a:ea typeface="等线" panose="02010600030101010101" pitchFamily="2" charset="-122"/>
                <a:cs typeface="等线" panose="02010600030101010101" pitchFamily="2" charset="-122"/>
              </a:rPr>
              <a:t>性</a:t>
            </a:r>
            <a:r>
              <a:rPr sz="1400" dirty="0">
                <a:latin typeface="等线" panose="02010600030101010101" pitchFamily="2" charset="-122"/>
                <a:ea typeface="等线" panose="02010600030101010101" pitchFamily="2" charset="-122"/>
                <a:cs typeface="等线" panose="02010600030101010101" pitchFamily="2" charset="-122"/>
              </a:rPr>
              <a:t>的</a:t>
            </a:r>
            <a:r>
              <a:rPr sz="1400" spc="-5" dirty="0">
                <a:latin typeface="等线" panose="02010600030101010101" pitchFamily="2" charset="-122"/>
                <a:ea typeface="等线" panose="02010600030101010101" pitchFamily="2" charset="-122"/>
                <a:cs typeface="Consolas" panose="020B0609020204030204"/>
              </a:rPr>
              <a:t>)</a:t>
            </a:r>
            <a:r>
              <a:rPr sz="1400" dirty="0">
                <a:latin typeface="等线" panose="02010600030101010101" pitchFamily="2" charset="-122"/>
                <a:ea typeface="等线" panose="02010600030101010101" pitchFamily="2" charset="-122"/>
                <a:cs typeface="等线" panose="02010600030101010101" pitchFamily="2" charset="-122"/>
              </a:rPr>
              <a:t>让图像</a:t>
            </a:r>
            <a:r>
              <a:rPr sz="1400" spc="-15" dirty="0">
                <a:latin typeface="等线" panose="02010600030101010101" pitchFamily="2" charset="-122"/>
                <a:ea typeface="等线" panose="02010600030101010101" pitchFamily="2" charset="-122"/>
                <a:cs typeface="等线" panose="02010600030101010101" pitchFamily="2" charset="-122"/>
              </a:rPr>
              <a:t>从</a:t>
            </a:r>
            <a:r>
              <a:rPr sz="1400" dirty="0">
                <a:latin typeface="等线" panose="02010600030101010101" pitchFamily="2" charset="-122"/>
                <a:ea typeface="等线" panose="02010600030101010101" pitchFamily="2" charset="-122"/>
                <a:cs typeface="等线" panose="02010600030101010101" pitchFamily="2" charset="-122"/>
              </a:rPr>
              <a:t>对曝</a:t>
            </a:r>
            <a:r>
              <a:rPr sz="1400" spc="-15" dirty="0">
                <a:latin typeface="等线" panose="02010600030101010101" pitchFamily="2" charset="-122"/>
                <a:ea typeface="等线" panose="02010600030101010101" pitchFamily="2" charset="-122"/>
                <a:cs typeface="等线" panose="02010600030101010101" pitchFamily="2" charset="-122"/>
              </a:rPr>
              <a:t>光</a:t>
            </a:r>
            <a:r>
              <a:rPr sz="1400" dirty="0">
                <a:latin typeface="等线" panose="02010600030101010101" pitchFamily="2" charset="-122"/>
                <a:ea typeface="等线" panose="02010600030101010101" pitchFamily="2" charset="-122"/>
                <a:cs typeface="等线" panose="02010600030101010101" pitchFamily="2" charset="-122"/>
              </a:rPr>
              <a:t>强度</a:t>
            </a:r>
            <a:r>
              <a:rPr sz="1400" spc="-15" dirty="0">
                <a:latin typeface="等线" panose="02010600030101010101" pitchFamily="2" charset="-122"/>
                <a:ea typeface="等线" panose="02010600030101010101" pitchFamily="2" charset="-122"/>
                <a:cs typeface="等线" panose="02010600030101010101" pitchFamily="2" charset="-122"/>
              </a:rPr>
              <a:t>的</a:t>
            </a:r>
            <a:r>
              <a:rPr sz="1400" dirty="0">
                <a:latin typeface="等线" panose="02010600030101010101" pitchFamily="2" charset="-122"/>
                <a:ea typeface="等线" panose="02010600030101010101" pitchFamily="2" charset="-122"/>
                <a:cs typeface="等线" panose="02010600030101010101" pitchFamily="2" charset="-122"/>
              </a:rPr>
              <a:t>线性</a:t>
            </a:r>
            <a:r>
              <a:rPr sz="1400" spc="-15" dirty="0">
                <a:latin typeface="等线" panose="02010600030101010101" pitchFamily="2" charset="-122"/>
                <a:ea typeface="等线" panose="02010600030101010101" pitchFamily="2" charset="-122"/>
                <a:cs typeface="等线" panose="02010600030101010101" pitchFamily="2" charset="-122"/>
              </a:rPr>
              <a:t>响</a:t>
            </a:r>
            <a:r>
              <a:rPr sz="1400" dirty="0">
                <a:latin typeface="等线" panose="02010600030101010101" pitchFamily="2" charset="-122"/>
                <a:ea typeface="等线" panose="02010600030101010101" pitchFamily="2" charset="-122"/>
                <a:cs typeface="等线" panose="02010600030101010101" pitchFamily="2" charset="-122"/>
              </a:rPr>
              <a:t>应变</a:t>
            </a:r>
            <a:r>
              <a:rPr sz="1400" spc="-15" dirty="0">
                <a:latin typeface="等线" panose="02010600030101010101" pitchFamily="2" charset="-122"/>
                <a:ea typeface="等线" panose="02010600030101010101" pitchFamily="2" charset="-122"/>
                <a:cs typeface="等线" panose="02010600030101010101" pitchFamily="2" charset="-122"/>
              </a:rPr>
              <a:t>得</a:t>
            </a:r>
            <a:r>
              <a:rPr sz="1400" dirty="0">
                <a:latin typeface="等线" panose="02010600030101010101" pitchFamily="2" charset="-122"/>
                <a:ea typeface="等线" panose="02010600030101010101" pitchFamily="2" charset="-122"/>
                <a:cs typeface="等线" panose="02010600030101010101" pitchFamily="2" charset="-122"/>
              </a:rPr>
              <a:t>更接</a:t>
            </a:r>
            <a:r>
              <a:rPr sz="1400" spc="-15" dirty="0">
                <a:latin typeface="等线" panose="02010600030101010101" pitchFamily="2" charset="-122"/>
                <a:ea typeface="等线" panose="02010600030101010101" pitchFamily="2" charset="-122"/>
                <a:cs typeface="等线" panose="02010600030101010101" pitchFamily="2" charset="-122"/>
              </a:rPr>
              <a:t>近</a:t>
            </a:r>
            <a:r>
              <a:rPr sz="1400" dirty="0">
                <a:latin typeface="等线" panose="02010600030101010101" pitchFamily="2" charset="-122"/>
                <a:ea typeface="等线" panose="02010600030101010101" pitchFamily="2" charset="-122"/>
                <a:cs typeface="等线" panose="02010600030101010101" pitchFamily="2" charset="-122"/>
              </a:rPr>
              <a:t>人眼</a:t>
            </a:r>
            <a:r>
              <a:rPr sz="1400" spc="-15" dirty="0">
                <a:latin typeface="等线" panose="02010600030101010101" pitchFamily="2" charset="-122"/>
                <a:ea typeface="等线" panose="02010600030101010101" pitchFamily="2" charset="-122"/>
                <a:cs typeface="等线" panose="02010600030101010101" pitchFamily="2" charset="-122"/>
              </a:rPr>
              <a:t>感</a:t>
            </a:r>
            <a:r>
              <a:rPr sz="1400" dirty="0">
                <a:latin typeface="等线" panose="02010600030101010101" pitchFamily="2" charset="-122"/>
                <a:ea typeface="等线" panose="02010600030101010101" pitchFamily="2" charset="-122"/>
                <a:cs typeface="等线" panose="02010600030101010101" pitchFamily="2" charset="-122"/>
              </a:rPr>
              <a:t>受到 的响应。</a:t>
            </a:r>
            <a:r>
              <a:rPr sz="1400" spc="-5" dirty="0">
                <a:latin typeface="等线" panose="02010600030101010101" pitchFamily="2" charset="-122"/>
                <a:ea typeface="等线" panose="02010600030101010101" pitchFamily="2" charset="-122"/>
                <a:cs typeface="Consolas" panose="020B0609020204030204"/>
              </a:rPr>
              <a:t>Gamma</a:t>
            </a:r>
            <a:r>
              <a:rPr sz="1400" dirty="0">
                <a:latin typeface="等线" panose="02010600030101010101" pitchFamily="2" charset="-122"/>
                <a:ea typeface="等线" panose="02010600030101010101" pitchFamily="2" charset="-122"/>
                <a:cs typeface="等线" panose="02010600030101010101" pitchFamily="2" charset="-122"/>
              </a:rPr>
              <a:t>压缩公式：</a:t>
            </a:r>
            <a:endParaRPr sz="1400">
              <a:latin typeface="等线" panose="02010600030101010101" pitchFamily="2" charset="-122"/>
              <a:ea typeface="等线" panose="02010600030101010101" pitchFamily="2" charset="-122"/>
              <a:cs typeface="等线" panose="02010600030101010101" pitchFamily="2" charset="-122"/>
            </a:endParaRPr>
          </a:p>
        </p:txBody>
      </p:sp>
      <p:sp>
        <p:nvSpPr>
          <p:cNvPr id="4" name="object 4"/>
          <p:cNvSpPr/>
          <p:nvPr/>
        </p:nvSpPr>
        <p:spPr>
          <a:xfrm>
            <a:off x="3799459" y="1630298"/>
            <a:ext cx="384175" cy="165735"/>
          </a:xfrm>
          <a:custGeom>
            <a:avLst/>
            <a:gdLst/>
            <a:ahLst/>
            <a:cxnLst/>
            <a:rect l="l" t="t" r="r" b="b"/>
            <a:pathLst>
              <a:path w="384175" h="165735">
                <a:moveTo>
                  <a:pt x="331342" y="0"/>
                </a:moveTo>
                <a:lnTo>
                  <a:pt x="328929" y="6730"/>
                </a:lnTo>
                <a:lnTo>
                  <a:pt x="338528" y="10872"/>
                </a:lnTo>
                <a:lnTo>
                  <a:pt x="346757" y="16621"/>
                </a:lnTo>
                <a:lnTo>
                  <a:pt x="366474" y="54816"/>
                </a:lnTo>
                <a:lnTo>
                  <a:pt x="368935" y="81787"/>
                </a:lnTo>
                <a:lnTo>
                  <a:pt x="368317" y="96359"/>
                </a:lnTo>
                <a:lnTo>
                  <a:pt x="353579" y="141047"/>
                </a:lnTo>
                <a:lnTo>
                  <a:pt x="329183" y="158496"/>
                </a:lnTo>
                <a:lnTo>
                  <a:pt x="331342" y="165226"/>
                </a:lnTo>
                <a:lnTo>
                  <a:pt x="370458" y="136271"/>
                </a:lnTo>
                <a:lnTo>
                  <a:pt x="383192" y="97819"/>
                </a:lnTo>
                <a:lnTo>
                  <a:pt x="384048" y="82676"/>
                </a:lnTo>
                <a:lnTo>
                  <a:pt x="383190" y="67532"/>
                </a:lnTo>
                <a:lnTo>
                  <a:pt x="370331" y="28955"/>
                </a:lnTo>
                <a:lnTo>
                  <a:pt x="343292" y="4310"/>
                </a:lnTo>
                <a:lnTo>
                  <a:pt x="331342" y="0"/>
                </a:lnTo>
                <a:close/>
              </a:path>
              <a:path w="384175" h="165735">
                <a:moveTo>
                  <a:pt x="52577" y="0"/>
                </a:moveTo>
                <a:lnTo>
                  <a:pt x="13588" y="28955"/>
                </a:lnTo>
                <a:lnTo>
                  <a:pt x="837" y="67532"/>
                </a:lnTo>
                <a:lnTo>
                  <a:pt x="0" y="82676"/>
                </a:lnTo>
                <a:lnTo>
                  <a:pt x="837" y="97819"/>
                </a:lnTo>
                <a:lnTo>
                  <a:pt x="13588" y="136271"/>
                </a:lnTo>
                <a:lnTo>
                  <a:pt x="52577" y="165226"/>
                </a:lnTo>
                <a:lnTo>
                  <a:pt x="54737" y="158496"/>
                </a:lnTo>
                <a:lnTo>
                  <a:pt x="45303" y="154330"/>
                </a:lnTo>
                <a:lnTo>
                  <a:pt x="37179" y="148510"/>
                </a:lnTo>
                <a:lnTo>
                  <a:pt x="17446" y="109585"/>
                </a:lnTo>
                <a:lnTo>
                  <a:pt x="14986" y="81787"/>
                </a:lnTo>
                <a:lnTo>
                  <a:pt x="15603" y="67665"/>
                </a:lnTo>
                <a:lnTo>
                  <a:pt x="30362" y="23965"/>
                </a:lnTo>
                <a:lnTo>
                  <a:pt x="54990" y="6730"/>
                </a:lnTo>
                <a:lnTo>
                  <a:pt x="52577" y="0"/>
                </a:lnTo>
                <a:close/>
              </a:path>
            </a:pathLst>
          </a:custGeom>
          <a:solidFill>
            <a:srgbClr val="000000"/>
          </a:solidFill>
        </p:spPr>
        <p:txBody>
          <a:bodyPr wrap="square" lIns="0" tIns="0" rIns="0" bIns="0" rtlCol="0"/>
          <a:lstStyle/>
          <a:p>
            <a:endParaRPr/>
          </a:p>
        </p:txBody>
      </p:sp>
      <p:sp>
        <p:nvSpPr>
          <p:cNvPr id="5" name="object 5"/>
          <p:cNvSpPr txBox="1"/>
          <p:nvPr/>
        </p:nvSpPr>
        <p:spPr>
          <a:xfrm>
            <a:off x="3698494" y="1571625"/>
            <a:ext cx="43815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Cambria Math" panose="02040503050406030204"/>
                <a:cs typeface="Cambria Math" panose="02040503050406030204"/>
              </a:rPr>
              <a:t>𝐼 </a:t>
            </a:r>
            <a:r>
              <a:rPr sz="1400" spc="15" dirty="0">
                <a:latin typeface="Cambria Math" panose="02040503050406030204"/>
                <a:cs typeface="Cambria Math" panose="02040503050406030204"/>
              </a:rPr>
              <a:t>𝑥,</a:t>
            </a:r>
            <a:r>
              <a:rPr sz="1400" spc="-155" dirty="0">
                <a:latin typeface="Cambria Math" panose="02040503050406030204"/>
                <a:cs typeface="Cambria Math" panose="02040503050406030204"/>
              </a:rPr>
              <a:t> </a:t>
            </a:r>
            <a:r>
              <a:rPr sz="1400" dirty="0">
                <a:latin typeface="Cambria Math" panose="02040503050406030204"/>
                <a:cs typeface="Cambria Math" panose="02040503050406030204"/>
              </a:rPr>
              <a:t>𝑦</a:t>
            </a:r>
            <a:endParaRPr sz="1400">
              <a:latin typeface="Cambria Math" panose="02040503050406030204"/>
              <a:cs typeface="Cambria Math" panose="02040503050406030204"/>
            </a:endParaRPr>
          </a:p>
        </p:txBody>
      </p:sp>
      <p:sp>
        <p:nvSpPr>
          <p:cNvPr id="6" name="object 6"/>
          <p:cNvSpPr/>
          <p:nvPr/>
        </p:nvSpPr>
        <p:spPr>
          <a:xfrm>
            <a:off x="4520310" y="1630298"/>
            <a:ext cx="386080" cy="165735"/>
          </a:xfrm>
          <a:custGeom>
            <a:avLst/>
            <a:gdLst/>
            <a:ahLst/>
            <a:cxnLst/>
            <a:rect l="l" t="t" r="r" b="b"/>
            <a:pathLst>
              <a:path w="386079" h="165735">
                <a:moveTo>
                  <a:pt x="332866" y="0"/>
                </a:moveTo>
                <a:lnTo>
                  <a:pt x="330453" y="6730"/>
                </a:lnTo>
                <a:lnTo>
                  <a:pt x="340052" y="10872"/>
                </a:lnTo>
                <a:lnTo>
                  <a:pt x="348281" y="16621"/>
                </a:lnTo>
                <a:lnTo>
                  <a:pt x="367998" y="54816"/>
                </a:lnTo>
                <a:lnTo>
                  <a:pt x="370459" y="81787"/>
                </a:lnTo>
                <a:lnTo>
                  <a:pt x="369841" y="96359"/>
                </a:lnTo>
                <a:lnTo>
                  <a:pt x="355103" y="141047"/>
                </a:lnTo>
                <a:lnTo>
                  <a:pt x="330708" y="158496"/>
                </a:lnTo>
                <a:lnTo>
                  <a:pt x="332866" y="165226"/>
                </a:lnTo>
                <a:lnTo>
                  <a:pt x="371983" y="136271"/>
                </a:lnTo>
                <a:lnTo>
                  <a:pt x="384716" y="97819"/>
                </a:lnTo>
                <a:lnTo>
                  <a:pt x="385572" y="82676"/>
                </a:lnTo>
                <a:lnTo>
                  <a:pt x="384714" y="67532"/>
                </a:lnTo>
                <a:lnTo>
                  <a:pt x="371855" y="28955"/>
                </a:lnTo>
                <a:lnTo>
                  <a:pt x="344816" y="4310"/>
                </a:lnTo>
                <a:lnTo>
                  <a:pt x="332866" y="0"/>
                </a:lnTo>
                <a:close/>
              </a:path>
              <a:path w="386079" h="165735">
                <a:moveTo>
                  <a:pt x="52577" y="0"/>
                </a:moveTo>
                <a:lnTo>
                  <a:pt x="13588" y="28955"/>
                </a:lnTo>
                <a:lnTo>
                  <a:pt x="837" y="67532"/>
                </a:lnTo>
                <a:lnTo>
                  <a:pt x="0" y="82676"/>
                </a:lnTo>
                <a:lnTo>
                  <a:pt x="837" y="97819"/>
                </a:lnTo>
                <a:lnTo>
                  <a:pt x="13588" y="136271"/>
                </a:lnTo>
                <a:lnTo>
                  <a:pt x="52577" y="165226"/>
                </a:lnTo>
                <a:lnTo>
                  <a:pt x="54737" y="158496"/>
                </a:lnTo>
                <a:lnTo>
                  <a:pt x="45303" y="154330"/>
                </a:lnTo>
                <a:lnTo>
                  <a:pt x="37179" y="148510"/>
                </a:lnTo>
                <a:lnTo>
                  <a:pt x="17446" y="109585"/>
                </a:lnTo>
                <a:lnTo>
                  <a:pt x="14986" y="81787"/>
                </a:lnTo>
                <a:lnTo>
                  <a:pt x="15603" y="67665"/>
                </a:lnTo>
                <a:lnTo>
                  <a:pt x="30362" y="23965"/>
                </a:lnTo>
                <a:lnTo>
                  <a:pt x="54990" y="6730"/>
                </a:lnTo>
                <a:lnTo>
                  <a:pt x="52577" y="0"/>
                </a:lnTo>
                <a:close/>
              </a:path>
            </a:pathLst>
          </a:custGeom>
          <a:solidFill>
            <a:srgbClr val="000000"/>
          </a:solidFill>
        </p:spPr>
        <p:txBody>
          <a:bodyPr wrap="square" lIns="0" tIns="0" rIns="0" bIns="0" rtlCol="0"/>
          <a:lstStyle/>
          <a:p>
            <a:endParaRPr/>
          </a:p>
        </p:txBody>
      </p:sp>
      <p:sp>
        <p:nvSpPr>
          <p:cNvPr id="7" name="object 7"/>
          <p:cNvSpPr txBox="1"/>
          <p:nvPr/>
        </p:nvSpPr>
        <p:spPr>
          <a:xfrm>
            <a:off x="4212590" y="1506093"/>
            <a:ext cx="1241425" cy="239395"/>
          </a:xfrm>
          <a:prstGeom prst="rect">
            <a:avLst/>
          </a:prstGeom>
        </p:spPr>
        <p:txBody>
          <a:bodyPr vert="horz" wrap="square" lIns="0" tIns="13335" rIns="0" bIns="0" rtlCol="0">
            <a:spAutoFit/>
          </a:bodyPr>
          <a:lstStyle/>
          <a:p>
            <a:pPr marL="38100">
              <a:lnSpc>
                <a:spcPct val="100000"/>
              </a:lnSpc>
              <a:spcBef>
                <a:spcPts val="105"/>
              </a:spcBef>
            </a:pPr>
            <a:r>
              <a:rPr sz="2100" baseline="-20000" dirty="0">
                <a:latin typeface="Cambria Math" panose="02040503050406030204"/>
                <a:cs typeface="Cambria Math" panose="02040503050406030204"/>
              </a:rPr>
              <a:t>= 𝐼 </a:t>
            </a:r>
            <a:r>
              <a:rPr sz="2100" spc="30" baseline="-20000" dirty="0">
                <a:latin typeface="Cambria Math" panose="02040503050406030204"/>
                <a:cs typeface="Cambria Math" panose="02040503050406030204"/>
              </a:rPr>
              <a:t>𝑥, </a:t>
            </a:r>
            <a:r>
              <a:rPr sz="2100" baseline="-20000" dirty="0">
                <a:latin typeface="Cambria Math" panose="02040503050406030204"/>
                <a:cs typeface="Cambria Math" panose="02040503050406030204"/>
              </a:rPr>
              <a:t>𝑦</a:t>
            </a:r>
            <a:r>
              <a:rPr sz="2100" spc="375" baseline="-20000" dirty="0">
                <a:latin typeface="Cambria Math" panose="02040503050406030204"/>
                <a:cs typeface="Cambria Math" panose="02040503050406030204"/>
              </a:rPr>
              <a:t> </a:t>
            </a:r>
            <a:r>
              <a:rPr sz="1000" spc="80" dirty="0">
                <a:latin typeface="Cambria Math" panose="02040503050406030204"/>
                <a:cs typeface="Cambria Math" panose="02040503050406030204"/>
              </a:rPr>
              <a:t>𝑔𝑎𝑚𝑚𝑎</a:t>
            </a:r>
            <a:endParaRPr sz="1000">
              <a:latin typeface="Cambria Math" panose="02040503050406030204"/>
              <a:cs typeface="Cambria Math" panose="02040503050406030204"/>
            </a:endParaRPr>
          </a:p>
        </p:txBody>
      </p:sp>
      <p:sp>
        <p:nvSpPr>
          <p:cNvPr id="8" name="object 8"/>
          <p:cNvSpPr txBox="1"/>
          <p:nvPr/>
        </p:nvSpPr>
        <p:spPr>
          <a:xfrm>
            <a:off x="797763" y="1783156"/>
            <a:ext cx="7537450" cy="454025"/>
          </a:xfrm>
          <a:prstGeom prst="rect">
            <a:avLst/>
          </a:prstGeom>
        </p:spPr>
        <p:txBody>
          <a:bodyPr vert="horz" wrap="square" lIns="0" tIns="13335" rIns="0" bIns="0" rtlCol="0">
            <a:spAutoFit/>
          </a:bodyPr>
          <a:lstStyle/>
          <a:p>
            <a:pPr marL="12700">
              <a:lnSpc>
                <a:spcPct val="100000"/>
              </a:lnSpc>
              <a:spcBef>
                <a:spcPts val="105"/>
              </a:spcBef>
            </a:pPr>
            <a:r>
              <a:rPr sz="1400" dirty="0">
                <a:latin typeface="等线" panose="02010600030101010101" pitchFamily="2" charset="-122"/>
                <a:cs typeface="等线" panose="02010600030101010101" pitchFamily="2" charset="-122"/>
              </a:rPr>
              <a:t>如果直方图中的成分过</a:t>
            </a:r>
            <a:r>
              <a:rPr sz="1400" spc="-15" dirty="0">
                <a:latin typeface="等线" panose="02010600030101010101" pitchFamily="2" charset="-122"/>
                <a:cs typeface="等线" panose="02010600030101010101" pitchFamily="2" charset="-122"/>
              </a:rPr>
              <a:t>于</a:t>
            </a:r>
            <a:r>
              <a:rPr sz="1400" dirty="0">
                <a:latin typeface="等线" panose="02010600030101010101" pitchFamily="2" charset="-122"/>
                <a:cs typeface="等线" panose="02010600030101010101" pitchFamily="2" charset="-122"/>
              </a:rPr>
              <a:t>靠</a:t>
            </a:r>
            <a:r>
              <a:rPr sz="1400" spc="5" dirty="0">
                <a:latin typeface="等线" panose="02010600030101010101" pitchFamily="2" charset="-122"/>
                <a:cs typeface="等线" panose="02010600030101010101" pitchFamily="2" charset="-122"/>
              </a:rPr>
              <a:t>近</a:t>
            </a:r>
            <a:r>
              <a:rPr sz="1400" spc="-10" dirty="0">
                <a:latin typeface="Consolas" panose="020B0609020204030204"/>
                <a:cs typeface="Consolas" panose="020B0609020204030204"/>
              </a:rPr>
              <a:t>0</a:t>
            </a:r>
            <a:r>
              <a:rPr sz="1400" dirty="0">
                <a:latin typeface="等线" panose="02010600030101010101" pitchFamily="2" charset="-122"/>
                <a:cs typeface="等线" panose="02010600030101010101" pitchFamily="2" charset="-122"/>
              </a:rPr>
              <a:t>或者</a:t>
            </a:r>
            <a:r>
              <a:rPr sz="1400" spc="-5" dirty="0">
                <a:latin typeface="Consolas" panose="020B0609020204030204"/>
                <a:cs typeface="Consolas" panose="020B0609020204030204"/>
              </a:rPr>
              <a:t>255</a:t>
            </a:r>
            <a:r>
              <a:rPr sz="1400" spc="-5" dirty="0">
                <a:latin typeface="等线" panose="02010600030101010101" pitchFamily="2" charset="-122"/>
                <a:cs typeface="等线" panose="02010600030101010101" pitchFamily="2" charset="-122"/>
              </a:rPr>
              <a:t>，</a:t>
            </a:r>
            <a:r>
              <a:rPr sz="1400" dirty="0">
                <a:latin typeface="等线" panose="02010600030101010101" pitchFamily="2" charset="-122"/>
                <a:cs typeface="等线" panose="02010600030101010101" pitchFamily="2" charset="-122"/>
              </a:rPr>
              <a:t>可</a:t>
            </a:r>
            <a:r>
              <a:rPr sz="1400" spc="5" dirty="0">
                <a:latin typeface="等线" panose="02010600030101010101" pitchFamily="2" charset="-122"/>
                <a:cs typeface="等线" panose="02010600030101010101" pitchFamily="2" charset="-122"/>
              </a:rPr>
              <a:t>能</a:t>
            </a:r>
            <a:r>
              <a:rPr sz="1400" dirty="0">
                <a:latin typeface="等线" panose="02010600030101010101" pitchFamily="2" charset="-122"/>
                <a:cs typeface="等线" panose="02010600030101010101" pitchFamily="2" charset="-122"/>
              </a:rPr>
              <a:t>就</a:t>
            </a:r>
            <a:r>
              <a:rPr sz="1400" spc="5" dirty="0">
                <a:latin typeface="等线" panose="02010600030101010101" pitchFamily="2" charset="-122"/>
                <a:cs typeface="等线" panose="02010600030101010101" pitchFamily="2" charset="-122"/>
              </a:rPr>
              <a:t>出</a:t>
            </a:r>
            <a:r>
              <a:rPr sz="1400" spc="-15" dirty="0">
                <a:latin typeface="等线" panose="02010600030101010101" pitchFamily="2" charset="-122"/>
                <a:cs typeface="等线" panose="02010600030101010101" pitchFamily="2" charset="-122"/>
              </a:rPr>
              <a:t>现</a:t>
            </a:r>
            <a:r>
              <a:rPr sz="1400" spc="5" dirty="0">
                <a:latin typeface="等线" panose="02010600030101010101" pitchFamily="2" charset="-122"/>
                <a:cs typeface="等线" panose="02010600030101010101" pitchFamily="2" charset="-122"/>
              </a:rPr>
              <a:t>了</a:t>
            </a:r>
            <a:r>
              <a:rPr sz="1400" dirty="0">
                <a:latin typeface="等线" panose="02010600030101010101" pitchFamily="2" charset="-122"/>
                <a:cs typeface="等线" panose="02010600030101010101" pitchFamily="2" charset="-122"/>
              </a:rPr>
              <a:t>暗</a:t>
            </a:r>
            <a:r>
              <a:rPr sz="1400" spc="-10" dirty="0">
                <a:latin typeface="等线" panose="02010600030101010101" pitchFamily="2" charset="-122"/>
                <a:cs typeface="等线" panose="02010600030101010101" pitchFamily="2" charset="-122"/>
              </a:rPr>
              <a:t>部</a:t>
            </a:r>
            <a:r>
              <a:rPr sz="1400" spc="5" dirty="0">
                <a:latin typeface="等线" panose="02010600030101010101" pitchFamily="2" charset="-122"/>
                <a:cs typeface="等线" panose="02010600030101010101" pitchFamily="2" charset="-122"/>
              </a:rPr>
              <a:t>细</a:t>
            </a:r>
            <a:r>
              <a:rPr sz="1400" dirty="0">
                <a:latin typeface="等线" panose="02010600030101010101" pitchFamily="2" charset="-122"/>
                <a:cs typeface="等线" panose="02010600030101010101" pitchFamily="2" charset="-122"/>
              </a:rPr>
              <a:t>节</a:t>
            </a:r>
            <a:r>
              <a:rPr sz="1400" spc="-10" dirty="0">
                <a:latin typeface="等线" panose="02010600030101010101" pitchFamily="2" charset="-122"/>
                <a:cs typeface="等线" panose="02010600030101010101" pitchFamily="2" charset="-122"/>
              </a:rPr>
              <a:t>不</a:t>
            </a:r>
            <a:r>
              <a:rPr sz="1400" spc="5" dirty="0">
                <a:latin typeface="等线" panose="02010600030101010101" pitchFamily="2" charset="-122"/>
                <a:cs typeface="等线" panose="02010600030101010101" pitchFamily="2" charset="-122"/>
              </a:rPr>
              <a:t>足</a:t>
            </a:r>
            <a:r>
              <a:rPr sz="1400" dirty="0">
                <a:latin typeface="等线" panose="02010600030101010101" pitchFamily="2" charset="-122"/>
                <a:cs typeface="等线" panose="02010600030101010101" pitchFamily="2" charset="-122"/>
              </a:rPr>
              <a:t>或</a:t>
            </a:r>
            <a:r>
              <a:rPr sz="1400" spc="-10" dirty="0">
                <a:latin typeface="等线" panose="02010600030101010101" pitchFamily="2" charset="-122"/>
                <a:cs typeface="等线" panose="02010600030101010101" pitchFamily="2" charset="-122"/>
              </a:rPr>
              <a:t>者</a:t>
            </a:r>
            <a:r>
              <a:rPr sz="1400" spc="5" dirty="0">
                <a:latin typeface="等线" panose="02010600030101010101" pitchFamily="2" charset="-122"/>
                <a:cs typeface="等线" panose="02010600030101010101" pitchFamily="2" charset="-122"/>
              </a:rPr>
              <a:t>亮</a:t>
            </a:r>
            <a:r>
              <a:rPr sz="1400" dirty="0">
                <a:latin typeface="等线" panose="02010600030101010101" pitchFamily="2" charset="-122"/>
                <a:cs typeface="等线" panose="02010600030101010101" pitchFamily="2" charset="-122"/>
              </a:rPr>
              <a:t>部</a:t>
            </a:r>
            <a:r>
              <a:rPr sz="1400" spc="-10" dirty="0">
                <a:latin typeface="等线" panose="02010600030101010101" pitchFamily="2" charset="-122"/>
                <a:cs typeface="等线" panose="02010600030101010101" pitchFamily="2" charset="-122"/>
              </a:rPr>
              <a:t>细</a:t>
            </a:r>
            <a:r>
              <a:rPr sz="1400" spc="5" dirty="0">
                <a:latin typeface="等线" panose="02010600030101010101" pitchFamily="2" charset="-122"/>
                <a:cs typeface="等线" panose="02010600030101010101" pitchFamily="2" charset="-122"/>
              </a:rPr>
              <a:t>节</a:t>
            </a:r>
            <a:r>
              <a:rPr sz="1400" dirty="0">
                <a:latin typeface="等线" panose="02010600030101010101" pitchFamily="2" charset="-122"/>
                <a:cs typeface="等线" panose="02010600030101010101" pitchFamily="2" charset="-122"/>
              </a:rPr>
              <a:t>丢</a:t>
            </a:r>
            <a:r>
              <a:rPr sz="1400" spc="-10" dirty="0">
                <a:latin typeface="等线" panose="02010600030101010101" pitchFamily="2" charset="-122"/>
                <a:cs typeface="等线" panose="02010600030101010101" pitchFamily="2" charset="-122"/>
              </a:rPr>
              <a:t>失</a:t>
            </a:r>
            <a:r>
              <a:rPr sz="1400" spc="5" dirty="0">
                <a:latin typeface="等线" panose="02010600030101010101" pitchFamily="2" charset="-122"/>
                <a:cs typeface="等线" panose="02010600030101010101" pitchFamily="2" charset="-122"/>
              </a:rPr>
              <a:t>的</a:t>
            </a:r>
            <a:r>
              <a:rPr sz="1400" dirty="0">
                <a:latin typeface="等线" panose="02010600030101010101" pitchFamily="2" charset="-122"/>
                <a:cs typeface="等线" panose="02010600030101010101" pitchFamily="2" charset="-122"/>
              </a:rPr>
              <a:t>情</a:t>
            </a:r>
            <a:r>
              <a:rPr sz="1400" spc="-10" dirty="0">
                <a:latin typeface="等线" panose="02010600030101010101" pitchFamily="2" charset="-122"/>
                <a:cs typeface="等线" panose="02010600030101010101" pitchFamily="2" charset="-122"/>
              </a:rPr>
              <a:t>况</a:t>
            </a:r>
            <a:r>
              <a:rPr sz="1400" spc="5" dirty="0">
                <a:latin typeface="等线" panose="02010600030101010101" pitchFamily="2" charset="-122"/>
                <a:cs typeface="等线" panose="02010600030101010101" pitchFamily="2" charset="-122"/>
              </a:rPr>
              <a:t>。</a:t>
            </a:r>
            <a:endParaRPr sz="1400">
              <a:latin typeface="等线" panose="02010600030101010101" pitchFamily="2" charset="-122"/>
              <a:cs typeface="等线" panose="02010600030101010101" pitchFamily="2" charset="-122"/>
            </a:endParaRPr>
          </a:p>
          <a:p>
            <a:pPr marL="12700">
              <a:lnSpc>
                <a:spcPct val="100000"/>
              </a:lnSpc>
              <a:spcBef>
                <a:spcPts val="5"/>
              </a:spcBef>
            </a:pPr>
            <a:r>
              <a:rPr sz="1400" dirty="0">
                <a:latin typeface="等线" panose="02010600030101010101" pitchFamily="2" charset="-122"/>
                <a:cs typeface="等线" panose="02010600030101010101" pitchFamily="2" charset="-122"/>
              </a:rPr>
              <a:t>一个常用方法是考虑用</a:t>
            </a:r>
            <a:r>
              <a:rPr sz="1400" spc="-5" dirty="0">
                <a:latin typeface="Consolas" panose="020B0609020204030204"/>
                <a:cs typeface="Consolas" panose="020B0609020204030204"/>
              </a:rPr>
              <a:t>Gamma</a:t>
            </a:r>
            <a:r>
              <a:rPr sz="1400" dirty="0">
                <a:latin typeface="等线" panose="02010600030101010101" pitchFamily="2" charset="-122"/>
                <a:cs typeface="等线" panose="02010600030101010101" pitchFamily="2" charset="-122"/>
              </a:rPr>
              <a:t>变换来提升</a:t>
            </a:r>
            <a:r>
              <a:rPr sz="1400" spc="-5" dirty="0">
                <a:latin typeface="Consolas" panose="020B0609020204030204"/>
                <a:cs typeface="Consolas" panose="020B0609020204030204"/>
              </a:rPr>
              <a:t>/</a:t>
            </a:r>
            <a:r>
              <a:rPr sz="1400" dirty="0">
                <a:latin typeface="等线" panose="02010600030101010101" pitchFamily="2" charset="-122"/>
                <a:cs typeface="等线" panose="02010600030101010101" pitchFamily="2" charset="-122"/>
              </a:rPr>
              <a:t>降低暗部细节。</a:t>
            </a:r>
            <a:endParaRPr sz="1400">
              <a:latin typeface="等线" panose="02010600030101010101" pitchFamily="2" charset="-122"/>
              <a:cs typeface="等线" panose="02010600030101010101" pitchFamily="2" charset="-122"/>
            </a:endParaRPr>
          </a:p>
        </p:txBody>
      </p:sp>
      <p:sp>
        <p:nvSpPr>
          <p:cNvPr id="9" name="object 9"/>
          <p:cNvSpPr/>
          <p:nvPr/>
        </p:nvSpPr>
        <p:spPr>
          <a:xfrm>
            <a:off x="3613403" y="3541776"/>
            <a:ext cx="1546860" cy="103022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836420" y="3553967"/>
            <a:ext cx="1545335" cy="1033272"/>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448300" y="3538728"/>
            <a:ext cx="1546859" cy="103022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836420" y="2353055"/>
            <a:ext cx="1545335" cy="106527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5448300" y="2340864"/>
            <a:ext cx="1562100" cy="1065276"/>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3613403" y="2360676"/>
            <a:ext cx="1540764" cy="1065276"/>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6202426" y="4739132"/>
            <a:ext cx="62166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等线" panose="02010600030101010101" pitchFamily="2" charset="-122"/>
                <a:cs typeface="等线" panose="02010600030101010101" pitchFamily="2" charset="-122"/>
              </a:rPr>
              <a:t>Gamma </a:t>
            </a:r>
            <a:r>
              <a:rPr sz="800" dirty="0">
                <a:latin typeface="等线" panose="02010600030101010101" pitchFamily="2" charset="-122"/>
                <a:cs typeface="等线" panose="02010600030101010101" pitchFamily="2" charset="-122"/>
              </a:rPr>
              <a:t>=</a:t>
            </a:r>
            <a:r>
              <a:rPr sz="800" spc="-55" dirty="0">
                <a:latin typeface="等线" panose="02010600030101010101" pitchFamily="2" charset="-122"/>
                <a:cs typeface="等线" panose="02010600030101010101" pitchFamily="2" charset="-122"/>
              </a:rPr>
              <a:t> </a:t>
            </a:r>
            <a:r>
              <a:rPr sz="800" dirty="0">
                <a:latin typeface="等线" panose="02010600030101010101" pitchFamily="2" charset="-122"/>
                <a:cs typeface="等线" panose="02010600030101010101" pitchFamily="2" charset="-122"/>
              </a:rPr>
              <a:t>2.2</a:t>
            </a:r>
            <a:endParaRPr sz="800">
              <a:latin typeface="等线" panose="02010600030101010101" pitchFamily="2" charset="-122"/>
              <a:cs typeface="等线" panose="02010600030101010101" pitchFamily="2" charset="-122"/>
            </a:endParaRPr>
          </a:p>
        </p:txBody>
      </p:sp>
      <p:sp>
        <p:nvSpPr>
          <p:cNvPr id="16" name="object 16"/>
          <p:cNvSpPr txBox="1"/>
          <p:nvPr/>
        </p:nvSpPr>
        <p:spPr>
          <a:xfrm>
            <a:off x="4070096" y="4684866"/>
            <a:ext cx="621665" cy="445770"/>
          </a:xfrm>
          <a:prstGeom prst="rect">
            <a:avLst/>
          </a:prstGeom>
        </p:spPr>
        <p:txBody>
          <a:bodyPr vert="horz" wrap="square" lIns="0" tIns="67310" rIns="0" bIns="0" rtlCol="0">
            <a:spAutoFit/>
          </a:bodyPr>
          <a:lstStyle/>
          <a:p>
            <a:pPr marL="12700">
              <a:lnSpc>
                <a:spcPct val="100000"/>
              </a:lnSpc>
              <a:spcBef>
                <a:spcPts val="530"/>
              </a:spcBef>
            </a:pPr>
            <a:r>
              <a:rPr sz="800" spc="-5" dirty="0">
                <a:latin typeface="等线" panose="02010600030101010101" pitchFamily="2" charset="-122"/>
                <a:cs typeface="等线" panose="02010600030101010101" pitchFamily="2" charset="-122"/>
              </a:rPr>
              <a:t>Gamma </a:t>
            </a:r>
            <a:r>
              <a:rPr sz="800" dirty="0">
                <a:latin typeface="等线" panose="02010600030101010101" pitchFamily="2" charset="-122"/>
                <a:cs typeface="等线" panose="02010600030101010101" pitchFamily="2" charset="-122"/>
              </a:rPr>
              <a:t>=</a:t>
            </a:r>
            <a:r>
              <a:rPr sz="800" spc="-55" dirty="0">
                <a:latin typeface="等线" panose="02010600030101010101" pitchFamily="2" charset="-122"/>
                <a:cs typeface="等线" panose="02010600030101010101" pitchFamily="2" charset="-122"/>
              </a:rPr>
              <a:t> </a:t>
            </a:r>
            <a:r>
              <a:rPr sz="800" dirty="0">
                <a:latin typeface="等线" panose="02010600030101010101" pitchFamily="2" charset="-122"/>
                <a:cs typeface="等线" panose="02010600030101010101" pitchFamily="2" charset="-122"/>
              </a:rPr>
              <a:t>0.5</a:t>
            </a:r>
            <a:endParaRPr sz="800">
              <a:latin typeface="等线" panose="02010600030101010101" pitchFamily="2" charset="-122"/>
              <a:cs typeface="等线" panose="02010600030101010101" pitchFamily="2" charset="-122"/>
            </a:endParaRPr>
          </a:p>
          <a:p>
            <a:pPr marL="106045">
              <a:lnSpc>
                <a:spcPct val="100000"/>
              </a:lnSpc>
              <a:spcBef>
                <a:spcPts val="595"/>
              </a:spcBef>
            </a:pPr>
            <a:r>
              <a:rPr sz="1100" b="1" dirty="0">
                <a:solidFill>
                  <a:srgbClr val="212C46"/>
                </a:solidFill>
                <a:latin typeface="Tahoma" panose="020B0604030504040204"/>
                <a:cs typeface="Tahoma" panose="020B0604030504040204"/>
              </a:rPr>
              <a:t>34</a:t>
            </a:r>
            <a:endParaRPr sz="1100">
              <a:latin typeface="Tahoma" panose="020B0604030504040204"/>
              <a:cs typeface="Tahoma" panose="020B0604030504040204"/>
            </a:endParaRPr>
          </a:p>
        </p:txBody>
      </p:sp>
      <p:sp>
        <p:nvSpPr>
          <p:cNvPr id="17" name="object 17"/>
          <p:cNvSpPr txBox="1"/>
          <p:nvPr/>
        </p:nvSpPr>
        <p:spPr>
          <a:xfrm>
            <a:off x="2490342" y="4739132"/>
            <a:ext cx="22987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原图</a:t>
            </a:r>
            <a:endParaRPr sz="800">
              <a:latin typeface="等线" panose="02010600030101010101" pitchFamily="2" charset="-122"/>
              <a:cs typeface="等线"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8666" y="159512"/>
            <a:ext cx="2028189" cy="330835"/>
          </a:xfrm>
          <a:prstGeom prst="rect">
            <a:avLst/>
          </a:prstGeom>
        </p:spPr>
        <p:txBody>
          <a:bodyPr vert="horz" wrap="square" lIns="0" tIns="13335" rIns="0" bIns="0" rtlCol="0">
            <a:spAutoFit/>
          </a:bodyPr>
          <a:lstStyle/>
          <a:p>
            <a:pPr marL="12700">
              <a:lnSpc>
                <a:spcPct val="100000"/>
              </a:lnSpc>
              <a:spcBef>
                <a:spcPts val="105"/>
              </a:spcBef>
            </a:pPr>
            <a:r>
              <a:rPr spc="-5" dirty="0"/>
              <a:t>Gamma</a:t>
            </a:r>
            <a:r>
              <a:rPr spc="5" dirty="0">
                <a:latin typeface="宋体" panose="02010600030101010101" pitchFamily="2" charset="-122"/>
                <a:cs typeface="宋体" panose="02010600030101010101" pitchFamily="2" charset="-122"/>
              </a:rPr>
              <a:t>变换示例</a:t>
            </a:r>
          </a:p>
        </p:txBody>
      </p:sp>
      <p:sp>
        <p:nvSpPr>
          <p:cNvPr id="3" name="object 3"/>
          <p:cNvSpPr txBox="1"/>
          <p:nvPr/>
        </p:nvSpPr>
        <p:spPr>
          <a:xfrm>
            <a:off x="906576" y="942848"/>
            <a:ext cx="5188585" cy="2616835"/>
          </a:xfrm>
          <a:prstGeom prst="rect">
            <a:avLst/>
          </a:prstGeom>
        </p:spPr>
        <p:txBody>
          <a:bodyPr vert="horz" wrap="square" lIns="0" tIns="12065" rIns="0" bIns="0" rtlCol="0">
            <a:spAutoFit/>
          </a:bodyPr>
          <a:lstStyle/>
          <a:p>
            <a:pPr marL="12700">
              <a:lnSpc>
                <a:spcPct val="100000"/>
              </a:lnSpc>
              <a:spcBef>
                <a:spcPts val="95"/>
              </a:spcBef>
            </a:pPr>
            <a:r>
              <a:rPr sz="1000" spc="-5" dirty="0">
                <a:latin typeface="Consolas" panose="020B0609020204030204"/>
                <a:cs typeface="Consolas" panose="020B0609020204030204"/>
              </a:rPr>
              <a:t>import</a:t>
            </a:r>
            <a:r>
              <a:rPr sz="1000" dirty="0">
                <a:latin typeface="Consolas" panose="020B0609020204030204"/>
                <a:cs typeface="Consolas" panose="020B0609020204030204"/>
              </a:rPr>
              <a:t> </a:t>
            </a:r>
            <a:r>
              <a:rPr sz="1000" spc="-10" dirty="0">
                <a:latin typeface="Consolas" panose="020B0609020204030204"/>
                <a:cs typeface="Consolas" panose="020B0609020204030204"/>
              </a:rPr>
              <a:t>cv2</a:t>
            </a:r>
            <a:endParaRPr sz="1000" dirty="0">
              <a:latin typeface="Consolas" panose="020B0609020204030204"/>
              <a:cs typeface="Consolas" panose="020B0609020204030204"/>
            </a:endParaRPr>
          </a:p>
          <a:p>
            <a:pPr marL="12700">
              <a:lnSpc>
                <a:spcPct val="100000"/>
              </a:lnSpc>
            </a:pPr>
            <a:r>
              <a:rPr sz="1000" spc="-5" dirty="0">
                <a:latin typeface="Consolas" panose="020B0609020204030204"/>
                <a:cs typeface="Consolas" panose="020B0609020204030204"/>
              </a:rPr>
              <a:t>import numpy </a:t>
            </a:r>
            <a:r>
              <a:rPr sz="1000" spc="-10" dirty="0">
                <a:latin typeface="Consolas" panose="020B0609020204030204"/>
                <a:cs typeface="Consolas" panose="020B0609020204030204"/>
              </a:rPr>
              <a:t>as</a:t>
            </a:r>
            <a:r>
              <a:rPr sz="1000" spc="20" dirty="0">
                <a:latin typeface="Consolas" panose="020B0609020204030204"/>
                <a:cs typeface="Consolas" panose="020B0609020204030204"/>
              </a:rPr>
              <a:t> </a:t>
            </a:r>
            <a:r>
              <a:rPr sz="1000" spc="-5" dirty="0">
                <a:latin typeface="Consolas" panose="020B0609020204030204"/>
                <a:cs typeface="Consolas" panose="020B0609020204030204"/>
              </a:rPr>
              <a:t>np</a:t>
            </a:r>
            <a:endParaRPr sz="1000" dirty="0">
              <a:latin typeface="Consolas" panose="020B0609020204030204"/>
              <a:cs typeface="Consolas" panose="020B0609020204030204"/>
            </a:endParaRPr>
          </a:p>
          <a:p>
            <a:pPr>
              <a:lnSpc>
                <a:spcPct val="100000"/>
              </a:lnSpc>
              <a:spcBef>
                <a:spcPts val="50"/>
              </a:spcBef>
            </a:pPr>
            <a:endParaRPr sz="1000" dirty="0">
              <a:latin typeface="Times New Roman" panose="02020603050405020304"/>
              <a:cs typeface="Times New Roman" panose="02020603050405020304"/>
            </a:endParaRPr>
          </a:p>
          <a:p>
            <a:pPr marL="12700">
              <a:lnSpc>
                <a:spcPct val="100000"/>
              </a:lnSpc>
            </a:pPr>
            <a:r>
              <a:rPr sz="1000" spc="-5" dirty="0">
                <a:latin typeface="Consolas" panose="020B0609020204030204"/>
                <a:cs typeface="Consolas" panose="020B0609020204030204"/>
              </a:rPr>
              <a:t>img =</a:t>
            </a:r>
            <a:r>
              <a:rPr sz="1000" spc="5" dirty="0">
                <a:latin typeface="Consolas" panose="020B0609020204030204"/>
                <a:cs typeface="Consolas" panose="020B0609020204030204"/>
              </a:rPr>
              <a:t> </a:t>
            </a:r>
            <a:r>
              <a:rPr sz="1000" spc="-5" dirty="0">
                <a:latin typeface="Consolas" panose="020B0609020204030204"/>
                <a:cs typeface="Consolas" panose="020B0609020204030204"/>
              </a:rPr>
              <a:t>cv2.imread('leaf.jpg’)</a:t>
            </a:r>
            <a:endParaRPr sz="1000" dirty="0">
              <a:latin typeface="Consolas" panose="020B0609020204030204"/>
              <a:cs typeface="Consolas" panose="020B0609020204030204"/>
            </a:endParaRPr>
          </a:p>
          <a:p>
            <a:pPr>
              <a:lnSpc>
                <a:spcPct val="100000"/>
              </a:lnSpc>
              <a:spcBef>
                <a:spcPts val="40"/>
              </a:spcBef>
            </a:pPr>
            <a:endParaRPr sz="1000" dirty="0">
              <a:latin typeface="Times New Roman" panose="02020603050405020304"/>
              <a:cs typeface="Times New Roman" panose="02020603050405020304"/>
            </a:endParaRPr>
          </a:p>
          <a:p>
            <a:pPr marL="12700">
              <a:lnSpc>
                <a:spcPct val="100000"/>
              </a:lnSpc>
            </a:pPr>
            <a:r>
              <a:rPr sz="1000" spc="-5" dirty="0">
                <a:latin typeface="Consolas" panose="020B0609020204030204"/>
                <a:cs typeface="Consolas" panose="020B0609020204030204"/>
              </a:rPr>
              <a:t>#</a:t>
            </a:r>
            <a:r>
              <a:rPr sz="100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定</a:t>
            </a:r>
            <a:r>
              <a:rPr sz="1000" spc="-10" dirty="0">
                <a:latin typeface="等线" panose="02010600030101010101" pitchFamily="2" charset="-122"/>
                <a:cs typeface="等线" panose="02010600030101010101" pitchFamily="2" charset="-122"/>
              </a:rPr>
              <a:t>义</a:t>
            </a:r>
            <a:r>
              <a:rPr sz="1000" spc="-5" dirty="0">
                <a:latin typeface="Consolas" panose="020B0609020204030204"/>
                <a:cs typeface="Consolas" panose="020B0609020204030204"/>
              </a:rPr>
              <a:t>Gamma</a:t>
            </a:r>
            <a:r>
              <a:rPr sz="1000" spc="-5" dirty="0">
                <a:latin typeface="等线" panose="02010600030101010101" pitchFamily="2" charset="-122"/>
                <a:cs typeface="等线" panose="02010600030101010101" pitchFamily="2" charset="-122"/>
              </a:rPr>
              <a:t>矫正的函数</a:t>
            </a:r>
            <a:endParaRPr sz="1000" dirty="0">
              <a:latin typeface="等线" panose="02010600030101010101" pitchFamily="2" charset="-122"/>
              <a:cs typeface="等线" panose="02010600030101010101" pitchFamily="2" charset="-122"/>
            </a:endParaRPr>
          </a:p>
          <a:p>
            <a:pPr marL="12700">
              <a:lnSpc>
                <a:spcPts val="1195"/>
              </a:lnSpc>
              <a:spcBef>
                <a:spcPts val="10"/>
              </a:spcBef>
            </a:pPr>
            <a:r>
              <a:rPr sz="1000" spc="-5" dirty="0">
                <a:latin typeface="Consolas" panose="020B0609020204030204"/>
                <a:cs typeface="Consolas" panose="020B0609020204030204"/>
              </a:rPr>
              <a:t>def gamma_trans(img, gamma):</a:t>
            </a:r>
            <a:endParaRPr sz="1000" dirty="0">
              <a:latin typeface="Consolas" panose="020B0609020204030204"/>
              <a:cs typeface="Consolas" panose="020B0609020204030204"/>
            </a:endParaRPr>
          </a:p>
          <a:p>
            <a:pPr marL="291465">
              <a:lnSpc>
                <a:spcPts val="1195"/>
              </a:lnSpc>
            </a:pPr>
            <a:r>
              <a:rPr sz="1000" spc="-5" dirty="0">
                <a:latin typeface="Consolas" panose="020B0609020204030204"/>
                <a:cs typeface="Consolas" panose="020B0609020204030204"/>
              </a:rPr>
              <a:t>#</a:t>
            </a:r>
            <a:r>
              <a:rPr sz="100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具体做法是先归一化到</a:t>
            </a:r>
            <a:r>
              <a:rPr sz="1000" spc="-5" dirty="0">
                <a:latin typeface="Consolas" panose="020B0609020204030204"/>
                <a:cs typeface="Consolas" panose="020B0609020204030204"/>
              </a:rPr>
              <a:t>1</a:t>
            </a:r>
            <a:r>
              <a:rPr sz="1000" spc="-5" dirty="0">
                <a:latin typeface="等线" panose="02010600030101010101" pitchFamily="2" charset="-122"/>
                <a:cs typeface="等线" panose="02010600030101010101" pitchFamily="2" charset="-122"/>
              </a:rPr>
              <a:t>，然后</a:t>
            </a:r>
            <a:r>
              <a:rPr sz="1000" spc="-5" dirty="0">
                <a:latin typeface="Consolas" panose="020B0609020204030204"/>
                <a:cs typeface="Consolas" panose="020B0609020204030204"/>
              </a:rPr>
              <a:t>gamma</a:t>
            </a:r>
            <a:r>
              <a:rPr sz="1000" spc="-5" dirty="0">
                <a:latin typeface="等线" panose="02010600030101010101" pitchFamily="2" charset="-122"/>
                <a:cs typeface="等线" panose="02010600030101010101" pitchFamily="2" charset="-122"/>
              </a:rPr>
              <a:t>作为指数值</a:t>
            </a:r>
            <a:r>
              <a:rPr sz="1000" spc="5" dirty="0">
                <a:latin typeface="等线" panose="02010600030101010101" pitchFamily="2" charset="-122"/>
                <a:cs typeface="等线" panose="02010600030101010101" pitchFamily="2" charset="-122"/>
              </a:rPr>
              <a:t>求</a:t>
            </a:r>
            <a:r>
              <a:rPr sz="1000" spc="-5" dirty="0">
                <a:latin typeface="等线" panose="02010600030101010101" pitchFamily="2" charset="-122"/>
                <a:cs typeface="等线" panose="02010600030101010101" pitchFamily="2" charset="-122"/>
              </a:rPr>
              <a:t>出新</a:t>
            </a:r>
            <a:r>
              <a:rPr sz="1000" spc="5" dirty="0">
                <a:latin typeface="等线" panose="02010600030101010101" pitchFamily="2" charset="-122"/>
                <a:cs typeface="等线" panose="02010600030101010101" pitchFamily="2" charset="-122"/>
              </a:rPr>
              <a:t>的</a:t>
            </a:r>
            <a:r>
              <a:rPr sz="1000" spc="-5" dirty="0">
                <a:latin typeface="等线" panose="02010600030101010101" pitchFamily="2" charset="-122"/>
                <a:cs typeface="等线" panose="02010600030101010101" pitchFamily="2" charset="-122"/>
              </a:rPr>
              <a:t>像素</a:t>
            </a:r>
            <a:r>
              <a:rPr sz="1000" spc="5" dirty="0">
                <a:latin typeface="等线" panose="02010600030101010101" pitchFamily="2" charset="-122"/>
                <a:cs typeface="等线" panose="02010600030101010101" pitchFamily="2" charset="-122"/>
              </a:rPr>
              <a:t>值</a:t>
            </a:r>
            <a:r>
              <a:rPr sz="1000" spc="-5" dirty="0">
                <a:latin typeface="等线" panose="02010600030101010101" pitchFamily="2" charset="-122"/>
                <a:cs typeface="等线" panose="02010600030101010101" pitchFamily="2" charset="-122"/>
              </a:rPr>
              <a:t>再还原</a:t>
            </a:r>
            <a:endParaRPr sz="1000" dirty="0">
              <a:latin typeface="等线" panose="02010600030101010101" pitchFamily="2" charset="-122"/>
              <a:cs typeface="等线" panose="02010600030101010101" pitchFamily="2" charset="-122"/>
            </a:endParaRPr>
          </a:p>
          <a:p>
            <a:pPr marL="292735" marR="5080">
              <a:lnSpc>
                <a:spcPct val="100000"/>
              </a:lnSpc>
              <a:spcBef>
                <a:spcPts val="15"/>
              </a:spcBef>
            </a:pPr>
            <a:r>
              <a:rPr sz="1000" spc="-5" dirty="0">
                <a:latin typeface="Consolas" panose="020B0609020204030204"/>
                <a:cs typeface="Consolas" panose="020B0609020204030204"/>
              </a:rPr>
              <a:t>gamma_table = [np.power(x / 255.0, </a:t>
            </a:r>
            <a:r>
              <a:rPr sz="1000" spc="-10" dirty="0">
                <a:latin typeface="Consolas" panose="020B0609020204030204"/>
                <a:cs typeface="Consolas" panose="020B0609020204030204"/>
              </a:rPr>
              <a:t>gamma) </a:t>
            </a:r>
            <a:r>
              <a:rPr sz="1000" spc="-5" dirty="0">
                <a:latin typeface="Consolas" panose="020B0609020204030204"/>
                <a:cs typeface="Consolas" panose="020B0609020204030204"/>
              </a:rPr>
              <a:t>* 255.0 for x in range(256)]  gamma_table =</a:t>
            </a:r>
            <a:r>
              <a:rPr sz="1000" spc="20" dirty="0">
                <a:latin typeface="Consolas" panose="020B0609020204030204"/>
                <a:cs typeface="Consolas" panose="020B0609020204030204"/>
              </a:rPr>
              <a:t> </a:t>
            </a:r>
            <a:r>
              <a:rPr sz="1000" spc="-5" dirty="0">
                <a:latin typeface="Consolas" panose="020B0609020204030204"/>
                <a:cs typeface="Consolas" panose="020B0609020204030204"/>
              </a:rPr>
              <a:t>np.round(np.array(gamma_table)).astype(np.uint8)</a:t>
            </a:r>
            <a:endParaRPr sz="1000" dirty="0">
              <a:latin typeface="Consolas" panose="020B0609020204030204"/>
              <a:cs typeface="Consolas" panose="020B0609020204030204"/>
            </a:endParaRPr>
          </a:p>
          <a:p>
            <a:pPr>
              <a:lnSpc>
                <a:spcPct val="100000"/>
              </a:lnSpc>
              <a:spcBef>
                <a:spcPts val="35"/>
              </a:spcBef>
            </a:pPr>
            <a:endParaRPr sz="1000" dirty="0">
              <a:latin typeface="Times New Roman" panose="02020603050405020304"/>
              <a:cs typeface="Times New Roman" panose="02020603050405020304"/>
            </a:endParaRPr>
          </a:p>
          <a:p>
            <a:pPr marL="291465">
              <a:lnSpc>
                <a:spcPct val="100000"/>
              </a:lnSpc>
            </a:pPr>
            <a:r>
              <a:rPr sz="1000" spc="-5" dirty="0">
                <a:latin typeface="Consolas" panose="020B0609020204030204"/>
                <a:cs typeface="Consolas" panose="020B0609020204030204"/>
              </a:rPr>
              <a:t>#</a:t>
            </a:r>
            <a:r>
              <a:rPr sz="100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实现这个映射用的是</a:t>
            </a:r>
            <a:r>
              <a:rPr sz="1000" spc="-5" dirty="0">
                <a:latin typeface="Consolas" panose="020B0609020204030204"/>
                <a:cs typeface="Consolas" panose="020B0609020204030204"/>
              </a:rPr>
              <a:t>OpenCV</a:t>
            </a:r>
            <a:r>
              <a:rPr sz="1000" spc="-5" dirty="0">
                <a:latin typeface="等线" panose="02010600030101010101" pitchFamily="2" charset="-122"/>
                <a:cs typeface="等线" panose="02010600030101010101" pitchFamily="2" charset="-122"/>
              </a:rPr>
              <a:t>的查表函数</a:t>
            </a:r>
            <a:endParaRPr sz="1000" dirty="0">
              <a:latin typeface="等线" panose="02010600030101010101" pitchFamily="2" charset="-122"/>
              <a:cs typeface="等线" panose="02010600030101010101" pitchFamily="2" charset="-122"/>
            </a:endParaRPr>
          </a:p>
          <a:p>
            <a:pPr marL="292735">
              <a:lnSpc>
                <a:spcPct val="100000"/>
              </a:lnSpc>
              <a:spcBef>
                <a:spcPts val="15"/>
              </a:spcBef>
            </a:pPr>
            <a:r>
              <a:rPr sz="1000" spc="-5" dirty="0">
                <a:latin typeface="Consolas" panose="020B0609020204030204"/>
                <a:cs typeface="Consolas" panose="020B0609020204030204"/>
              </a:rPr>
              <a:t>return cv2.LUT(img,</a:t>
            </a:r>
            <a:r>
              <a:rPr sz="1000" spc="5" dirty="0">
                <a:latin typeface="Consolas" panose="020B0609020204030204"/>
                <a:cs typeface="Consolas" panose="020B0609020204030204"/>
              </a:rPr>
              <a:t> </a:t>
            </a:r>
            <a:r>
              <a:rPr sz="1000" spc="-5" dirty="0">
                <a:latin typeface="Consolas" panose="020B0609020204030204"/>
                <a:cs typeface="Consolas" panose="020B0609020204030204"/>
              </a:rPr>
              <a:t>gamma_table)</a:t>
            </a:r>
            <a:endParaRPr sz="1000" dirty="0">
              <a:latin typeface="Consolas" panose="020B0609020204030204"/>
              <a:cs typeface="Consolas" panose="020B0609020204030204"/>
            </a:endParaRPr>
          </a:p>
          <a:p>
            <a:pPr>
              <a:lnSpc>
                <a:spcPct val="100000"/>
              </a:lnSpc>
              <a:spcBef>
                <a:spcPts val="35"/>
              </a:spcBef>
            </a:pPr>
            <a:endParaRPr sz="1000" dirty="0">
              <a:latin typeface="Times New Roman" panose="02020603050405020304"/>
              <a:cs typeface="Times New Roman" panose="02020603050405020304"/>
            </a:endParaRPr>
          </a:p>
          <a:p>
            <a:pPr marL="12700" marR="927735">
              <a:lnSpc>
                <a:spcPct val="100000"/>
              </a:lnSpc>
            </a:pPr>
            <a:r>
              <a:rPr sz="1000" spc="-5" dirty="0">
                <a:latin typeface="Consolas" panose="020B0609020204030204"/>
                <a:cs typeface="Consolas" panose="020B0609020204030204"/>
              </a:rPr>
              <a:t>#</a:t>
            </a:r>
            <a:r>
              <a:rPr sz="1000" spc="-40" dirty="0">
                <a:latin typeface="Consolas" panose="020B0609020204030204"/>
                <a:cs typeface="Consolas" panose="020B0609020204030204"/>
              </a:rPr>
              <a:t> </a:t>
            </a:r>
            <a:r>
              <a:rPr sz="1000" spc="-5" dirty="0">
                <a:latin typeface="等线" panose="02010600030101010101" pitchFamily="2" charset="-122"/>
                <a:cs typeface="等线" panose="02010600030101010101" pitchFamily="2" charset="-122"/>
              </a:rPr>
              <a:t>执</a:t>
            </a:r>
            <a:r>
              <a:rPr sz="1000" spc="-10" dirty="0">
                <a:latin typeface="等线" panose="02010600030101010101" pitchFamily="2" charset="-122"/>
                <a:cs typeface="等线" panose="02010600030101010101" pitchFamily="2" charset="-122"/>
              </a:rPr>
              <a:t>行</a:t>
            </a:r>
            <a:r>
              <a:rPr sz="1000" spc="-5" dirty="0">
                <a:latin typeface="Consolas" panose="020B0609020204030204"/>
                <a:cs typeface="Consolas" panose="020B0609020204030204"/>
              </a:rPr>
              <a:t>Gamma</a:t>
            </a:r>
            <a:r>
              <a:rPr sz="1000" spc="-5" dirty="0">
                <a:latin typeface="等线" panose="02010600030101010101" pitchFamily="2" charset="-122"/>
                <a:cs typeface="等线" panose="02010600030101010101" pitchFamily="2" charset="-122"/>
              </a:rPr>
              <a:t>矫正，小于</a:t>
            </a:r>
            <a:r>
              <a:rPr sz="1000" spc="-5" dirty="0">
                <a:latin typeface="Consolas" panose="020B0609020204030204"/>
                <a:cs typeface="Consolas" panose="020B0609020204030204"/>
              </a:rPr>
              <a:t>1</a:t>
            </a:r>
            <a:r>
              <a:rPr sz="1000" spc="-5" dirty="0">
                <a:latin typeface="等线" panose="02010600030101010101" pitchFamily="2" charset="-122"/>
                <a:cs typeface="等线" panose="02010600030101010101" pitchFamily="2" charset="-122"/>
              </a:rPr>
              <a:t>的值让暗部细节大量提升，</a:t>
            </a:r>
            <a:r>
              <a:rPr sz="1000" spc="5" dirty="0">
                <a:latin typeface="等线" panose="02010600030101010101" pitchFamily="2" charset="-122"/>
                <a:cs typeface="等线" panose="02010600030101010101" pitchFamily="2" charset="-122"/>
              </a:rPr>
              <a:t>同</a:t>
            </a:r>
            <a:r>
              <a:rPr sz="1000" spc="-5" dirty="0">
                <a:latin typeface="等线" panose="02010600030101010101" pitchFamily="2" charset="-122"/>
                <a:cs typeface="等线" panose="02010600030101010101" pitchFamily="2" charset="-122"/>
              </a:rPr>
              <a:t>时亮</a:t>
            </a:r>
            <a:r>
              <a:rPr sz="1000" spc="5" dirty="0">
                <a:latin typeface="等线" panose="02010600030101010101" pitchFamily="2" charset="-122"/>
                <a:cs typeface="等线" panose="02010600030101010101" pitchFamily="2" charset="-122"/>
              </a:rPr>
              <a:t>部</a:t>
            </a:r>
            <a:r>
              <a:rPr sz="1000" spc="-5" dirty="0">
                <a:latin typeface="等线" panose="02010600030101010101" pitchFamily="2" charset="-122"/>
                <a:cs typeface="等线" panose="02010600030101010101" pitchFamily="2" charset="-122"/>
              </a:rPr>
              <a:t>细节</a:t>
            </a:r>
            <a:r>
              <a:rPr sz="1000" spc="5" dirty="0">
                <a:latin typeface="等线" panose="02010600030101010101" pitchFamily="2" charset="-122"/>
                <a:cs typeface="等线" panose="02010600030101010101" pitchFamily="2" charset="-122"/>
              </a:rPr>
              <a:t>少</a:t>
            </a:r>
            <a:r>
              <a:rPr sz="1000" spc="-5" dirty="0">
                <a:latin typeface="等线" panose="02010600030101010101" pitchFamily="2" charset="-122"/>
                <a:cs typeface="等线" panose="02010600030101010101" pitchFamily="2" charset="-122"/>
              </a:rPr>
              <a:t>量提升 </a:t>
            </a:r>
            <a:r>
              <a:rPr sz="1000" spc="-5" dirty="0">
                <a:latin typeface="Consolas" panose="020B0609020204030204"/>
                <a:cs typeface="Consolas" panose="020B0609020204030204"/>
              </a:rPr>
              <a:t>img_corrected = gamma_trans(img, 0.5)  cv2.imwrite('gamma_corrected.jpg',</a:t>
            </a:r>
            <a:r>
              <a:rPr sz="1000" dirty="0">
                <a:latin typeface="Consolas" panose="020B0609020204030204"/>
                <a:cs typeface="Consolas" panose="020B0609020204030204"/>
              </a:rPr>
              <a:t> </a:t>
            </a:r>
            <a:r>
              <a:rPr sz="1000" spc="-5" dirty="0">
                <a:latin typeface="Consolas" panose="020B0609020204030204"/>
                <a:cs typeface="Consolas" panose="020B0609020204030204"/>
              </a:rPr>
              <a:t>img_corrected)</a:t>
            </a:r>
            <a:endParaRPr sz="1000" dirty="0">
              <a:latin typeface="Consolas" panose="020B0609020204030204"/>
              <a:cs typeface="Consolas" panose="020B0609020204030204"/>
            </a:endParaRPr>
          </a:p>
        </p:txBody>
      </p:sp>
      <p:sp>
        <p:nvSpPr>
          <p:cNvPr id="4" name="object 4"/>
          <p:cNvSpPr/>
          <p:nvPr/>
        </p:nvSpPr>
        <p:spPr>
          <a:xfrm>
            <a:off x="5216652" y="2644139"/>
            <a:ext cx="3238500" cy="208026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093333" y="4775098"/>
            <a:ext cx="1490345"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等线" panose="02010600030101010101" pitchFamily="2" charset="-122"/>
                <a:cs typeface="等线" panose="02010600030101010101" pitchFamily="2" charset="-122"/>
              </a:rPr>
              <a:t>不同大小的Gamma对图</a:t>
            </a:r>
            <a:r>
              <a:rPr sz="800" spc="-15" dirty="0">
                <a:latin typeface="等线" panose="02010600030101010101" pitchFamily="2" charset="-122"/>
                <a:cs typeface="等线" panose="02010600030101010101" pitchFamily="2" charset="-122"/>
              </a:rPr>
              <a:t>片</a:t>
            </a:r>
            <a:r>
              <a:rPr sz="800" dirty="0">
                <a:latin typeface="等线" panose="02010600030101010101" pitchFamily="2" charset="-122"/>
                <a:cs typeface="等线" panose="02010600030101010101" pitchFamily="2" charset="-122"/>
              </a:rPr>
              <a:t>的影响</a:t>
            </a:r>
            <a:endParaRPr sz="800">
              <a:latin typeface="等线" panose="02010600030101010101" pitchFamily="2" charset="-122"/>
              <a:cs typeface="等线"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8547" y="285750"/>
            <a:ext cx="4556127"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t>基于颜色直方图特征的相似图片检索</a:t>
            </a:r>
            <a:endParaRPr spc="5" dirty="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42</a:t>
            </a:fld>
            <a:endParaRPr dirty="0"/>
          </a:p>
        </p:txBody>
      </p:sp>
      <p:sp>
        <p:nvSpPr>
          <p:cNvPr id="7" name="文本框 6"/>
          <p:cNvSpPr txBox="1"/>
          <p:nvPr/>
        </p:nvSpPr>
        <p:spPr>
          <a:xfrm>
            <a:off x="875029" y="1171366"/>
            <a:ext cx="7162800" cy="2062103"/>
          </a:xfrm>
          <a:prstGeom prst="rect">
            <a:avLst/>
          </a:prstGeom>
          <a:noFill/>
        </p:spPr>
        <p:txBody>
          <a:bodyPr wrap="square">
            <a:spAutoFit/>
          </a:bodyPr>
          <a:lstStyle/>
          <a:p>
            <a:r>
              <a:rPr lang="zh-CN" altLang="en-US" sz="1600" b="1">
                <a:solidFill>
                  <a:srgbClr val="FF0000"/>
                </a:solidFill>
                <a:latin typeface="+mj-ea"/>
                <a:ea typeface="+mj-ea"/>
              </a:rPr>
              <a:t>实验原理：</a:t>
            </a:r>
            <a:endParaRPr lang="en-US" altLang="zh-CN" sz="1600" b="1">
              <a:solidFill>
                <a:srgbClr val="FF0000"/>
              </a:solidFill>
              <a:latin typeface="+mj-ea"/>
              <a:ea typeface="+mj-ea"/>
            </a:endParaRPr>
          </a:p>
          <a:p>
            <a:r>
              <a:rPr lang="zh-CN" altLang="en-US" sz="1600">
                <a:latin typeface="+mj-ea"/>
                <a:ea typeface="+mj-ea"/>
              </a:rPr>
              <a:t>每一张图都有一张自己的颜色特征（颜色直方图、颜色聚合向量、颜色矩等，这里使用颜色直方图），如果两个图的颜色直方图是非常相似的，那可以认为这两张图的图像内容有很大概率也是相似的。</a:t>
            </a:r>
            <a:endParaRPr lang="en-US" altLang="zh-CN" sz="1600">
              <a:latin typeface="+mj-ea"/>
              <a:ea typeface="+mj-ea"/>
            </a:endParaRPr>
          </a:p>
          <a:p>
            <a:endParaRPr lang="en-US" altLang="zh-CN" sz="1600">
              <a:latin typeface="+mj-ea"/>
              <a:ea typeface="+mj-ea"/>
            </a:endParaRPr>
          </a:p>
          <a:p>
            <a:r>
              <a:rPr lang="zh-CN" altLang="en-US" sz="1600" b="1">
                <a:solidFill>
                  <a:srgbClr val="FF0000"/>
                </a:solidFill>
                <a:latin typeface="+mj-ea"/>
                <a:ea typeface="+mj-ea"/>
              </a:rPr>
              <a:t>实验步骤：</a:t>
            </a:r>
            <a:endParaRPr lang="en-US" altLang="zh-CN" sz="1600" b="1">
              <a:solidFill>
                <a:srgbClr val="FF0000"/>
              </a:solidFill>
              <a:latin typeface="+mj-ea"/>
              <a:ea typeface="+mj-ea"/>
            </a:endParaRPr>
          </a:p>
          <a:p>
            <a:r>
              <a:rPr lang="en-US" altLang="zh-CN" sz="1600">
                <a:latin typeface="+mj-ea"/>
                <a:ea typeface="+mj-ea"/>
              </a:rPr>
              <a:t>1</a:t>
            </a:r>
            <a:r>
              <a:rPr lang="zh-CN" altLang="en-US" sz="1600">
                <a:latin typeface="+mj-ea"/>
                <a:ea typeface="+mj-ea"/>
              </a:rPr>
              <a:t>、</a:t>
            </a:r>
            <a:r>
              <a:rPr lang="zh-CN" altLang="en-US" sz="1600">
                <a:latin typeface="+mj-ea"/>
              </a:rPr>
              <a:t>提取每一张图的颜色直方图特征</a:t>
            </a:r>
            <a:endParaRPr lang="en-US" altLang="zh-CN" sz="1600">
              <a:latin typeface="+mj-ea"/>
              <a:ea typeface="+mj-ea"/>
            </a:endParaRPr>
          </a:p>
          <a:p>
            <a:r>
              <a:rPr lang="en-US" altLang="zh-CN" sz="1600">
                <a:latin typeface="+mj-ea"/>
                <a:ea typeface="+mj-ea"/>
              </a:rPr>
              <a:t>2</a:t>
            </a:r>
            <a:r>
              <a:rPr lang="zh-CN" altLang="en-US" sz="1600">
                <a:latin typeface="+mj-ea"/>
                <a:ea typeface="+mj-ea"/>
              </a:rPr>
              <a:t>、计算特征向量相似度，绝对值越靠近1，则认为越相似</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8547" y="285750"/>
            <a:ext cx="4556127"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t>基于颜色直方图特征的相似图片检索</a:t>
            </a:r>
            <a:endParaRPr spc="5" dirty="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43</a:t>
            </a:fld>
            <a:endParaRPr dirty="0"/>
          </a:p>
        </p:txBody>
      </p:sp>
      <p:sp>
        <p:nvSpPr>
          <p:cNvPr id="7" name="文本框 6"/>
          <p:cNvSpPr txBox="1"/>
          <p:nvPr/>
        </p:nvSpPr>
        <p:spPr>
          <a:xfrm>
            <a:off x="875029" y="1007285"/>
            <a:ext cx="7162800" cy="1877437"/>
          </a:xfrm>
          <a:prstGeom prst="rect">
            <a:avLst/>
          </a:prstGeom>
          <a:noFill/>
        </p:spPr>
        <p:txBody>
          <a:bodyPr wrap="square">
            <a:spAutoFit/>
          </a:bodyPr>
          <a:lstStyle/>
          <a:p>
            <a:r>
              <a:rPr lang="en-US" altLang="zh-CN" sz="1600" b="1" dirty="0">
                <a:solidFill>
                  <a:srgbClr val="FF0000"/>
                </a:solidFill>
                <a:latin typeface="+mj-ea"/>
              </a:rPr>
              <a:t>1</a:t>
            </a:r>
            <a:r>
              <a:rPr lang="zh-CN" altLang="en-US" sz="1600" b="1" dirty="0">
                <a:solidFill>
                  <a:srgbClr val="FF0000"/>
                </a:solidFill>
                <a:latin typeface="+mj-ea"/>
              </a:rPr>
              <a:t>、提取颜色直方图特征</a:t>
            </a:r>
            <a:endParaRPr lang="en-US" altLang="zh-CN" sz="1600" b="1" dirty="0">
              <a:solidFill>
                <a:srgbClr val="FF0000"/>
              </a:solidFill>
              <a:latin typeface="+mj-ea"/>
            </a:endParaRPr>
          </a:p>
          <a:p>
            <a:r>
              <a:rPr lang="zh-CN" altLang="en-US" sz="1600" dirty="0">
                <a:latin typeface="+mj-ea"/>
                <a:ea typeface="+mj-ea"/>
              </a:rPr>
              <a:t>   </a:t>
            </a:r>
            <a:r>
              <a:rPr lang="zh-CN" altLang="en-US" sz="1400" dirty="0">
                <a:latin typeface="+mj-ea"/>
                <a:ea typeface="+mj-ea"/>
              </a:rPr>
              <a:t>由于</a:t>
            </a:r>
            <a:r>
              <a:rPr lang="zh-CN" altLang="en-US" sz="1400" dirty="0">
                <a:latin typeface="+mj-ea"/>
              </a:rPr>
              <a:t>RGB三个通道各有256个颜色，直接生成颜色向量需要1600万的向量长，计算过于困难。同时相似图片检索需要一定的模糊度，所以在实际操作的时候，每个通道的颜色值</a:t>
            </a:r>
            <a:r>
              <a:rPr lang="en-US" altLang="zh-CN" sz="1400" dirty="0">
                <a:latin typeface="+mj-ea"/>
              </a:rPr>
              <a:t>0-255</a:t>
            </a:r>
            <a:r>
              <a:rPr lang="zh-CN" altLang="en-US" sz="1400" dirty="0">
                <a:latin typeface="+mj-ea"/>
              </a:rPr>
              <a:t>分成等比例分成</a:t>
            </a:r>
            <a:r>
              <a:rPr lang="en-US" altLang="zh-CN" sz="1400" dirty="0">
                <a:latin typeface="+mj-ea"/>
              </a:rPr>
              <a:t>4</a:t>
            </a:r>
            <a:r>
              <a:rPr lang="zh-CN" altLang="en-US" sz="1400" dirty="0">
                <a:latin typeface="+mj-ea"/>
              </a:rPr>
              <a:t>个部分，并在此基础之上，逐步的增加分割度，并比较不同的分割度下图片匹配的准确性。</a:t>
            </a:r>
            <a:endParaRPr lang="en-US" altLang="zh-CN" sz="1400" dirty="0">
              <a:latin typeface="+mj-ea"/>
            </a:endParaRPr>
          </a:p>
          <a:p>
            <a:r>
              <a:rPr lang="en-US" altLang="zh-CN" sz="1400" dirty="0">
                <a:latin typeface="+mj-ea"/>
              </a:rPr>
              <a:t>    </a:t>
            </a:r>
            <a:r>
              <a:rPr lang="zh-CN" altLang="en-US" sz="1400" dirty="0">
                <a:latin typeface="+mj-ea"/>
              </a:rPr>
              <a:t>举例：第一次分割后，红绿蓝分别分割为</a:t>
            </a:r>
            <a:r>
              <a:rPr lang="en-US" altLang="zh-CN" sz="1400" dirty="0">
                <a:latin typeface="+mj-ea"/>
              </a:rPr>
              <a:t>4</a:t>
            </a:r>
            <a:r>
              <a:rPr lang="zh-CN" altLang="en-US" sz="1400" dirty="0">
                <a:latin typeface="+mj-ea"/>
              </a:rPr>
              <a:t>个区，总共可以构成</a:t>
            </a:r>
            <a:r>
              <a:rPr lang="en-US" altLang="zh-CN" sz="1400" dirty="0">
                <a:latin typeface="+mj-ea"/>
              </a:rPr>
              <a:t>64</a:t>
            </a:r>
            <a:r>
              <a:rPr lang="zh-CN" altLang="en-US" sz="1400" dirty="0">
                <a:latin typeface="+mj-ea"/>
              </a:rPr>
              <a:t>种组合（</a:t>
            </a:r>
            <a:r>
              <a:rPr lang="en-US" altLang="zh-CN" sz="1400" dirty="0">
                <a:latin typeface="+mj-ea"/>
              </a:rPr>
              <a:t>4</a:t>
            </a:r>
            <a:r>
              <a:rPr lang="zh-CN" altLang="en-US" sz="1400" dirty="0">
                <a:latin typeface="+mj-ea"/>
              </a:rPr>
              <a:t>的</a:t>
            </a:r>
            <a:r>
              <a:rPr lang="en-US" altLang="zh-CN" sz="1400" dirty="0">
                <a:latin typeface="+mj-ea"/>
              </a:rPr>
              <a:t>3</a:t>
            </a:r>
            <a:r>
              <a:rPr lang="zh-CN" altLang="en-US" sz="1400" dirty="0">
                <a:latin typeface="+mj-ea"/>
              </a:rPr>
              <a:t>次方），然后处理每一个像素，找到他们所在的分区，并将对应的分区的计数值加</a:t>
            </a:r>
            <a:r>
              <a:rPr lang="en-US" altLang="zh-CN" sz="1400" dirty="0">
                <a:latin typeface="+mj-ea"/>
              </a:rPr>
              <a:t>1</a:t>
            </a:r>
            <a:r>
              <a:rPr lang="zh-CN" altLang="en-US" sz="1400" dirty="0">
                <a:latin typeface="+mj-ea"/>
              </a:rPr>
              <a:t>。处理完所有的像素后，我们便得到了一个</a:t>
            </a:r>
            <a:r>
              <a:rPr lang="en-US" altLang="zh-CN" sz="1400" dirty="0">
                <a:latin typeface="+mj-ea"/>
              </a:rPr>
              <a:t>64</a:t>
            </a:r>
            <a:r>
              <a:rPr lang="zh-CN" altLang="en-US" sz="1400" dirty="0">
                <a:latin typeface="+mj-ea"/>
              </a:rPr>
              <a:t>元素的一维向量。</a:t>
            </a:r>
            <a:endParaRPr lang="en-US" altLang="zh-CN" sz="1400" dirty="0">
              <a:latin typeface="+mj-ea"/>
            </a:endParaRPr>
          </a:p>
        </p:txBody>
      </p:sp>
      <p:sp>
        <p:nvSpPr>
          <p:cNvPr id="11" name="文本框 10"/>
          <p:cNvSpPr txBox="1"/>
          <p:nvPr/>
        </p:nvSpPr>
        <p:spPr>
          <a:xfrm>
            <a:off x="850784" y="3054182"/>
            <a:ext cx="8153400" cy="461665"/>
          </a:xfrm>
          <a:prstGeom prst="rect">
            <a:avLst/>
          </a:prstGeom>
          <a:noFill/>
        </p:spPr>
        <p:txBody>
          <a:bodyPr wrap="square">
            <a:spAutoFit/>
          </a:bodyPr>
          <a:lstStyle/>
          <a:p>
            <a:r>
              <a:rPr lang="zh-CN" altLang="en-US" sz="800" dirty="0"/>
              <a:t>参考博客</a:t>
            </a:r>
            <a:endParaRPr lang="en-US" altLang="zh-CN" sz="800" dirty="0"/>
          </a:p>
          <a:p>
            <a:r>
              <a:rPr lang="zh-CN" altLang="en-US" sz="800" dirty="0"/>
              <a:t>https://wangsp.blog.csdn.net/article/details/80660014?spm=1001.2101.3001.6650.1&amp;utm_medium=distribute.pc_relevant.none-task-blog-2%7Edefault%7ECTRLIST%7ERate-1.pc_relevant_paycolumn_v3&amp;depth_1-utm_source=distribute.pc_relevant.none-task-blog-2%7Edefault%7ECTRLIST%7ERate-1.pc_relevant_paycolumn_v3&amp;utm_relevant_index=2</a:t>
            </a:r>
          </a:p>
        </p:txBody>
      </p:sp>
      <p:pic>
        <p:nvPicPr>
          <p:cNvPr id="3" name="图片 2"/>
          <p:cNvPicPr>
            <a:picLocks noChangeAspect="1"/>
          </p:cNvPicPr>
          <p:nvPr/>
        </p:nvPicPr>
        <p:blipFill>
          <a:blip r:embed="rId2"/>
          <a:stretch>
            <a:fillRect/>
          </a:stretch>
        </p:blipFill>
        <p:spPr>
          <a:xfrm>
            <a:off x="4953000" y="2849951"/>
            <a:ext cx="3540260" cy="2207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8547" y="285750"/>
            <a:ext cx="4556127"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t>基于颜色直方图特征的相似图片检索</a:t>
            </a:r>
            <a:endParaRPr spc="5" dirty="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44</a:t>
            </a:fld>
            <a:endParaRPr dirty="0"/>
          </a:p>
        </p:txBody>
      </p:sp>
      <p:sp>
        <p:nvSpPr>
          <p:cNvPr id="7" name="文本框 6"/>
          <p:cNvSpPr txBox="1"/>
          <p:nvPr/>
        </p:nvSpPr>
        <p:spPr>
          <a:xfrm>
            <a:off x="875029" y="1007285"/>
            <a:ext cx="7162800" cy="338554"/>
          </a:xfrm>
          <a:prstGeom prst="rect">
            <a:avLst/>
          </a:prstGeom>
          <a:noFill/>
        </p:spPr>
        <p:txBody>
          <a:bodyPr wrap="square">
            <a:spAutoFit/>
          </a:bodyPr>
          <a:lstStyle/>
          <a:p>
            <a:r>
              <a:rPr lang="en-US" altLang="zh-CN" sz="1600" b="1">
                <a:solidFill>
                  <a:srgbClr val="FF0000"/>
                </a:solidFill>
                <a:latin typeface="+mj-ea"/>
              </a:rPr>
              <a:t>1</a:t>
            </a:r>
            <a:r>
              <a:rPr lang="zh-CN" altLang="en-US" sz="1600" b="1">
                <a:solidFill>
                  <a:srgbClr val="FF0000"/>
                </a:solidFill>
                <a:latin typeface="+mj-ea"/>
              </a:rPr>
              <a:t>、提取颜色直方图特征</a:t>
            </a:r>
            <a:endParaRPr lang="en-US" altLang="zh-CN" sz="1600" b="1">
              <a:solidFill>
                <a:srgbClr val="FF0000"/>
              </a:solidFill>
              <a:latin typeface="+mj-ea"/>
            </a:endParaRPr>
          </a:p>
        </p:txBody>
      </p:sp>
      <p:sp>
        <p:nvSpPr>
          <p:cNvPr id="10" name="文本框 9"/>
          <p:cNvSpPr txBox="1"/>
          <p:nvPr/>
        </p:nvSpPr>
        <p:spPr>
          <a:xfrm>
            <a:off x="1219198" y="1581150"/>
            <a:ext cx="6705600"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a:t>hist = cv2.calcHist([image],</a:t>
            </a:r>
            <a:r>
              <a:rPr lang="en-US" altLang="zh-CN" sz="1400"/>
              <a:t>	</a:t>
            </a:r>
            <a:r>
              <a:rPr lang="zh-CN" altLang="en-US" sz="1400"/>
              <a:t># 传入图像（列表）</a:t>
            </a:r>
          </a:p>
          <a:p>
            <a:r>
              <a:rPr lang="zh-CN" altLang="en-US" sz="1400"/>
              <a:t>                    [0],                 </a:t>
            </a:r>
            <a:r>
              <a:rPr lang="en-US" altLang="zh-CN" sz="1400"/>
              <a:t>		</a:t>
            </a:r>
            <a:r>
              <a:rPr lang="zh-CN" altLang="en-US" sz="1400"/>
              <a:t># 使用的通道（使用通道：可选[0],[1],[2]）</a:t>
            </a:r>
          </a:p>
          <a:p>
            <a:r>
              <a:rPr lang="zh-CN" altLang="en-US" sz="1400"/>
              <a:t>                    None,                </a:t>
            </a:r>
            <a:r>
              <a:rPr lang="en-US" altLang="zh-CN" sz="1400"/>
              <a:t>	</a:t>
            </a:r>
            <a:r>
              <a:rPr lang="zh-CN" altLang="en-US" sz="1400"/>
              <a:t># 没有使用mask(蒙版)</a:t>
            </a:r>
          </a:p>
          <a:p>
            <a:r>
              <a:rPr lang="zh-CN" altLang="en-US" sz="1400"/>
              <a:t>                    [256],               </a:t>
            </a:r>
            <a:r>
              <a:rPr lang="en-US" altLang="zh-CN" sz="1400"/>
              <a:t>		</a:t>
            </a:r>
            <a:r>
              <a:rPr lang="zh-CN" altLang="en-US" sz="1400"/>
              <a:t># HistSize</a:t>
            </a:r>
          </a:p>
          <a:p>
            <a:r>
              <a:rPr lang="zh-CN" altLang="en-US" sz="1400"/>
              <a:t>                    [0.0,255.0])         </a:t>
            </a:r>
            <a:r>
              <a:rPr lang="en-US" altLang="zh-CN" sz="1400"/>
              <a:t>	</a:t>
            </a:r>
            <a:r>
              <a:rPr lang="zh-CN" altLang="en-US" sz="1400"/>
              <a:t># 直方图柱的范围</a:t>
            </a:r>
          </a:p>
          <a:p>
            <a:r>
              <a:rPr lang="zh-CN" altLang="en-US" sz="1400"/>
              <a:t>                                         </a:t>
            </a:r>
            <a:r>
              <a:rPr lang="en-US" altLang="zh-CN" sz="1400"/>
              <a:t>		</a:t>
            </a:r>
            <a:r>
              <a:rPr lang="zh-CN" altLang="en-US" sz="1400"/>
              <a:t># return-&gt;list</a:t>
            </a:r>
          </a:p>
        </p:txBody>
      </p:sp>
      <p:sp>
        <p:nvSpPr>
          <p:cNvPr id="8" name="文本框 7"/>
          <p:cNvSpPr txBox="1"/>
          <p:nvPr/>
        </p:nvSpPr>
        <p:spPr>
          <a:xfrm>
            <a:off x="990600" y="3103424"/>
            <a:ext cx="7162800" cy="738664"/>
          </a:xfrm>
          <a:prstGeom prst="rect">
            <a:avLst/>
          </a:prstGeom>
          <a:noFill/>
        </p:spPr>
        <p:txBody>
          <a:bodyPr wrap="square">
            <a:spAutoFit/>
          </a:bodyPr>
          <a:lstStyle/>
          <a:p>
            <a:pPr algn="l"/>
            <a:r>
              <a:rPr lang="zh-CN" altLang="en-US" sz="1400" b="0" i="0" u="none" strike="noStrike" dirty="0">
                <a:solidFill>
                  <a:srgbClr val="333333"/>
                </a:solidFill>
                <a:effectLst/>
                <a:latin typeface="Arial" panose="020B0604020202020204" pitchFamily="34" charset="0"/>
              </a:rPr>
              <a:t>假设</a:t>
            </a:r>
            <a:r>
              <a:rPr lang="en-GB" altLang="zh-CN" sz="1400" b="0" i="0" u="none" strike="noStrike" dirty="0">
                <a:solidFill>
                  <a:srgbClr val="333333"/>
                </a:solidFill>
                <a:effectLst/>
                <a:latin typeface="Arial" panose="020B0604020202020204" pitchFamily="34" charset="0"/>
              </a:rPr>
              <a:t>RGB</a:t>
            </a:r>
            <a:r>
              <a:rPr lang="zh-CN" altLang="en-US" sz="1400" b="0" i="0" u="none" strike="noStrike" dirty="0">
                <a:solidFill>
                  <a:srgbClr val="333333"/>
                </a:solidFill>
                <a:effectLst/>
                <a:latin typeface="Arial" panose="020B0604020202020204" pitchFamily="34" charset="0"/>
              </a:rPr>
              <a:t>值为</a:t>
            </a:r>
            <a:r>
              <a:rPr lang="en-US" altLang="zh-CN" sz="1400" b="0" i="0" u="none" strike="noStrike" dirty="0">
                <a:solidFill>
                  <a:srgbClr val="333333"/>
                </a:solidFill>
                <a:effectLst/>
                <a:latin typeface="Arial" panose="020B0604020202020204" pitchFamily="34" charset="0"/>
              </a:rPr>
              <a:t>(14, 68, 221)</a:t>
            </a:r>
            <a:r>
              <a:rPr lang="zh-CN" altLang="en-US" sz="1400" b="0" i="0" u="none" strike="noStrike" dirty="0">
                <a:solidFill>
                  <a:srgbClr val="333333"/>
                </a:solidFill>
                <a:effectLst/>
                <a:latin typeface="Arial" panose="020B0604020202020204" pitchFamily="34" charset="0"/>
              </a:rPr>
              <a:t>，</a:t>
            </a:r>
            <a:r>
              <a:rPr lang="en-US" altLang="zh-CN" sz="1400" b="0" i="0" u="none" strike="noStrike" dirty="0">
                <a:solidFill>
                  <a:srgbClr val="333333"/>
                </a:solidFill>
                <a:effectLst/>
                <a:latin typeface="Arial" panose="020B0604020202020204" pitchFamily="34" charset="0"/>
              </a:rPr>
              <a:t>16</a:t>
            </a:r>
            <a:r>
              <a:rPr lang="zh-CN" altLang="en-US" sz="1400" b="0" i="0" u="none" strike="noStrike" dirty="0">
                <a:solidFill>
                  <a:srgbClr val="333333"/>
                </a:solidFill>
                <a:effectLst/>
                <a:latin typeface="Arial" panose="020B0604020202020204" pitchFamily="34" charset="0"/>
              </a:rPr>
              <a:t>等份之后，它对应直方图索引值</a:t>
            </a:r>
            <a:r>
              <a:rPr lang="en-US" altLang="zh-CN" sz="1400" b="0" i="0" u="none" strike="noStrike" dirty="0">
                <a:solidFill>
                  <a:srgbClr val="333333"/>
                </a:solidFill>
                <a:effectLst/>
                <a:latin typeface="Arial" panose="020B0604020202020204" pitchFamily="34" charset="0"/>
              </a:rPr>
              <a:t>(</a:t>
            </a:r>
            <a:r>
              <a:rPr lang="en-GB" altLang="zh-CN" sz="1400" b="0" i="0" u="none" strike="noStrike" dirty="0">
                <a:solidFill>
                  <a:srgbClr val="333333"/>
                </a:solidFill>
                <a:effectLst/>
                <a:latin typeface="Arial" panose="020B0604020202020204" pitchFamily="34" charset="0"/>
              </a:rPr>
              <a:t>index)</a:t>
            </a:r>
            <a:r>
              <a:rPr lang="zh-CN" altLang="en-US" sz="1400" b="0" i="0" u="none" strike="noStrike" dirty="0">
                <a:solidFill>
                  <a:srgbClr val="333333"/>
                </a:solidFill>
                <a:effectLst/>
                <a:latin typeface="Arial" panose="020B0604020202020204" pitchFamily="34" charset="0"/>
              </a:rPr>
              <a:t>分别为</a:t>
            </a:r>
            <a:r>
              <a:rPr lang="en-US" altLang="zh-CN" sz="1400" b="0" i="0" u="none" strike="noStrike" dirty="0">
                <a:solidFill>
                  <a:srgbClr val="333333"/>
                </a:solidFill>
                <a:effectLst/>
                <a:latin typeface="Arial" panose="020B0604020202020204" pitchFamily="34" charset="0"/>
              </a:rPr>
              <a:t>: (0, 4, 13), </a:t>
            </a:r>
          </a:p>
          <a:p>
            <a:pPr algn="l"/>
            <a:r>
              <a:rPr lang="zh-CN" altLang="en-US" sz="1400" b="0" i="0" u="none" strike="noStrike" dirty="0">
                <a:solidFill>
                  <a:srgbClr val="333333"/>
                </a:solidFill>
                <a:effectLst/>
                <a:latin typeface="Arial" panose="020B0604020202020204" pitchFamily="34" charset="0"/>
              </a:rPr>
              <a:t>根据计算索引值公式</a:t>
            </a:r>
            <a:r>
              <a:rPr lang="en-US" altLang="zh-CN" sz="1400" b="0" i="0" u="none" strike="noStrike" dirty="0">
                <a:solidFill>
                  <a:srgbClr val="333333"/>
                </a:solidFill>
                <a:effectLst/>
                <a:latin typeface="Arial" panose="020B0604020202020204" pitchFamily="34" charset="0"/>
              </a:rPr>
              <a:t>:</a:t>
            </a:r>
            <a:r>
              <a:rPr lang="en-GB" altLang="zh-CN" sz="1400" b="1" i="0" u="none" strike="noStrike" dirty="0">
                <a:solidFill>
                  <a:srgbClr val="333333"/>
                </a:solidFill>
                <a:effectLst/>
                <a:latin typeface="Arial" panose="020B0604020202020204" pitchFamily="34" charset="0"/>
              </a:rPr>
              <a:t>index = R + G*16 + B*16*16</a:t>
            </a:r>
            <a:endParaRPr lang="en-GB" altLang="zh-CN" sz="1400" b="0" i="0" u="none" strike="noStrike" dirty="0">
              <a:solidFill>
                <a:srgbClr val="333333"/>
              </a:solidFill>
              <a:effectLst/>
              <a:latin typeface="Arial" panose="020B0604020202020204" pitchFamily="34" charset="0"/>
            </a:endParaRPr>
          </a:p>
          <a:p>
            <a:pPr algn="l"/>
            <a:r>
              <a:rPr lang="zh-CN" altLang="en-US" sz="1400" b="0" i="0" u="none" strike="noStrike" dirty="0">
                <a:solidFill>
                  <a:srgbClr val="333333"/>
                </a:solidFill>
                <a:effectLst/>
                <a:latin typeface="Arial" panose="020B0604020202020204" pitchFamily="34" charset="0"/>
              </a:rPr>
              <a:t>对应的直方图</a:t>
            </a:r>
            <a:r>
              <a:rPr lang="en-GB" altLang="zh-CN" sz="1400" b="0" i="0" u="none" strike="noStrike" dirty="0">
                <a:solidFill>
                  <a:srgbClr val="333333"/>
                </a:solidFill>
                <a:effectLst/>
                <a:latin typeface="Arial" panose="020B0604020202020204" pitchFamily="34" charset="0"/>
              </a:rPr>
              <a:t>index = 0 + 4*16 + 13 * 16 * 16</a:t>
            </a:r>
            <a:r>
              <a:rPr lang="zh-CN" altLang="en-GB" sz="1400" b="0" i="0" u="none" strike="noStrike" dirty="0">
                <a:solidFill>
                  <a:srgbClr val="333333"/>
                </a:solidFill>
                <a:effectLst/>
                <a:latin typeface="Arial" panose="020B0604020202020204" pitchFamily="34" charset="0"/>
              </a:rPr>
              <a:t>， </a:t>
            </a:r>
            <a:r>
              <a:rPr lang="en-GB" altLang="zh-CN" sz="1400" b="0" i="0" u="none" strike="noStrike" dirty="0">
                <a:solidFill>
                  <a:srgbClr val="333333"/>
                </a:solidFill>
                <a:effectLst/>
                <a:latin typeface="Arial" panose="020B0604020202020204" pitchFamily="34" charset="0"/>
              </a:rPr>
              <a:t>SH[3392] += 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8547" y="285750"/>
            <a:ext cx="4556127"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t>基于颜色直方图特征的相似图片检索</a:t>
            </a:r>
            <a:endParaRPr spc="5" dirty="0">
              <a:latin typeface="宋体" panose="02010600030101010101" pitchFamily="2" charset="-122"/>
              <a:cs typeface="宋体"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45</a:t>
            </a:fld>
            <a:endParaRPr dirty="0"/>
          </a:p>
        </p:txBody>
      </p:sp>
      <p:sp>
        <p:nvSpPr>
          <p:cNvPr id="7" name="文本框 6"/>
          <p:cNvSpPr txBox="1"/>
          <p:nvPr/>
        </p:nvSpPr>
        <p:spPr>
          <a:xfrm>
            <a:off x="1106168" y="1200150"/>
            <a:ext cx="7162800" cy="553998"/>
          </a:xfrm>
          <a:prstGeom prst="rect">
            <a:avLst/>
          </a:prstGeom>
          <a:noFill/>
        </p:spPr>
        <p:txBody>
          <a:bodyPr wrap="square">
            <a:spAutoFit/>
          </a:bodyPr>
          <a:lstStyle/>
          <a:p>
            <a:r>
              <a:rPr lang="en-US" altLang="zh-CN" sz="1600" b="1">
                <a:solidFill>
                  <a:srgbClr val="FF0000"/>
                </a:solidFill>
                <a:latin typeface="+mj-ea"/>
              </a:rPr>
              <a:t>2</a:t>
            </a:r>
            <a:r>
              <a:rPr lang="zh-CN" altLang="en-US" sz="1600" b="1">
                <a:solidFill>
                  <a:srgbClr val="FF0000"/>
                </a:solidFill>
                <a:latin typeface="+mj-ea"/>
              </a:rPr>
              <a:t>、相似度计算</a:t>
            </a:r>
            <a:endParaRPr lang="en-US" altLang="zh-CN" sz="1600" b="1">
              <a:solidFill>
                <a:srgbClr val="FF0000"/>
              </a:solidFill>
              <a:latin typeface="+mj-ea"/>
            </a:endParaRPr>
          </a:p>
          <a:p>
            <a:r>
              <a:rPr lang="zh-CN" altLang="en-US" sz="1400">
                <a:latin typeface="+mj-ea"/>
                <a:ea typeface="+mj-ea"/>
              </a:rPr>
              <a:t>    距离的度量通常有</a:t>
            </a:r>
            <a:r>
              <a:rPr lang="zh-CN" altLang="en-US" sz="1400" b="1">
                <a:latin typeface="+mj-ea"/>
                <a:ea typeface="+mj-ea"/>
              </a:rPr>
              <a:t>欧式距离、皮尔逊相关系数及巴氏距离</a:t>
            </a:r>
            <a:endParaRPr lang="zh-CN" altLang="en-US" sz="1200" b="1">
              <a:latin typeface="+mj-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647" y="2387504"/>
            <a:ext cx="2209800" cy="7874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3886200" y="2304150"/>
            <a:ext cx="4572000" cy="954107"/>
          </a:xfrm>
          <a:prstGeom prst="rect">
            <a:avLst/>
          </a:prstGeom>
          <a:noFill/>
        </p:spPr>
        <p:txBody>
          <a:bodyPr wrap="square">
            <a:spAutoFit/>
          </a:bodyPr>
          <a:lstStyle/>
          <a:p>
            <a:pPr algn="l"/>
            <a:r>
              <a:rPr lang="zh-CN" altLang="en-US" sz="1400" b="0" i="0" u="none" strike="noStrike">
                <a:solidFill>
                  <a:srgbClr val="333333"/>
                </a:solidFill>
                <a:effectLst/>
                <a:latin typeface="Arial" panose="020B0604020202020204" pitchFamily="34" charset="0"/>
              </a:rPr>
              <a:t>巴氏距离：其中</a:t>
            </a:r>
            <a:r>
              <a:rPr lang="en-GB" altLang="zh-CN" sz="1400" b="0" i="0" u="none" strike="noStrike">
                <a:solidFill>
                  <a:srgbClr val="333333"/>
                </a:solidFill>
                <a:effectLst/>
                <a:latin typeface="Arial" panose="020B0604020202020204" pitchFamily="34" charset="0"/>
              </a:rPr>
              <a:t>P, P’</a:t>
            </a:r>
            <a:r>
              <a:rPr lang="zh-CN" altLang="en-US" sz="1400" b="0" i="0" u="none" strike="noStrike">
                <a:solidFill>
                  <a:srgbClr val="333333"/>
                </a:solidFill>
                <a:effectLst/>
                <a:latin typeface="Arial" panose="020B0604020202020204" pitchFamily="34" charset="0"/>
              </a:rPr>
              <a:t>分别代表源与候选的图像直方图数据，对每个相同</a:t>
            </a:r>
            <a:r>
              <a:rPr lang="en-GB" altLang="zh-CN" sz="1400" b="0" i="0" u="none" strike="noStrike">
                <a:solidFill>
                  <a:srgbClr val="333333"/>
                </a:solidFill>
                <a:effectLst/>
                <a:latin typeface="Arial" panose="020B0604020202020204" pitchFamily="34" charset="0"/>
              </a:rPr>
              <a:t>i</a:t>
            </a:r>
            <a:r>
              <a:rPr lang="zh-CN" altLang="en-US" sz="1400" b="0" i="0" u="none" strike="noStrike">
                <a:solidFill>
                  <a:srgbClr val="333333"/>
                </a:solidFill>
                <a:effectLst/>
                <a:latin typeface="Arial" panose="020B0604020202020204" pitchFamily="34" charset="0"/>
              </a:rPr>
              <a:t>的数据点乘积开平方以后相加</a:t>
            </a:r>
          </a:p>
          <a:p>
            <a:pPr algn="l"/>
            <a:r>
              <a:rPr lang="zh-CN" altLang="en-US" sz="1400" b="0" i="0" u="none" strike="noStrike">
                <a:solidFill>
                  <a:srgbClr val="333333"/>
                </a:solidFill>
                <a:effectLst/>
                <a:latin typeface="Arial" panose="020B0604020202020204" pitchFamily="34" charset="0"/>
              </a:rPr>
              <a:t>得出的结果即为图像相似度值（巴氏系数因子值），范围为</a:t>
            </a:r>
            <a:r>
              <a:rPr lang="en-US" altLang="zh-CN" sz="1400" b="0" i="0" u="none" strike="noStrike">
                <a:solidFill>
                  <a:srgbClr val="333333"/>
                </a:solidFill>
                <a:effectLst/>
                <a:latin typeface="Arial" panose="020B0604020202020204" pitchFamily="34" charset="0"/>
              </a:rPr>
              <a:t>0</a:t>
            </a:r>
            <a:r>
              <a:rPr lang="zh-CN" altLang="en-US" sz="1400" b="0" i="0" u="none" strike="noStrike">
                <a:solidFill>
                  <a:srgbClr val="333333"/>
                </a:solidFill>
                <a:effectLst/>
                <a:latin typeface="Arial" panose="020B0604020202020204" pitchFamily="34" charset="0"/>
              </a:rPr>
              <a:t>到</a:t>
            </a:r>
            <a:r>
              <a:rPr lang="en-US" altLang="zh-CN" sz="1400" b="0" i="0" u="none" strike="noStrike">
                <a:solidFill>
                  <a:srgbClr val="333333"/>
                </a:solidFill>
                <a:effectLst/>
                <a:latin typeface="Arial" panose="020B0604020202020204" pitchFamily="34" charset="0"/>
              </a:rPr>
              <a:t>1</a:t>
            </a:r>
            <a:r>
              <a:rPr lang="zh-CN" altLang="en-US" sz="1400" b="0" i="0" u="none" strike="noStrike">
                <a:solidFill>
                  <a:srgbClr val="333333"/>
                </a:solidFill>
                <a:effectLst/>
                <a:latin typeface="Arial" panose="020B0604020202020204" pitchFamily="34" charset="0"/>
              </a:rPr>
              <a:t>之间。</a:t>
            </a:r>
          </a:p>
        </p:txBody>
      </p:sp>
      <p:sp>
        <p:nvSpPr>
          <p:cNvPr id="11" name="文本框 10"/>
          <p:cNvSpPr txBox="1"/>
          <p:nvPr/>
        </p:nvSpPr>
        <p:spPr>
          <a:xfrm>
            <a:off x="3886200" y="3362970"/>
            <a:ext cx="4572000" cy="523220"/>
          </a:xfrm>
          <a:prstGeom prst="rect">
            <a:avLst/>
          </a:prstGeom>
          <a:noFill/>
        </p:spPr>
        <p:txBody>
          <a:bodyPr wrap="square">
            <a:spAutoFit/>
          </a:bodyPr>
          <a:lstStyle/>
          <a:p>
            <a:pPr algn="l"/>
            <a:r>
              <a:rPr lang="zh-CN" altLang="en-US" sz="1400">
                <a:solidFill>
                  <a:srgbClr val="FF0000"/>
                </a:solidFill>
                <a:latin typeface="Arial" panose="020B0604020202020204" pitchFamily="34" charset="0"/>
              </a:rPr>
              <a:t>注意：选择不同的距离度量算法，得到的相似度计算结果也不相同，可多进行尝试改进。</a:t>
            </a:r>
            <a:endParaRPr lang="zh-CN" altLang="en-US" sz="1400" b="0" i="0" u="none" strike="noStrike">
              <a:solidFill>
                <a:srgbClr val="FF0000"/>
              </a:solidFill>
              <a:effectLst/>
              <a:latin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48323" y="1047750"/>
            <a:ext cx="7742555" cy="2172839"/>
          </a:xfrm>
        </p:spPr>
        <p:txBody>
          <a:bodyPr/>
          <a:lstStyle/>
          <a:p>
            <a:pPr>
              <a:lnSpc>
                <a:spcPct val="150000"/>
              </a:lnSpc>
            </a:pPr>
            <a:r>
              <a:rPr lang="en-GB" altLang="zh-CN" sz="1600" b="1" dirty="0"/>
              <a:t>HOG</a:t>
            </a:r>
            <a:r>
              <a:rPr lang="zh-CN" altLang="en-US" sz="1600" b="1" dirty="0"/>
              <a:t>特征：将</a:t>
            </a:r>
            <a:r>
              <a:rPr lang="en-US" altLang="zh-CN" sz="1600" b="1" dirty="0"/>
              <a:t>3</a:t>
            </a:r>
            <a:r>
              <a:rPr lang="zh-CN" altLang="en-US" sz="1600" b="1" dirty="0"/>
              <a:t>通道的彩色图像转换成一定长度的图像梯度方向直方图特征向量。</a:t>
            </a:r>
            <a:endParaRPr lang="en-US" altLang="zh-CN" sz="1600" b="1" dirty="0"/>
          </a:p>
          <a:p>
            <a:pPr>
              <a:lnSpc>
                <a:spcPct val="150000"/>
              </a:lnSpc>
            </a:pPr>
            <a:endParaRPr kumimoji="1" lang="en-US" altLang="zh-CN" sz="1600" dirty="0"/>
          </a:p>
          <a:p>
            <a:pPr>
              <a:lnSpc>
                <a:spcPct val="150000"/>
              </a:lnSpc>
            </a:pPr>
            <a:r>
              <a:rPr kumimoji="1" lang="zh-CN" altLang="en-US" sz="1600" b="1" dirty="0"/>
              <a:t>提取步骤：</a:t>
            </a:r>
            <a:endParaRPr kumimoji="1" lang="en-US" altLang="zh-CN" sz="1600" b="1" dirty="0"/>
          </a:p>
          <a:p>
            <a:pPr>
              <a:lnSpc>
                <a:spcPct val="150000"/>
              </a:lnSpc>
            </a:pPr>
            <a:r>
              <a:rPr kumimoji="1" lang="en-US" altLang="zh-CN" sz="1600" dirty="0"/>
              <a:t>1</a:t>
            </a:r>
            <a:r>
              <a:rPr kumimoji="1" lang="zh-CN" altLang="en-US" sz="1600" dirty="0"/>
              <a:t>、图像预处理（剪裁、缩放、</a:t>
            </a:r>
            <a:r>
              <a:rPr kumimoji="1" lang="en-US" altLang="zh-CN" sz="1600" dirty="0"/>
              <a:t>gamma</a:t>
            </a:r>
            <a:r>
              <a:rPr kumimoji="1" lang="zh-CN" altLang="en-US" sz="1600" dirty="0"/>
              <a:t>矫正等，按需选择）</a:t>
            </a:r>
            <a:endParaRPr kumimoji="1" lang="en-US" altLang="zh-CN" sz="1600" dirty="0"/>
          </a:p>
          <a:p>
            <a:pPr>
              <a:lnSpc>
                <a:spcPct val="150000"/>
              </a:lnSpc>
            </a:pPr>
            <a:r>
              <a:rPr kumimoji="1" lang="en-US" altLang="zh-CN" sz="1600" dirty="0"/>
              <a:t>2</a:t>
            </a:r>
            <a:r>
              <a:rPr kumimoji="1" lang="zh-CN" altLang="en-US" sz="1600" dirty="0"/>
              <a:t>、计算每个像素的水平方向和垂直方向梯度。可以通过使用以下内核卷积图像来实现，左下图为大小为</a:t>
            </a:r>
            <a:r>
              <a:rPr kumimoji="1" lang="en-US" altLang="zh-CN" sz="1600" dirty="0"/>
              <a:t>1</a:t>
            </a:r>
            <a:r>
              <a:rPr kumimoji="1" lang="zh-CN" altLang="en-US" sz="1600" dirty="0"/>
              <a:t>的内核，</a:t>
            </a:r>
            <a:r>
              <a:rPr kumimoji="1" lang="en-GB" altLang="zh-CN" sz="1600" dirty="0"/>
              <a:t>mag</a:t>
            </a:r>
            <a:r>
              <a:rPr kumimoji="1" lang="zh-CN" altLang="en-US" sz="1600" dirty="0"/>
              <a:t>为梯度大小，</a:t>
            </a:r>
            <a:r>
              <a:rPr kumimoji="1" lang="en-GB" altLang="zh-CN" sz="1600" dirty="0"/>
              <a:t>ang</a:t>
            </a:r>
            <a:r>
              <a:rPr kumimoji="1" lang="zh-CN" altLang="en-US" sz="1600" dirty="0"/>
              <a:t>为梯度方向的角度的弧度值。</a:t>
            </a:r>
            <a:endParaRPr kumimoji="1" lang="en-US" altLang="zh-CN" sz="1600" dirty="0"/>
          </a:p>
        </p:txBody>
      </p:sp>
      <p:pic>
        <p:nvPicPr>
          <p:cNvPr id="5" name="图片 4"/>
          <p:cNvPicPr>
            <a:picLocks noChangeAspect="1"/>
          </p:cNvPicPr>
          <p:nvPr/>
        </p:nvPicPr>
        <p:blipFill>
          <a:blip r:embed="rId2"/>
          <a:stretch>
            <a:fillRect/>
          </a:stretch>
        </p:blipFill>
        <p:spPr>
          <a:xfrm>
            <a:off x="457200" y="3398044"/>
            <a:ext cx="1940433" cy="1024248"/>
          </a:xfrm>
          <a:prstGeom prst="rect">
            <a:avLst/>
          </a:prstGeom>
        </p:spPr>
      </p:pic>
      <p:pic>
        <p:nvPicPr>
          <p:cNvPr id="6" name="图片 5"/>
          <p:cNvPicPr>
            <a:picLocks noChangeAspect="1"/>
          </p:cNvPicPr>
          <p:nvPr/>
        </p:nvPicPr>
        <p:blipFill>
          <a:blip r:embed="rId3"/>
          <a:stretch>
            <a:fillRect/>
          </a:stretch>
        </p:blipFill>
        <p:spPr>
          <a:xfrm>
            <a:off x="4724400" y="3474244"/>
            <a:ext cx="4028799" cy="647717"/>
          </a:xfrm>
          <a:prstGeom prst="rect">
            <a:avLst/>
          </a:prstGeom>
        </p:spPr>
      </p:pic>
      <p:pic>
        <p:nvPicPr>
          <p:cNvPr id="7" name="图片 6"/>
          <p:cNvPicPr>
            <a:picLocks noChangeAspect="1"/>
          </p:cNvPicPr>
          <p:nvPr/>
        </p:nvPicPr>
        <p:blipFill>
          <a:blip r:embed="rId4"/>
          <a:stretch>
            <a:fillRect/>
          </a:stretch>
        </p:blipFill>
        <p:spPr>
          <a:xfrm>
            <a:off x="2971800" y="3409950"/>
            <a:ext cx="1376735" cy="1017950"/>
          </a:xfrm>
          <a:prstGeom prst="rect">
            <a:avLst/>
          </a:prstGeom>
        </p:spPr>
      </p:pic>
      <p:sp>
        <p:nvSpPr>
          <p:cNvPr id="8" name="标题 1"/>
          <p:cNvSpPr>
            <a:spLocks noGrp="1"/>
          </p:cNvSpPr>
          <p:nvPr>
            <p:ph type="title"/>
          </p:nvPr>
        </p:nvSpPr>
        <p:spPr>
          <a:xfrm>
            <a:off x="3200400" y="285750"/>
            <a:ext cx="3048000" cy="307777"/>
          </a:xfrm>
        </p:spPr>
        <p:txBody>
          <a:bodyPr/>
          <a:lstStyle/>
          <a:p>
            <a:r>
              <a:rPr lang="en-US" altLang="zh-CN" dirty="0"/>
              <a:t>HOG</a:t>
            </a:r>
            <a:r>
              <a:rPr lang="zh-CN" altLang="en-US" dirty="0"/>
              <a:t>特征值提取步骤</a:t>
            </a:r>
          </a:p>
        </p:txBody>
      </p:sp>
      <p:sp>
        <p:nvSpPr>
          <p:cNvPr id="9" name="文本框 8"/>
          <p:cNvSpPr txBox="1"/>
          <p:nvPr/>
        </p:nvSpPr>
        <p:spPr>
          <a:xfrm>
            <a:off x="626985" y="4497169"/>
            <a:ext cx="8579517" cy="646331"/>
          </a:xfrm>
          <a:prstGeom prst="rect">
            <a:avLst/>
          </a:prstGeom>
          <a:noFill/>
        </p:spPr>
        <p:txBody>
          <a:bodyPr wrap="square" rtlCol="0">
            <a:spAutoFit/>
          </a:bodyPr>
          <a:lstStyle/>
          <a:p>
            <a:r>
              <a:rPr lang="en-US" altLang="zh-CN" sz="1200" dirty="0"/>
              <a:t>HOG</a:t>
            </a:r>
            <a:r>
              <a:rPr lang="zh-CN" altLang="en-US" sz="1200" dirty="0"/>
              <a:t>的经典论文：</a:t>
            </a:r>
            <a:r>
              <a:rPr lang="en-US" altLang="zh-CN" sz="1200" dirty="0"/>
              <a:t>Dalal N, Triggs B. Histograms of oriented gradients for human detection[C]//Computer Visio  n and Pattern Recognition, 2005. CVPR 2005. IEEE Computer Society Conference on. IEEE, 2005, 1: 886-893.</a:t>
            </a:r>
          </a:p>
          <a:p>
            <a:r>
              <a:rPr lang="en-US" altLang="zh-CN" sz="1200" dirty="0"/>
              <a:t>HOG</a:t>
            </a:r>
            <a:r>
              <a:rPr lang="zh-CN" altLang="en-US" sz="1200" dirty="0"/>
              <a:t>特征值参考教程地址：</a:t>
            </a:r>
            <a:r>
              <a:rPr lang="en-US" altLang="zh-CN" sz="1200" dirty="0">
                <a:hlinkClick r:id="rId5"/>
              </a:rPr>
              <a:t>https://learnopencv.com/histogram-of-oriented-gradients/</a:t>
            </a:r>
            <a:endParaRPr lang="en-US" altLang="zh-CN"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66800" y="1123950"/>
            <a:ext cx="1817266" cy="3471935"/>
          </a:xfrm>
          <a:prstGeom prst="rect">
            <a:avLst/>
          </a:prstGeom>
        </p:spPr>
      </p:pic>
      <p:pic>
        <p:nvPicPr>
          <p:cNvPr id="5" name="图片 4"/>
          <p:cNvPicPr>
            <a:picLocks noChangeAspect="1"/>
          </p:cNvPicPr>
          <p:nvPr/>
        </p:nvPicPr>
        <p:blipFill>
          <a:blip r:embed="rId3"/>
          <a:stretch>
            <a:fillRect/>
          </a:stretch>
        </p:blipFill>
        <p:spPr>
          <a:xfrm>
            <a:off x="3352800" y="1119619"/>
            <a:ext cx="4768850" cy="3476266"/>
          </a:xfrm>
          <a:prstGeom prst="rect">
            <a:avLst/>
          </a:prstGeom>
        </p:spPr>
      </p:pic>
      <p:sp>
        <p:nvSpPr>
          <p:cNvPr id="6" name="矩形 5"/>
          <p:cNvSpPr/>
          <p:nvPr/>
        </p:nvSpPr>
        <p:spPr>
          <a:xfrm>
            <a:off x="3505200" y="4595885"/>
            <a:ext cx="4538422" cy="369332"/>
          </a:xfrm>
          <a:prstGeom prst="rect">
            <a:avLst/>
          </a:prstGeom>
        </p:spPr>
        <p:txBody>
          <a:bodyPr wrap="none">
            <a:spAutoFit/>
          </a:bodyPr>
          <a:lstStyle/>
          <a:p>
            <a:r>
              <a:rPr lang="en-GB" altLang="zh-CN" b="0" i="0" u="none" strike="noStrike">
                <a:solidFill>
                  <a:srgbClr val="121212"/>
                </a:solidFill>
                <a:effectLst/>
                <a:latin typeface="-apple-system"/>
              </a:rPr>
              <a:t>x</a:t>
            </a:r>
            <a:r>
              <a:rPr lang="zh-CN" altLang="en-US" b="0" i="0" u="none" strike="noStrike">
                <a:solidFill>
                  <a:srgbClr val="121212"/>
                </a:solidFill>
                <a:effectLst/>
                <a:latin typeface="-apple-system"/>
              </a:rPr>
              <a:t>方向梯度图       </a:t>
            </a:r>
            <a:r>
              <a:rPr lang="en-GB" altLang="zh-CN" b="0" i="0" u="none" strike="noStrike">
                <a:solidFill>
                  <a:srgbClr val="121212"/>
                </a:solidFill>
                <a:effectLst/>
                <a:latin typeface="-apple-system"/>
              </a:rPr>
              <a:t>y</a:t>
            </a:r>
            <a:r>
              <a:rPr lang="zh-CN" altLang="en-US" b="0" i="0" u="none" strike="noStrike">
                <a:solidFill>
                  <a:srgbClr val="121212"/>
                </a:solidFill>
                <a:effectLst/>
                <a:latin typeface="-apple-system"/>
              </a:rPr>
              <a:t>方向梯度图      梯度幅值图</a:t>
            </a:r>
            <a:endParaRPr lang="zh-CN" altLang="en-US"/>
          </a:p>
        </p:txBody>
      </p:sp>
      <p:sp>
        <p:nvSpPr>
          <p:cNvPr id="7" name="矩形 6"/>
          <p:cNvSpPr/>
          <p:nvPr/>
        </p:nvSpPr>
        <p:spPr>
          <a:xfrm>
            <a:off x="1652267" y="4629873"/>
            <a:ext cx="646331" cy="369332"/>
          </a:xfrm>
          <a:prstGeom prst="rect">
            <a:avLst/>
          </a:prstGeom>
        </p:spPr>
        <p:txBody>
          <a:bodyPr wrap="none">
            <a:spAutoFit/>
          </a:bodyPr>
          <a:lstStyle/>
          <a:p>
            <a:r>
              <a:rPr lang="zh-CN" altLang="en-US" b="0" i="0" u="none" strike="noStrike">
                <a:solidFill>
                  <a:srgbClr val="121212"/>
                </a:solidFill>
                <a:effectLst/>
                <a:latin typeface="-apple-system"/>
              </a:rPr>
              <a:t>原图</a:t>
            </a:r>
            <a:endParaRPr lang="zh-CN" altLang="en-US"/>
          </a:p>
        </p:txBody>
      </p:sp>
      <p:sp>
        <p:nvSpPr>
          <p:cNvPr id="8" name="标题 1"/>
          <p:cNvSpPr>
            <a:spLocks noGrp="1"/>
          </p:cNvSpPr>
          <p:nvPr>
            <p:ph type="title"/>
          </p:nvPr>
        </p:nvSpPr>
        <p:spPr>
          <a:xfrm>
            <a:off x="3200400" y="285750"/>
            <a:ext cx="3048000" cy="307777"/>
          </a:xfrm>
        </p:spPr>
        <p:txBody>
          <a:bodyPr/>
          <a:lstStyle/>
          <a:p>
            <a:r>
              <a:rPr lang="en-US" altLang="zh-CN" dirty="0"/>
              <a:t>HOG</a:t>
            </a:r>
            <a:r>
              <a:rPr lang="zh-CN" altLang="en-US" dirty="0"/>
              <a:t>特征值提取步骤</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48323" y="1047750"/>
            <a:ext cx="7742555" cy="326180"/>
          </a:xfrm>
        </p:spPr>
        <p:txBody>
          <a:bodyPr/>
          <a:lstStyle/>
          <a:p>
            <a:pPr>
              <a:lnSpc>
                <a:spcPct val="150000"/>
              </a:lnSpc>
            </a:pPr>
            <a:r>
              <a:rPr kumimoji="1" lang="en-US" altLang="zh-CN" sz="1600"/>
              <a:t>3</a:t>
            </a:r>
            <a:r>
              <a:rPr kumimoji="1" lang="zh-CN" altLang="en-US" sz="1600"/>
              <a:t>、计算梯度直方图：划分</a:t>
            </a:r>
            <a:r>
              <a:rPr kumimoji="1" lang="en-US" altLang="zh-CN" sz="1600"/>
              <a:t>cell</a:t>
            </a:r>
            <a:r>
              <a:rPr kumimoji="1" lang="zh-CN" altLang="en-US" sz="1600"/>
              <a:t>（一般为</a:t>
            </a:r>
            <a:r>
              <a:rPr kumimoji="1" lang="en-US" altLang="zh-CN" sz="1600"/>
              <a:t>8x8</a:t>
            </a:r>
            <a:r>
              <a:rPr kumimoji="1" lang="zh-CN" altLang="en-US" sz="1600"/>
              <a:t>），计算每个</a:t>
            </a:r>
            <a:r>
              <a:rPr kumimoji="1" lang="en-US" altLang="zh-CN" sz="1600"/>
              <a:t>cell</a:t>
            </a:r>
            <a:r>
              <a:rPr kumimoji="1" lang="zh-CN" altLang="en-US" sz="1600"/>
              <a:t>的梯度大小和方向</a:t>
            </a:r>
            <a:endParaRPr kumimoji="1" lang="en-US" altLang="zh-CN" sz="1600"/>
          </a:p>
        </p:txBody>
      </p:sp>
      <p:sp>
        <p:nvSpPr>
          <p:cNvPr id="8" name="标题 1"/>
          <p:cNvSpPr>
            <a:spLocks noGrp="1"/>
          </p:cNvSpPr>
          <p:nvPr>
            <p:ph type="title"/>
          </p:nvPr>
        </p:nvSpPr>
        <p:spPr>
          <a:xfrm>
            <a:off x="3200400" y="285750"/>
            <a:ext cx="3048000" cy="307777"/>
          </a:xfrm>
        </p:spPr>
        <p:txBody>
          <a:bodyPr/>
          <a:lstStyle/>
          <a:p>
            <a:r>
              <a:rPr lang="en-US" altLang="zh-CN" dirty="0"/>
              <a:t>HOG</a:t>
            </a:r>
            <a:r>
              <a:rPr lang="zh-CN" altLang="en-US" dirty="0"/>
              <a:t>特征值提取步骤</a:t>
            </a:r>
          </a:p>
        </p:txBody>
      </p:sp>
      <p:pic>
        <p:nvPicPr>
          <p:cNvPr id="10" name="图片 9"/>
          <p:cNvPicPr>
            <a:picLocks noChangeAspect="1"/>
          </p:cNvPicPr>
          <p:nvPr/>
        </p:nvPicPr>
        <p:blipFill>
          <a:blip r:embed="rId2"/>
          <a:stretch>
            <a:fillRect/>
          </a:stretch>
        </p:blipFill>
        <p:spPr>
          <a:xfrm>
            <a:off x="1512319" y="1550541"/>
            <a:ext cx="5814561" cy="359295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548323" y="1047750"/>
            <a:ext cx="8062277" cy="695511"/>
          </a:xfrm>
        </p:spPr>
        <p:txBody>
          <a:bodyPr/>
          <a:lstStyle/>
          <a:p>
            <a:pPr>
              <a:lnSpc>
                <a:spcPct val="150000"/>
              </a:lnSpc>
            </a:pPr>
            <a:r>
              <a:rPr kumimoji="1" lang="en-US" altLang="zh-CN" sz="1600"/>
              <a:t>3</a:t>
            </a:r>
            <a:r>
              <a:rPr kumimoji="1" lang="zh-CN" altLang="en-US" sz="1600"/>
              <a:t>、计算梯度直方图：将梯度方向划分为</a:t>
            </a:r>
            <a:r>
              <a:rPr kumimoji="1" lang="en-US" altLang="zh-CN" sz="1600"/>
              <a:t>9</a:t>
            </a:r>
            <a:r>
              <a:rPr kumimoji="1" lang="zh-CN" altLang="en-US" sz="1600"/>
              <a:t> </a:t>
            </a:r>
            <a:r>
              <a:rPr kumimoji="1" lang="en-US" altLang="zh-CN" sz="1600"/>
              <a:t>bins</a:t>
            </a:r>
            <a:r>
              <a:rPr kumimoji="1" lang="zh-CN" altLang="en-US" sz="1600"/>
              <a:t>，每</a:t>
            </a:r>
            <a:r>
              <a:rPr kumimoji="1" lang="en-US" altLang="zh-CN" sz="1600"/>
              <a:t>20</a:t>
            </a:r>
            <a:r>
              <a:rPr kumimoji="1" lang="zh-CN" altLang="en-US" sz="1600"/>
              <a:t>度为一个单元，将每一份中所有像素对应的梯度值进行累加。每个</a:t>
            </a:r>
            <a:r>
              <a:rPr kumimoji="1" lang="en-US" altLang="zh-CN" sz="1600"/>
              <a:t>cell</a:t>
            </a:r>
            <a:r>
              <a:rPr kumimoji="1" lang="zh-CN" altLang="en-US" sz="1600"/>
              <a:t>的特征从</a:t>
            </a:r>
            <a:r>
              <a:rPr kumimoji="1" lang="en-US" altLang="zh-CN" sz="1600"/>
              <a:t>8x8x2</a:t>
            </a:r>
            <a:r>
              <a:rPr kumimoji="1" lang="zh-CN" altLang="en-US" sz="1600"/>
              <a:t>降到了</a:t>
            </a:r>
            <a:r>
              <a:rPr kumimoji="1" lang="en-US" altLang="zh-CN" sz="1600"/>
              <a:t>1x9</a:t>
            </a:r>
            <a:r>
              <a:rPr kumimoji="1" lang="zh-CN" altLang="en-US" sz="1600"/>
              <a:t>维。</a:t>
            </a:r>
            <a:endParaRPr kumimoji="1" lang="en-US" altLang="zh-CN" sz="1600"/>
          </a:p>
        </p:txBody>
      </p:sp>
      <p:sp>
        <p:nvSpPr>
          <p:cNvPr id="8" name="标题 1"/>
          <p:cNvSpPr>
            <a:spLocks noGrp="1"/>
          </p:cNvSpPr>
          <p:nvPr>
            <p:ph type="title"/>
          </p:nvPr>
        </p:nvSpPr>
        <p:spPr>
          <a:xfrm>
            <a:off x="3200400" y="285750"/>
            <a:ext cx="3048000" cy="307777"/>
          </a:xfrm>
        </p:spPr>
        <p:txBody>
          <a:bodyPr/>
          <a:lstStyle/>
          <a:p>
            <a:r>
              <a:rPr lang="en-US" altLang="zh-CN" dirty="0"/>
              <a:t>HOG</a:t>
            </a:r>
            <a:r>
              <a:rPr lang="zh-CN" altLang="en-US" dirty="0"/>
              <a:t>特征值提取步骤</a:t>
            </a:r>
          </a:p>
        </p:txBody>
      </p:sp>
      <p:pic>
        <p:nvPicPr>
          <p:cNvPr id="5" name="图片 4"/>
          <p:cNvPicPr>
            <a:picLocks noChangeAspect="1"/>
          </p:cNvPicPr>
          <p:nvPr/>
        </p:nvPicPr>
        <p:blipFill>
          <a:blip r:embed="rId2"/>
          <a:stretch>
            <a:fillRect/>
          </a:stretch>
        </p:blipFill>
        <p:spPr>
          <a:xfrm>
            <a:off x="403631" y="1962149"/>
            <a:ext cx="4181786" cy="2895600"/>
          </a:xfrm>
          <a:prstGeom prst="rect">
            <a:avLst/>
          </a:prstGeom>
        </p:spPr>
      </p:pic>
      <p:pic>
        <p:nvPicPr>
          <p:cNvPr id="6" name="图片 5"/>
          <p:cNvPicPr>
            <a:picLocks noChangeAspect="1"/>
          </p:cNvPicPr>
          <p:nvPr/>
        </p:nvPicPr>
        <p:blipFill>
          <a:blip r:embed="rId3"/>
          <a:stretch>
            <a:fillRect/>
          </a:stretch>
        </p:blipFill>
        <p:spPr>
          <a:xfrm>
            <a:off x="4876800" y="1962150"/>
            <a:ext cx="3989946" cy="2895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0109" y="268605"/>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图像的表示</a:t>
            </a: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942543" y="1185824"/>
            <a:ext cx="7298055" cy="3362459"/>
          </a:xfrm>
          <a:prstGeom prst="rect">
            <a:avLst/>
          </a:prstGeom>
        </p:spPr>
        <p:txBody>
          <a:bodyPr vert="horz" wrap="square" lIns="0" tIns="134620" rIns="0" bIns="0" rtlCol="0">
            <a:spAutoFit/>
          </a:bodyPr>
          <a:lstStyle/>
          <a:p>
            <a:pPr marL="12700">
              <a:lnSpc>
                <a:spcPct val="100000"/>
              </a:lnSpc>
              <a:spcBef>
                <a:spcPts val="1060"/>
              </a:spcBef>
            </a:pPr>
            <a:r>
              <a:rPr sz="1600" spc="-5" dirty="0">
                <a:latin typeface="等线" panose="02010600030101010101" pitchFamily="2" charset="-122"/>
                <a:cs typeface="等线" panose="02010600030101010101" pitchFamily="2" charset="-122"/>
              </a:rPr>
              <a:t>通常情况下，计算机中图像是一个</a:t>
            </a:r>
            <a:r>
              <a:rPr sz="1600" spc="5" dirty="0">
                <a:latin typeface="等线" panose="02010600030101010101" pitchFamily="2" charset="-122"/>
                <a:cs typeface="等线" panose="02010600030101010101" pitchFamily="2" charset="-122"/>
              </a:rPr>
              <a:t>三</a:t>
            </a:r>
            <a:r>
              <a:rPr sz="1600" spc="-5" dirty="0">
                <a:latin typeface="等线" panose="02010600030101010101" pitchFamily="2" charset="-122"/>
                <a:cs typeface="等线" panose="02010600030101010101" pitchFamily="2" charset="-122"/>
              </a:rPr>
              <a:t>维数</a:t>
            </a:r>
            <a:r>
              <a:rPr sz="1600" spc="-20" dirty="0">
                <a:latin typeface="等线" panose="02010600030101010101" pitchFamily="2" charset="-122"/>
                <a:cs typeface="等线" panose="02010600030101010101" pitchFamily="2" charset="-122"/>
              </a:rPr>
              <a:t>组</a:t>
            </a:r>
            <a:r>
              <a:rPr sz="1600" spc="-5" dirty="0">
                <a:latin typeface="等线" panose="02010600030101010101" pitchFamily="2" charset="-122"/>
                <a:cs typeface="等线" panose="02010600030101010101" pitchFamily="2" charset="-122"/>
              </a:rPr>
              <a:t>，维</a:t>
            </a:r>
            <a:r>
              <a:rPr sz="1600" spc="5" dirty="0">
                <a:latin typeface="等线" panose="02010600030101010101" pitchFamily="2" charset="-122"/>
                <a:cs typeface="等线" panose="02010600030101010101" pitchFamily="2" charset="-122"/>
              </a:rPr>
              <a:t>度</a:t>
            </a:r>
            <a:r>
              <a:rPr sz="1600" spc="-5" dirty="0">
                <a:latin typeface="等线" panose="02010600030101010101" pitchFamily="2" charset="-122"/>
                <a:cs typeface="等线" panose="02010600030101010101" pitchFamily="2" charset="-122"/>
              </a:rPr>
              <a:t>分别</a:t>
            </a:r>
            <a:r>
              <a:rPr sz="1600" spc="5" dirty="0">
                <a:latin typeface="等线" panose="02010600030101010101" pitchFamily="2" charset="-122"/>
                <a:cs typeface="等线" panose="02010600030101010101" pitchFamily="2" charset="-122"/>
              </a:rPr>
              <a:t>是</a:t>
            </a:r>
            <a:r>
              <a:rPr sz="1600" spc="-5" dirty="0">
                <a:latin typeface="等线" panose="02010600030101010101" pitchFamily="2" charset="-122"/>
                <a:cs typeface="等线" panose="02010600030101010101" pitchFamily="2" charset="-122"/>
              </a:rPr>
              <a:t>高度</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宽度</a:t>
            </a:r>
            <a:r>
              <a:rPr sz="1600" spc="5" dirty="0">
                <a:latin typeface="等线" panose="02010600030101010101" pitchFamily="2" charset="-122"/>
                <a:cs typeface="等线" panose="02010600030101010101" pitchFamily="2" charset="-122"/>
              </a:rPr>
              <a:t>和</a:t>
            </a:r>
            <a:r>
              <a:rPr sz="1600" spc="-5" dirty="0">
                <a:latin typeface="等线" panose="02010600030101010101" pitchFamily="2" charset="-122"/>
                <a:cs typeface="等线" panose="02010600030101010101" pitchFamily="2" charset="-122"/>
              </a:rPr>
              <a:t>像素</a:t>
            </a:r>
            <a:r>
              <a:rPr sz="1600" dirty="0">
                <a:latin typeface="等线" panose="02010600030101010101" pitchFamily="2" charset="-122"/>
                <a:cs typeface="等线" panose="02010600030101010101" pitchFamily="2" charset="-122"/>
              </a:rPr>
              <a:t>RGB</a:t>
            </a:r>
            <a:r>
              <a:rPr sz="1600" spc="-5" dirty="0">
                <a:latin typeface="等线" panose="02010600030101010101" pitchFamily="2" charset="-122"/>
                <a:cs typeface="等线" panose="02010600030101010101" pitchFamily="2" charset="-122"/>
              </a:rPr>
              <a:t>值</a:t>
            </a:r>
            <a:endParaRPr sz="1600">
              <a:latin typeface="等线" panose="02010600030101010101" pitchFamily="2" charset="-122"/>
              <a:cs typeface="等线" panose="02010600030101010101" pitchFamily="2" charset="-122"/>
            </a:endParaRPr>
          </a:p>
          <a:p>
            <a:pPr marL="12700" marR="1720850">
              <a:lnSpc>
                <a:spcPct val="150000"/>
              </a:lnSpc>
              <a:spcBef>
                <a:spcPts val="5"/>
              </a:spcBef>
            </a:pPr>
            <a:r>
              <a:rPr sz="1600" spc="-5" dirty="0">
                <a:latin typeface="等线" panose="02010600030101010101" pitchFamily="2" charset="-122"/>
                <a:cs typeface="等线" panose="02010600030101010101" pitchFamily="2" charset="-122"/>
              </a:rPr>
              <a:t>RG</a:t>
            </a:r>
            <a:r>
              <a:rPr sz="1600" spc="-10" dirty="0">
                <a:latin typeface="等线" panose="02010600030101010101" pitchFamily="2" charset="-122"/>
                <a:cs typeface="等线" panose="02010600030101010101" pitchFamily="2" charset="-122"/>
              </a:rPr>
              <a:t>B</a:t>
            </a:r>
            <a:r>
              <a:rPr sz="1600" spc="-5" dirty="0">
                <a:latin typeface="等线" panose="02010600030101010101" pitchFamily="2" charset="-122"/>
                <a:cs typeface="等线" panose="02010600030101010101" pitchFamily="2" charset="-122"/>
              </a:rPr>
              <a:t>色彩模式，即每个像素</a:t>
            </a:r>
            <a:r>
              <a:rPr sz="1600" spc="5" dirty="0">
                <a:latin typeface="等线" panose="02010600030101010101" pitchFamily="2" charset="-122"/>
                <a:cs typeface="等线" panose="02010600030101010101" pitchFamily="2" charset="-122"/>
              </a:rPr>
              <a:t>点</a:t>
            </a:r>
            <a:r>
              <a:rPr sz="1600" spc="-5" dirty="0">
                <a:latin typeface="等线" panose="02010600030101010101" pitchFamily="2" charset="-122"/>
                <a:cs typeface="等线" panose="02010600030101010101" pitchFamily="2" charset="-122"/>
              </a:rPr>
              <a:t>的颜</a:t>
            </a:r>
            <a:r>
              <a:rPr sz="1600" spc="5" dirty="0">
                <a:latin typeface="等线" panose="02010600030101010101" pitchFamily="2" charset="-122"/>
                <a:cs typeface="等线" panose="02010600030101010101" pitchFamily="2" charset="-122"/>
              </a:rPr>
              <a:t>色</a:t>
            </a:r>
            <a:r>
              <a:rPr sz="1600" spc="-5" dirty="0">
                <a:latin typeface="等线" panose="02010600030101010101" pitchFamily="2" charset="-122"/>
                <a:cs typeface="等线" panose="02010600030101010101" pitchFamily="2" charset="-122"/>
              </a:rPr>
              <a:t>由红(R)、绿(G)、蓝</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B)组成  RGB三个颜色通道的变化和</a:t>
            </a:r>
            <a:r>
              <a:rPr sz="1600" spc="5" dirty="0">
                <a:latin typeface="等线" panose="02010600030101010101" pitchFamily="2" charset="-122"/>
                <a:cs typeface="等线" panose="02010600030101010101" pitchFamily="2" charset="-122"/>
              </a:rPr>
              <a:t>叠</a:t>
            </a:r>
            <a:r>
              <a:rPr sz="1600" spc="-5" dirty="0">
                <a:latin typeface="等线" panose="02010600030101010101" pitchFamily="2" charset="-122"/>
                <a:cs typeface="等线" panose="02010600030101010101" pitchFamily="2" charset="-122"/>
              </a:rPr>
              <a:t>加得</a:t>
            </a:r>
            <a:r>
              <a:rPr sz="1600" spc="5" dirty="0">
                <a:latin typeface="等线" panose="02010600030101010101" pitchFamily="2" charset="-122"/>
                <a:cs typeface="等线" panose="02010600030101010101" pitchFamily="2" charset="-122"/>
              </a:rPr>
              <a:t>到</a:t>
            </a:r>
            <a:r>
              <a:rPr sz="1600" spc="-5" dirty="0">
                <a:latin typeface="等线" panose="02010600030101010101" pitchFamily="2" charset="-122"/>
                <a:cs typeface="等线" panose="02010600030101010101" pitchFamily="2" charset="-122"/>
              </a:rPr>
              <a:t>各种</a:t>
            </a:r>
            <a:r>
              <a:rPr sz="1600" spc="5" dirty="0">
                <a:latin typeface="等线" panose="02010600030101010101" pitchFamily="2" charset="-122"/>
                <a:cs typeface="等线" panose="02010600030101010101" pitchFamily="2" charset="-122"/>
              </a:rPr>
              <a:t>颜</a:t>
            </a:r>
            <a:r>
              <a:rPr sz="1600" dirty="0">
                <a:latin typeface="等线" panose="02010600030101010101" pitchFamily="2" charset="-122"/>
                <a:cs typeface="等线" panose="02010600030101010101" pitchFamily="2" charset="-122"/>
              </a:rPr>
              <a:t>色</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其中</a:t>
            </a:r>
            <a:endParaRPr sz="1600">
              <a:latin typeface="等线" panose="02010600030101010101" pitchFamily="2" charset="-122"/>
              <a:cs typeface="等线" panose="02010600030101010101" pitchFamily="2" charset="-122"/>
            </a:endParaRPr>
          </a:p>
          <a:p>
            <a:pPr marL="607060" indent="-137795">
              <a:lnSpc>
                <a:spcPct val="100000"/>
              </a:lnSpc>
              <a:spcBef>
                <a:spcPts val="960"/>
              </a:spcBef>
              <a:buChar char="•"/>
              <a:tabLst>
                <a:tab pos="607695" algn="l"/>
              </a:tabLst>
            </a:pPr>
            <a:r>
              <a:rPr sz="1600" spc="-5" dirty="0">
                <a:latin typeface="等线" panose="02010600030101010101" pitchFamily="2" charset="-122"/>
                <a:cs typeface="等线" panose="02010600030101010101" pitchFamily="2" charset="-122"/>
              </a:rPr>
              <a:t>R</a:t>
            </a:r>
            <a:r>
              <a:rPr sz="1600" spc="-95" dirty="0">
                <a:latin typeface="等线" panose="02010600030101010101" pitchFamily="2" charset="-122"/>
                <a:cs typeface="等线" panose="02010600030101010101" pitchFamily="2" charset="-122"/>
              </a:rPr>
              <a:t> </a:t>
            </a:r>
            <a:r>
              <a:rPr sz="1600" spc="-5" dirty="0">
                <a:latin typeface="等线" panose="02010600030101010101" pitchFamily="2" charset="-122"/>
                <a:cs typeface="等线" panose="02010600030101010101" pitchFamily="2" charset="-122"/>
              </a:rPr>
              <a:t>红色，取值范围，0‐255</a:t>
            </a:r>
            <a:endParaRPr sz="1600">
              <a:latin typeface="等线" panose="02010600030101010101" pitchFamily="2" charset="-122"/>
              <a:cs typeface="等线" panose="02010600030101010101" pitchFamily="2" charset="-122"/>
            </a:endParaRPr>
          </a:p>
          <a:p>
            <a:pPr marL="607060" indent="-137795">
              <a:lnSpc>
                <a:spcPct val="100000"/>
              </a:lnSpc>
              <a:spcBef>
                <a:spcPts val="960"/>
              </a:spcBef>
              <a:buChar char="•"/>
              <a:tabLst>
                <a:tab pos="607695" algn="l"/>
              </a:tabLst>
            </a:pPr>
            <a:r>
              <a:rPr sz="1600" spc="-5" dirty="0">
                <a:latin typeface="等线" panose="02010600030101010101" pitchFamily="2" charset="-122"/>
                <a:cs typeface="等线" panose="02010600030101010101" pitchFamily="2" charset="-122"/>
              </a:rPr>
              <a:t>G</a:t>
            </a:r>
            <a:r>
              <a:rPr sz="1600" spc="-90" dirty="0">
                <a:latin typeface="等线" panose="02010600030101010101" pitchFamily="2" charset="-122"/>
                <a:cs typeface="等线" panose="02010600030101010101" pitchFamily="2" charset="-122"/>
              </a:rPr>
              <a:t> </a:t>
            </a:r>
            <a:r>
              <a:rPr sz="1600" spc="-5" dirty="0">
                <a:latin typeface="等线" panose="02010600030101010101" pitchFamily="2" charset="-122"/>
                <a:cs typeface="等线" panose="02010600030101010101" pitchFamily="2" charset="-122"/>
              </a:rPr>
              <a:t>绿色，取值范围，0‐255</a:t>
            </a:r>
            <a:endParaRPr sz="1600">
              <a:latin typeface="等线" panose="02010600030101010101" pitchFamily="2" charset="-122"/>
              <a:cs typeface="等线" panose="02010600030101010101" pitchFamily="2" charset="-122"/>
            </a:endParaRPr>
          </a:p>
          <a:p>
            <a:pPr marL="607060" indent="-137795">
              <a:lnSpc>
                <a:spcPct val="100000"/>
              </a:lnSpc>
              <a:spcBef>
                <a:spcPts val="960"/>
              </a:spcBef>
              <a:buChar char="•"/>
              <a:tabLst>
                <a:tab pos="607695" algn="l"/>
              </a:tabLst>
            </a:pPr>
            <a:r>
              <a:rPr sz="1600" spc="-5" dirty="0">
                <a:latin typeface="等线" panose="02010600030101010101" pitchFamily="2" charset="-122"/>
                <a:cs typeface="等线" panose="02010600030101010101" pitchFamily="2" charset="-122"/>
              </a:rPr>
              <a:t>B</a:t>
            </a:r>
            <a:r>
              <a:rPr sz="1600" spc="-90" dirty="0">
                <a:latin typeface="等线" panose="02010600030101010101" pitchFamily="2" charset="-122"/>
                <a:cs typeface="等线" panose="02010600030101010101" pitchFamily="2" charset="-122"/>
              </a:rPr>
              <a:t> </a:t>
            </a:r>
            <a:r>
              <a:rPr sz="1600" spc="-5" dirty="0">
                <a:latin typeface="等线" panose="02010600030101010101" pitchFamily="2" charset="-122"/>
                <a:cs typeface="等线" panose="02010600030101010101" pitchFamily="2" charset="-122"/>
              </a:rPr>
              <a:t>蓝色，取值范围，0‐255</a:t>
            </a:r>
            <a:endParaRPr sz="1600">
              <a:latin typeface="等线" panose="02010600030101010101" pitchFamily="2" charset="-122"/>
              <a:cs typeface="等线" panose="02010600030101010101" pitchFamily="2" charset="-122"/>
            </a:endParaRPr>
          </a:p>
          <a:p>
            <a:pPr marL="12700" marR="2444115">
              <a:lnSpc>
                <a:spcPts val="2880"/>
              </a:lnSpc>
              <a:spcBef>
                <a:spcPts val="255"/>
              </a:spcBef>
            </a:pPr>
            <a:r>
              <a:rPr sz="1600" spc="-5" dirty="0">
                <a:latin typeface="等线" panose="02010600030101010101" pitchFamily="2" charset="-122"/>
                <a:cs typeface="等线" panose="02010600030101010101" pitchFamily="2" charset="-122"/>
              </a:rPr>
              <a:t>RG</a:t>
            </a:r>
            <a:r>
              <a:rPr sz="1600" spc="-10" dirty="0">
                <a:latin typeface="等线" panose="02010600030101010101" pitchFamily="2" charset="-122"/>
                <a:cs typeface="等线" panose="02010600030101010101" pitchFamily="2" charset="-122"/>
              </a:rPr>
              <a:t>B</a:t>
            </a:r>
            <a:r>
              <a:rPr sz="1600" spc="-5" dirty="0">
                <a:latin typeface="等线" panose="02010600030101010101" pitchFamily="2" charset="-122"/>
                <a:cs typeface="等线" panose="02010600030101010101" pitchFamily="2" charset="-122"/>
              </a:rPr>
              <a:t>形成的颜色包括了人类</a:t>
            </a:r>
            <a:r>
              <a:rPr sz="1600" spc="5" dirty="0">
                <a:latin typeface="等线" panose="02010600030101010101" pitchFamily="2" charset="-122"/>
                <a:cs typeface="等线" panose="02010600030101010101" pitchFamily="2" charset="-122"/>
              </a:rPr>
              <a:t>视</a:t>
            </a:r>
            <a:r>
              <a:rPr sz="1600" spc="-5" dirty="0">
                <a:latin typeface="等线" panose="02010600030101010101" pitchFamily="2" charset="-122"/>
                <a:cs typeface="等线" panose="02010600030101010101" pitchFamily="2" charset="-122"/>
              </a:rPr>
              <a:t>力所</a:t>
            </a:r>
            <a:r>
              <a:rPr sz="1600" spc="5" dirty="0">
                <a:latin typeface="等线" panose="02010600030101010101" pitchFamily="2" charset="-122"/>
                <a:cs typeface="等线" panose="02010600030101010101" pitchFamily="2" charset="-122"/>
              </a:rPr>
              <a:t>能</a:t>
            </a:r>
            <a:r>
              <a:rPr sz="1600" spc="-5" dirty="0">
                <a:latin typeface="等线" panose="02010600030101010101" pitchFamily="2" charset="-122"/>
                <a:cs typeface="等线" panose="02010600030101010101" pitchFamily="2" charset="-122"/>
              </a:rPr>
              <a:t>感知</a:t>
            </a:r>
            <a:r>
              <a:rPr sz="1600" spc="5" dirty="0">
                <a:latin typeface="等线" panose="02010600030101010101" pitchFamily="2" charset="-122"/>
                <a:cs typeface="等线" panose="02010600030101010101" pitchFamily="2" charset="-122"/>
              </a:rPr>
              <a:t>的</a:t>
            </a:r>
            <a:r>
              <a:rPr sz="1600" spc="-5" dirty="0">
                <a:latin typeface="等线" panose="02010600030101010101" pitchFamily="2" charset="-122"/>
                <a:cs typeface="等线" panose="02010600030101010101" pitchFamily="2" charset="-122"/>
              </a:rPr>
              <a:t>所有</a:t>
            </a:r>
            <a:r>
              <a:rPr sz="1600" spc="5" dirty="0">
                <a:latin typeface="等线" panose="02010600030101010101" pitchFamily="2" charset="-122"/>
                <a:cs typeface="等线" panose="02010600030101010101" pitchFamily="2" charset="-122"/>
              </a:rPr>
              <a:t>颜</a:t>
            </a:r>
            <a:r>
              <a:rPr sz="1600" dirty="0">
                <a:latin typeface="等线" panose="02010600030101010101" pitchFamily="2" charset="-122"/>
                <a:cs typeface="等线" panose="02010600030101010101" pitchFamily="2" charset="-122"/>
              </a:rPr>
              <a:t>色</a:t>
            </a:r>
            <a:r>
              <a:rPr sz="1600" spc="-5" dirty="0">
                <a:latin typeface="等线" panose="02010600030101010101" pitchFamily="2" charset="-122"/>
                <a:cs typeface="等线" panose="02010600030101010101" pitchFamily="2" charset="-122"/>
              </a:rPr>
              <a:t>。  </a:t>
            </a:r>
            <a:r>
              <a:rPr sz="1600" spc="-10" dirty="0">
                <a:solidFill>
                  <a:srgbClr val="C00000"/>
                </a:solidFill>
                <a:latin typeface="等线" panose="02010600030101010101" pitchFamily="2" charset="-122"/>
                <a:cs typeface="等线" panose="02010600030101010101" pitchFamily="2" charset="-122"/>
              </a:rPr>
              <a:t>Python</a:t>
            </a:r>
            <a:r>
              <a:rPr sz="1600" spc="-5" dirty="0">
                <a:solidFill>
                  <a:srgbClr val="C00000"/>
                </a:solidFill>
                <a:latin typeface="等线" panose="02010600030101010101" pitchFamily="2" charset="-122"/>
                <a:cs typeface="等线" panose="02010600030101010101" pitchFamily="2" charset="-122"/>
              </a:rPr>
              <a:t>中对数组操作最常用</a:t>
            </a:r>
            <a:r>
              <a:rPr sz="1600" spc="5" dirty="0">
                <a:solidFill>
                  <a:srgbClr val="C00000"/>
                </a:solidFill>
                <a:latin typeface="等线" panose="02010600030101010101" pitchFamily="2" charset="-122"/>
                <a:cs typeface="等线" panose="02010600030101010101" pitchFamily="2" charset="-122"/>
              </a:rPr>
              <a:t>的</a:t>
            </a:r>
            <a:r>
              <a:rPr sz="1600" spc="-5" dirty="0">
                <a:solidFill>
                  <a:srgbClr val="C00000"/>
                </a:solidFill>
                <a:latin typeface="等线" panose="02010600030101010101" pitchFamily="2" charset="-122"/>
                <a:cs typeface="等线" panose="02010600030101010101" pitchFamily="2" charset="-122"/>
              </a:rPr>
              <a:t>库为</a:t>
            </a:r>
            <a:r>
              <a:rPr sz="1600" spc="60" dirty="0">
                <a:solidFill>
                  <a:srgbClr val="C00000"/>
                </a:solidFill>
                <a:latin typeface="等线" panose="02010600030101010101" pitchFamily="2" charset="-122"/>
                <a:cs typeface="等线" panose="02010600030101010101" pitchFamily="2" charset="-122"/>
              </a:rPr>
              <a:t> </a:t>
            </a:r>
            <a:r>
              <a:rPr sz="1600" spc="-5" dirty="0">
                <a:solidFill>
                  <a:srgbClr val="C00000"/>
                </a:solidFill>
                <a:latin typeface="等线" panose="02010600030101010101" pitchFamily="2" charset="-122"/>
                <a:cs typeface="等线" panose="02010600030101010101" pitchFamily="2" charset="-122"/>
              </a:rPr>
              <a:t>：</a:t>
            </a:r>
            <a:endParaRPr sz="1600">
              <a:solidFill>
                <a:srgbClr val="C00000"/>
              </a:solidFill>
              <a:latin typeface="等线" panose="02010600030101010101" pitchFamily="2" charset="-122"/>
              <a:cs typeface="等线" panose="02010600030101010101" pitchFamily="2" charset="-122"/>
            </a:endParaRPr>
          </a:p>
          <a:p>
            <a:pPr marL="12700">
              <a:lnSpc>
                <a:spcPct val="100000"/>
              </a:lnSpc>
              <a:spcBef>
                <a:spcPts val="710"/>
              </a:spcBef>
            </a:pPr>
            <a:r>
              <a:rPr sz="1600" spc="-5" dirty="0">
                <a:solidFill>
                  <a:srgbClr val="C00000"/>
                </a:solidFill>
                <a:latin typeface="等线" panose="02010600030101010101" pitchFamily="2" charset="-122"/>
                <a:cs typeface="等线" panose="02010600030101010101" pitchFamily="2" charset="-122"/>
              </a:rPr>
              <a:t>NumPy(更多关注数据的结构)</a:t>
            </a:r>
            <a:r>
              <a:rPr sz="1600" spc="50" dirty="0">
                <a:solidFill>
                  <a:srgbClr val="C00000"/>
                </a:solidFill>
                <a:latin typeface="等线" panose="02010600030101010101" pitchFamily="2" charset="-122"/>
                <a:cs typeface="等线" panose="02010600030101010101" pitchFamily="2" charset="-122"/>
              </a:rPr>
              <a:t> </a:t>
            </a:r>
            <a:r>
              <a:rPr sz="1600" spc="-5" dirty="0">
                <a:solidFill>
                  <a:srgbClr val="C00000"/>
                </a:solidFill>
                <a:latin typeface="等线" panose="02010600030101010101" pitchFamily="2" charset="-122"/>
                <a:cs typeface="等线" panose="02010600030101010101" pitchFamily="2" charset="-122"/>
              </a:rPr>
              <a:t>和</a:t>
            </a:r>
            <a:r>
              <a:rPr sz="1600" spc="5" dirty="0">
                <a:solidFill>
                  <a:srgbClr val="C00000"/>
                </a:solidFill>
                <a:latin typeface="等线" panose="02010600030101010101" pitchFamily="2" charset="-122"/>
                <a:cs typeface="等线" panose="02010600030101010101" pitchFamily="2" charset="-122"/>
              </a:rPr>
              <a:t> </a:t>
            </a:r>
            <a:r>
              <a:rPr sz="1600" spc="-5" dirty="0">
                <a:solidFill>
                  <a:srgbClr val="C00000"/>
                </a:solidFill>
                <a:latin typeface="等线" panose="02010600030101010101" pitchFamily="2" charset="-122"/>
                <a:cs typeface="等线" panose="02010600030101010101" pitchFamily="2" charset="-122"/>
              </a:rPr>
              <a:t>pandas</a:t>
            </a:r>
            <a:r>
              <a:rPr sz="1600" spc="5" dirty="0">
                <a:solidFill>
                  <a:srgbClr val="C00000"/>
                </a:solidFill>
                <a:latin typeface="等线" panose="02010600030101010101" pitchFamily="2" charset="-122"/>
                <a:cs typeface="等线" panose="02010600030101010101" pitchFamily="2" charset="-122"/>
              </a:rPr>
              <a:t> </a:t>
            </a:r>
            <a:r>
              <a:rPr sz="1600" spc="-5" dirty="0">
                <a:solidFill>
                  <a:srgbClr val="C00000"/>
                </a:solidFill>
                <a:latin typeface="等线" panose="02010600030101010101" pitchFamily="2" charset="-122"/>
                <a:cs typeface="等线" panose="02010600030101010101" pitchFamily="2" charset="-122"/>
              </a:rPr>
              <a:t>(更多关注数据的内容)</a:t>
            </a:r>
            <a:endParaRPr sz="1600">
              <a:solidFill>
                <a:srgbClr val="C00000"/>
              </a:solidFill>
              <a:latin typeface="等线" panose="02010600030101010101" pitchFamily="2" charset="-122"/>
              <a:cs typeface="等线" panose="02010600030101010101" pitchFamily="2" charset="-122"/>
            </a:endParaRPr>
          </a:p>
        </p:txBody>
      </p:sp>
      <p:sp>
        <p:nvSpPr>
          <p:cNvPr id="5" name="object 5"/>
          <p:cNvSpPr/>
          <p:nvPr/>
        </p:nvSpPr>
        <p:spPr>
          <a:xfrm>
            <a:off x="5960364" y="1944674"/>
            <a:ext cx="2514472" cy="195071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155435" y="2139695"/>
            <a:ext cx="1944623" cy="1380743"/>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5</a:t>
            </a:fld>
            <a:endParaRPr sz="1100">
              <a:latin typeface="Tahoma" panose="020B0604030504040204"/>
              <a:cs typeface="Tahoma" panose="020B060403050404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41494" y="1084473"/>
            <a:ext cx="5928677" cy="3773277"/>
          </a:xfrm>
        </p:spPr>
        <p:txBody>
          <a:bodyPr/>
          <a:lstStyle/>
          <a:p>
            <a:pPr>
              <a:lnSpc>
                <a:spcPct val="150000"/>
              </a:lnSpc>
            </a:pPr>
            <a:r>
              <a:rPr kumimoji="1" lang="en-US" altLang="zh-CN" sz="1600"/>
              <a:t>4</a:t>
            </a:r>
            <a:r>
              <a:rPr kumimoji="1" lang="zh-CN" altLang="en-US" sz="1600"/>
              <a:t>、</a:t>
            </a:r>
            <a:r>
              <a:rPr kumimoji="1" lang="en-US" altLang="zh-CN" sz="1600"/>
              <a:t>block</a:t>
            </a:r>
            <a:r>
              <a:rPr kumimoji="1" lang="zh-CN" altLang="en-US" sz="1600"/>
              <a:t>归一化：</a:t>
            </a:r>
            <a:endParaRPr kumimoji="1" lang="en-US" altLang="zh-CN" sz="1600"/>
          </a:p>
          <a:p>
            <a:pPr>
              <a:lnSpc>
                <a:spcPct val="150000"/>
              </a:lnSpc>
            </a:pPr>
            <a:r>
              <a:rPr kumimoji="1" lang="zh-CN" altLang="en-US" sz="1600"/>
              <a:t>（</a:t>
            </a:r>
            <a:r>
              <a:rPr kumimoji="1" lang="en-US" altLang="zh-CN" sz="1600"/>
              <a:t>1</a:t>
            </a:r>
            <a:r>
              <a:rPr kumimoji="1" lang="zh-CN" altLang="en-US" sz="1600"/>
              <a:t>）将</a:t>
            </a:r>
            <a:r>
              <a:rPr kumimoji="1" lang="en-US" altLang="zh-CN" sz="1600"/>
              <a:t>2x2</a:t>
            </a:r>
            <a:r>
              <a:rPr kumimoji="1" lang="zh-CN" altLang="en-US" sz="1600"/>
              <a:t>个</a:t>
            </a:r>
            <a:r>
              <a:rPr kumimoji="1" lang="en-US" altLang="zh-CN" sz="1600"/>
              <a:t>cell</a:t>
            </a:r>
            <a:r>
              <a:rPr kumimoji="1" lang="zh-CN" altLang="en-US" sz="1600"/>
              <a:t>通过滑动窗口划分为</a:t>
            </a:r>
            <a:r>
              <a:rPr kumimoji="1" lang="en-US" altLang="zh-CN" sz="1600"/>
              <a:t>1</a:t>
            </a:r>
            <a:r>
              <a:rPr kumimoji="1" lang="zh-CN" altLang="en-US" sz="1600"/>
              <a:t>个</a:t>
            </a:r>
            <a:r>
              <a:rPr kumimoji="1" lang="en-US" altLang="zh-CN" sz="1600"/>
              <a:t>block</a:t>
            </a:r>
            <a:r>
              <a:rPr kumimoji="1" lang="zh-CN" altLang="en-US" sz="1600"/>
              <a:t>，将每个</a:t>
            </a:r>
            <a:r>
              <a:rPr kumimoji="1" lang="en-US" altLang="zh-CN" sz="1600"/>
              <a:t>cell</a:t>
            </a:r>
            <a:r>
              <a:rPr kumimoji="1" lang="zh-CN" altLang="en-US" sz="1600"/>
              <a:t>的直方图进行拼接，得到长度为</a:t>
            </a:r>
            <a:r>
              <a:rPr kumimoji="1" lang="en-US" altLang="zh-CN" sz="1600"/>
              <a:t>36</a:t>
            </a:r>
            <a:r>
              <a:rPr kumimoji="1" lang="zh-CN" altLang="en-US" sz="1600"/>
              <a:t>的</a:t>
            </a:r>
            <a:r>
              <a:rPr kumimoji="1" lang="en-US" altLang="zh-CN" sz="1600"/>
              <a:t>block</a:t>
            </a:r>
            <a:r>
              <a:rPr kumimoji="1" lang="zh-CN" altLang="en-US" sz="1600"/>
              <a:t>特征值。</a:t>
            </a:r>
            <a:endParaRPr kumimoji="1" lang="en-US" altLang="zh-CN" sz="1600"/>
          </a:p>
          <a:p>
            <a:pPr>
              <a:lnSpc>
                <a:spcPct val="150000"/>
              </a:lnSpc>
            </a:pPr>
            <a:r>
              <a:rPr kumimoji="1" lang="zh-CN" altLang="en-US" sz="1600"/>
              <a:t>（</a:t>
            </a:r>
            <a:r>
              <a:rPr kumimoji="1" lang="en-US" altLang="zh-CN" sz="1600"/>
              <a:t>2</a:t>
            </a:r>
            <a:r>
              <a:rPr kumimoji="1" lang="zh-CN" altLang="en-US" sz="1600"/>
              <a:t>）</a:t>
            </a:r>
            <a:r>
              <a:rPr kumimoji="1" lang="en-US" altLang="zh-CN" sz="1600"/>
              <a:t>block</a:t>
            </a:r>
            <a:r>
              <a:rPr kumimoji="1" lang="zh-CN" altLang="en-US" sz="1600"/>
              <a:t>特征值归一化。</a:t>
            </a:r>
            <a:endParaRPr kumimoji="1" lang="en-US" altLang="zh-CN" sz="1600"/>
          </a:p>
          <a:p>
            <a:r>
              <a:rPr kumimoji="1" lang="zh-CN" altLang="en-US" sz="1600"/>
              <a:t>  </a:t>
            </a:r>
            <a:r>
              <a:rPr kumimoji="1" lang="zh-CN" altLang="en-US" sz="1100"/>
              <a:t>图像的渐变对整体光照敏感。如果通过将所有像素值除以</a:t>
            </a:r>
            <a:r>
              <a:rPr kumimoji="1" lang="en-US" altLang="zh-CN" sz="1100"/>
              <a:t>2</a:t>
            </a:r>
            <a:r>
              <a:rPr kumimoji="1" lang="zh-CN" altLang="en-US" sz="1100"/>
              <a:t>来使图像更暗，则梯度大小将改变一半，因此直方图值将改变一半。理想情况下，我们希望描述符与照明变化无关。 换句话说，我们想“标准化”直方图，以使它们不受光照变化的影响。</a:t>
            </a:r>
            <a:endParaRPr kumimoji="1" lang="en-US" altLang="zh-CN" sz="1100"/>
          </a:p>
          <a:p>
            <a:r>
              <a:rPr kumimoji="1" lang="zh-CN" altLang="en-US" sz="1100"/>
              <a:t>   在解释如何对直方图进行归一化之前，让我们看看如何对长度为</a:t>
            </a:r>
            <a:r>
              <a:rPr kumimoji="1" lang="en-US" altLang="zh-CN" sz="1100"/>
              <a:t>3</a:t>
            </a:r>
            <a:r>
              <a:rPr kumimoji="1" lang="zh-CN" altLang="en-US" sz="1100"/>
              <a:t>的向量进行归一化。假设我们有</a:t>
            </a:r>
            <a:r>
              <a:rPr kumimoji="1" lang="en-GB" altLang="zh-CN" sz="1100"/>
              <a:t>RGB</a:t>
            </a:r>
            <a:r>
              <a:rPr kumimoji="1" lang="zh-CN" altLang="en-US" sz="1100"/>
              <a:t>颜色向量</a:t>
            </a:r>
            <a:r>
              <a:rPr kumimoji="1" lang="en-US" altLang="zh-CN" sz="1100"/>
              <a:t>[128</a:t>
            </a:r>
            <a:r>
              <a:rPr kumimoji="1" lang="zh-CN" altLang="en-US" sz="1100"/>
              <a:t>，</a:t>
            </a:r>
            <a:r>
              <a:rPr kumimoji="1" lang="en-US" altLang="zh-CN" sz="1100"/>
              <a:t>64</a:t>
            </a:r>
            <a:r>
              <a:rPr kumimoji="1" lang="zh-CN" altLang="en-US" sz="1100"/>
              <a:t>，</a:t>
            </a:r>
            <a:r>
              <a:rPr kumimoji="1" lang="en-US" altLang="zh-CN" sz="1100"/>
              <a:t>32]</a:t>
            </a:r>
            <a:r>
              <a:rPr kumimoji="1" lang="zh-CN" altLang="en-US" sz="1100"/>
              <a:t>。 此向量的长度为</a:t>
            </a:r>
            <a:r>
              <a:rPr kumimoji="1" lang="en-GB" altLang="zh-CN" sz="1100"/>
              <a:t>sqrt {128 ^ 2 + 64 ^ 2 + 32 ^ 2} = 146.64</a:t>
            </a:r>
            <a:r>
              <a:rPr kumimoji="1" lang="zh-CN" altLang="en-GB" sz="1100"/>
              <a:t>。 </a:t>
            </a:r>
            <a:r>
              <a:rPr kumimoji="1" lang="zh-CN" altLang="en-US" sz="1100"/>
              <a:t>这也称为向量的</a:t>
            </a:r>
            <a:r>
              <a:rPr kumimoji="1" lang="en-GB" altLang="zh-CN" sz="1100"/>
              <a:t>L2</a:t>
            </a:r>
            <a:r>
              <a:rPr kumimoji="1" lang="zh-CN" altLang="en-US" sz="1100"/>
              <a:t>范数。 将该向量的每个元素除以</a:t>
            </a:r>
            <a:r>
              <a:rPr kumimoji="1" lang="en-US" altLang="zh-CN" sz="1100"/>
              <a:t>146.64</a:t>
            </a:r>
            <a:r>
              <a:rPr kumimoji="1" lang="zh-CN" altLang="en-US" sz="1100"/>
              <a:t>，得出的归一化向量为</a:t>
            </a:r>
            <a:r>
              <a:rPr kumimoji="1" lang="en-US" altLang="zh-CN" sz="1100"/>
              <a:t>[0.87</a:t>
            </a:r>
            <a:r>
              <a:rPr kumimoji="1" lang="zh-CN" altLang="en-US" sz="1100"/>
              <a:t>，</a:t>
            </a:r>
            <a:r>
              <a:rPr kumimoji="1" lang="en-US" altLang="zh-CN" sz="1100"/>
              <a:t>0.43</a:t>
            </a:r>
            <a:r>
              <a:rPr kumimoji="1" lang="zh-CN" altLang="en-US" sz="1100"/>
              <a:t>，</a:t>
            </a:r>
            <a:r>
              <a:rPr kumimoji="1" lang="en-US" altLang="zh-CN" sz="1100"/>
              <a:t>0.22]</a:t>
            </a:r>
            <a:r>
              <a:rPr kumimoji="1" lang="zh-CN" altLang="en-US" sz="1100"/>
              <a:t>。现在考虑另一个向量，其中元素是第一个向量的值的两倍</a:t>
            </a:r>
            <a:r>
              <a:rPr kumimoji="1" lang="en-US" altLang="zh-CN" sz="1100"/>
              <a:t>2*[128</a:t>
            </a:r>
            <a:r>
              <a:rPr kumimoji="1" lang="zh-CN" altLang="en-US" sz="1100"/>
              <a:t>，</a:t>
            </a:r>
            <a:r>
              <a:rPr kumimoji="1" lang="en-US" altLang="zh-CN" sz="1100"/>
              <a:t>64</a:t>
            </a:r>
            <a:r>
              <a:rPr kumimoji="1" lang="zh-CN" altLang="en-US" sz="1100"/>
              <a:t>，</a:t>
            </a:r>
            <a:r>
              <a:rPr kumimoji="1" lang="en-US" altLang="zh-CN" sz="1100"/>
              <a:t>32] = [256</a:t>
            </a:r>
            <a:r>
              <a:rPr kumimoji="1" lang="zh-CN" altLang="en-US" sz="1100"/>
              <a:t>，</a:t>
            </a:r>
            <a:r>
              <a:rPr kumimoji="1" lang="en-US" altLang="zh-CN" sz="1100"/>
              <a:t>128</a:t>
            </a:r>
            <a:r>
              <a:rPr kumimoji="1" lang="zh-CN" altLang="en-US" sz="1100"/>
              <a:t>，</a:t>
            </a:r>
            <a:r>
              <a:rPr kumimoji="1" lang="en-US" altLang="zh-CN" sz="1100"/>
              <a:t>64]</a:t>
            </a:r>
            <a:r>
              <a:rPr kumimoji="1" lang="zh-CN" altLang="en-US" sz="1100"/>
              <a:t>。 标准化</a:t>
            </a:r>
            <a:r>
              <a:rPr kumimoji="1" lang="en-US" altLang="zh-CN" sz="1100"/>
              <a:t>[256</a:t>
            </a:r>
            <a:r>
              <a:rPr kumimoji="1" lang="zh-CN" altLang="en-US" sz="1100"/>
              <a:t>，</a:t>
            </a:r>
            <a:r>
              <a:rPr kumimoji="1" lang="en-US" altLang="zh-CN" sz="1100"/>
              <a:t>128</a:t>
            </a:r>
            <a:r>
              <a:rPr kumimoji="1" lang="zh-CN" altLang="en-US" sz="1100"/>
              <a:t>，</a:t>
            </a:r>
            <a:r>
              <a:rPr kumimoji="1" lang="en-US" altLang="zh-CN" sz="1100"/>
              <a:t>64]</a:t>
            </a:r>
            <a:r>
              <a:rPr kumimoji="1" lang="zh-CN" altLang="en-US" sz="1100"/>
              <a:t>将产生</a:t>
            </a:r>
            <a:r>
              <a:rPr kumimoji="1" lang="en-US" altLang="zh-CN" sz="1100"/>
              <a:t>[0.87</a:t>
            </a:r>
            <a:r>
              <a:rPr kumimoji="1" lang="zh-CN" altLang="en-US" sz="1100"/>
              <a:t>，</a:t>
            </a:r>
            <a:r>
              <a:rPr kumimoji="1" lang="en-US" altLang="zh-CN" sz="1100"/>
              <a:t>0.43</a:t>
            </a:r>
            <a:r>
              <a:rPr kumimoji="1" lang="zh-CN" altLang="en-US" sz="1100"/>
              <a:t>，</a:t>
            </a:r>
            <a:r>
              <a:rPr kumimoji="1" lang="en-US" altLang="zh-CN" sz="1100"/>
              <a:t>0.22]</a:t>
            </a:r>
            <a:r>
              <a:rPr kumimoji="1" lang="zh-CN" altLang="en-US" sz="1100"/>
              <a:t>，这与原始</a:t>
            </a:r>
            <a:r>
              <a:rPr kumimoji="1" lang="en-GB" altLang="zh-CN" sz="1100"/>
              <a:t>RGB</a:t>
            </a:r>
            <a:r>
              <a:rPr kumimoji="1" lang="zh-CN" altLang="en-US" sz="1100"/>
              <a:t>向量的标准化版本相同。光照大小将不影响向量值。</a:t>
            </a:r>
            <a:endParaRPr kumimoji="1" lang="en-US" altLang="zh-CN" sz="1100"/>
          </a:p>
          <a:p>
            <a:pPr>
              <a:lnSpc>
                <a:spcPct val="150000"/>
              </a:lnSpc>
            </a:pPr>
            <a:r>
              <a:rPr kumimoji="1" lang="en-US" altLang="zh-CN" sz="1600"/>
              <a:t>5</a:t>
            </a:r>
            <a:r>
              <a:rPr kumimoji="1" lang="zh-CN" altLang="en-US" sz="1600"/>
              <a:t>、计算</a:t>
            </a:r>
            <a:r>
              <a:rPr kumimoji="1" lang="en-US" altLang="zh-CN" sz="1600"/>
              <a:t>HOG</a:t>
            </a:r>
            <a:r>
              <a:rPr kumimoji="1" lang="zh-CN" altLang="en-US" sz="1600"/>
              <a:t>特征向量：将每个</a:t>
            </a:r>
            <a:r>
              <a:rPr kumimoji="1" lang="en-US" altLang="zh-CN" sz="1600"/>
              <a:t>block</a:t>
            </a:r>
            <a:r>
              <a:rPr kumimoji="1" lang="zh-CN" altLang="en-US" sz="1600"/>
              <a:t>的特征拼接，得到整个图像的特征描述符。</a:t>
            </a:r>
            <a:endParaRPr kumimoji="1" lang="en-US" altLang="zh-CN" sz="1600"/>
          </a:p>
        </p:txBody>
      </p:sp>
      <p:sp>
        <p:nvSpPr>
          <p:cNvPr id="8" name="标题 1"/>
          <p:cNvSpPr>
            <a:spLocks noGrp="1"/>
          </p:cNvSpPr>
          <p:nvPr>
            <p:ph type="title"/>
          </p:nvPr>
        </p:nvSpPr>
        <p:spPr>
          <a:xfrm>
            <a:off x="3200400" y="285750"/>
            <a:ext cx="3048000" cy="307777"/>
          </a:xfrm>
        </p:spPr>
        <p:txBody>
          <a:bodyPr/>
          <a:lstStyle/>
          <a:p>
            <a:r>
              <a:rPr lang="en-US" altLang="zh-CN" dirty="0"/>
              <a:t>HOG</a:t>
            </a:r>
            <a:r>
              <a:rPr lang="zh-CN" altLang="en-US" dirty="0"/>
              <a:t>特征值提取步骤</a:t>
            </a:r>
          </a:p>
        </p:txBody>
      </p:sp>
      <p:pic>
        <p:nvPicPr>
          <p:cNvPr id="7" name="Picture 2"/>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823982"/>
            <a:ext cx="2214515" cy="433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60114" y="209550"/>
            <a:ext cx="2223771" cy="923330"/>
          </a:xfrm>
        </p:spPr>
        <p:txBody>
          <a:bodyPr/>
          <a:lstStyle/>
          <a:p>
            <a:r>
              <a:rPr lang="en-US" altLang="zh-CN" dirty="0"/>
              <a:t>HOG</a:t>
            </a:r>
            <a:r>
              <a:rPr lang="zh-CN" altLang="en-US" dirty="0"/>
              <a:t>特征值计算</a:t>
            </a:r>
          </a:p>
        </p:txBody>
      </p:sp>
      <p:sp>
        <p:nvSpPr>
          <p:cNvPr id="3" name="文本占位符 2"/>
          <p:cNvSpPr>
            <a:spLocks noGrp="1"/>
          </p:cNvSpPr>
          <p:nvPr>
            <p:ph type="body" idx="1"/>
          </p:nvPr>
        </p:nvSpPr>
        <p:spPr>
          <a:xfrm>
            <a:off x="609600" y="1426190"/>
            <a:ext cx="7209155" cy="430887"/>
          </a:xfrm>
        </p:spPr>
        <p:txBody>
          <a:bodyPr/>
          <a:lstStyle/>
          <a:p>
            <a:r>
              <a:rPr lang="zh-CN" altLang="en-US" dirty="0"/>
              <a:t>下面以（</a:t>
            </a:r>
            <a:r>
              <a:rPr lang="en-US" altLang="zh-CN" dirty="0"/>
              <a:t>20,20</a:t>
            </a:r>
            <a:r>
              <a:rPr lang="zh-CN" altLang="en-US" dirty="0"/>
              <a:t>）大小的图像为例，以（</a:t>
            </a:r>
            <a:r>
              <a:rPr lang="en-US" altLang="zh-CN" dirty="0"/>
              <a:t>10,10</a:t>
            </a:r>
            <a:r>
              <a:rPr lang="zh-CN" altLang="en-US" dirty="0"/>
              <a:t>）大小计算梯度分布直方图，</a:t>
            </a:r>
            <a:r>
              <a:rPr lang="en-US" altLang="zh-CN" dirty="0"/>
              <a:t>Normalize</a:t>
            </a:r>
            <a:r>
              <a:rPr lang="zh-CN" altLang="en-US" dirty="0"/>
              <a:t>大小也为（</a:t>
            </a:r>
            <a:r>
              <a:rPr lang="en-US" altLang="zh-CN" dirty="0"/>
              <a:t>10,10</a:t>
            </a:r>
            <a:r>
              <a:rPr lang="zh-CN" altLang="en-US" dirty="0"/>
              <a:t>）</a:t>
            </a:r>
          </a:p>
        </p:txBody>
      </p:sp>
      <p:pic>
        <p:nvPicPr>
          <p:cNvPr id="5" name="图片 4"/>
          <p:cNvPicPr>
            <a:picLocks noChangeAspect="1"/>
          </p:cNvPicPr>
          <p:nvPr/>
        </p:nvPicPr>
        <p:blipFill>
          <a:blip r:embed="rId2"/>
          <a:stretch>
            <a:fillRect/>
          </a:stretch>
        </p:blipFill>
        <p:spPr>
          <a:xfrm>
            <a:off x="613797" y="2266950"/>
            <a:ext cx="5692633" cy="1432684"/>
          </a:xfrm>
          <a:prstGeom prst="rect">
            <a:avLst/>
          </a:prstGeom>
        </p:spPr>
      </p:pic>
      <p:sp>
        <p:nvSpPr>
          <p:cNvPr id="6" name="文本框 5"/>
          <p:cNvSpPr txBox="1"/>
          <p:nvPr/>
        </p:nvSpPr>
        <p:spPr>
          <a:xfrm>
            <a:off x="228600" y="3734574"/>
            <a:ext cx="8610600" cy="1477328"/>
          </a:xfrm>
          <a:prstGeom prst="rect">
            <a:avLst/>
          </a:prstGeom>
          <a:noFill/>
        </p:spPr>
        <p:txBody>
          <a:bodyPr wrap="square" rtlCol="0">
            <a:spAutoFit/>
          </a:bodyPr>
          <a:lstStyle/>
          <a:p>
            <a:r>
              <a:rPr lang="en-US" altLang="zh-CN" dirty="0"/>
              <a:t>HOG</a:t>
            </a:r>
            <a:r>
              <a:rPr lang="zh-CN" altLang="en-US" dirty="0"/>
              <a:t>特征值代码实现参考文档地址：</a:t>
            </a:r>
            <a:endParaRPr lang="en-US" altLang="zh-CN" dirty="0"/>
          </a:p>
          <a:p>
            <a:r>
              <a:rPr lang="en-US" altLang="zh-CN" dirty="0">
                <a:hlinkClick r:id="rId3"/>
              </a:rPr>
              <a:t>https://docs.opencv.org/3.3.0/dd/d3b/tutorial_py_svm_opencv.html</a:t>
            </a:r>
            <a:r>
              <a:rPr lang="zh-CN" altLang="en-US" dirty="0"/>
              <a:t>（代码实现</a:t>
            </a:r>
            <a:r>
              <a:rPr lang="en-US" altLang="zh-CN" dirty="0"/>
              <a:t>HOG</a:t>
            </a:r>
            <a:r>
              <a:rPr lang="zh-CN" altLang="en-US" dirty="0"/>
              <a:t>）</a:t>
            </a:r>
            <a:endParaRPr lang="en-US" altLang="zh-CN" dirty="0"/>
          </a:p>
          <a:p>
            <a:r>
              <a:rPr lang="en-US" altLang="zh-CN" dirty="0">
                <a:hlinkClick r:id="rId4"/>
              </a:rPr>
              <a:t>https://learnopencv.com/handwritten-digits-classification-an-opencv-c-python-tutorial/</a:t>
            </a:r>
            <a:r>
              <a:rPr lang="zh-CN" altLang="en-US" dirty="0"/>
              <a:t>（使用</a:t>
            </a:r>
            <a:r>
              <a:rPr lang="en-US" altLang="zh-CN" dirty="0" err="1"/>
              <a:t>HOGDescriptor</a:t>
            </a:r>
            <a:r>
              <a:rPr lang="zh-CN" altLang="en-US" dirty="0"/>
              <a:t>）</a:t>
            </a:r>
            <a:endParaRPr lang="en-US" altLang="zh-CN" dirty="0"/>
          </a:p>
          <a:p>
            <a:endParaRPr lang="zh-CN" altLang="en-US" dirty="0"/>
          </a:p>
        </p:txBody>
      </p:sp>
      <p:sp>
        <p:nvSpPr>
          <p:cNvPr id="7" name="文本框 6"/>
          <p:cNvSpPr txBox="1"/>
          <p:nvPr/>
        </p:nvSpPr>
        <p:spPr>
          <a:xfrm>
            <a:off x="3886200" y="517326"/>
            <a:ext cx="1523999" cy="307777"/>
          </a:xfrm>
          <a:prstGeom prst="rect">
            <a:avLst/>
          </a:prstGeom>
          <a:noFill/>
        </p:spPr>
        <p:txBody>
          <a:bodyPr wrap="square" rtlCol="0">
            <a:spAutoFit/>
          </a:bodyPr>
          <a:lstStyle/>
          <a:p>
            <a:r>
              <a:rPr lang="zh-CN" altLang="en-US" sz="1400" b="1" dirty="0">
                <a:solidFill>
                  <a:schemeClr val="bg1"/>
                </a:solidFill>
              </a:rPr>
              <a:t>代码实现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8214" y="209550"/>
            <a:ext cx="2147571" cy="923330"/>
          </a:xfrm>
        </p:spPr>
        <p:txBody>
          <a:bodyPr/>
          <a:lstStyle/>
          <a:p>
            <a:r>
              <a:rPr lang="en-US" altLang="zh-CN" dirty="0"/>
              <a:t>HOG</a:t>
            </a:r>
            <a:r>
              <a:rPr lang="zh-CN" altLang="en-US" dirty="0"/>
              <a:t>特征值计算</a:t>
            </a:r>
          </a:p>
        </p:txBody>
      </p:sp>
      <p:sp>
        <p:nvSpPr>
          <p:cNvPr id="3" name="文本占位符 2"/>
          <p:cNvSpPr>
            <a:spLocks noGrp="1"/>
          </p:cNvSpPr>
          <p:nvPr>
            <p:ph type="body" idx="1"/>
          </p:nvPr>
        </p:nvSpPr>
        <p:spPr>
          <a:xfrm>
            <a:off x="457200" y="971550"/>
            <a:ext cx="7209155" cy="430887"/>
          </a:xfrm>
        </p:spPr>
        <p:txBody>
          <a:bodyPr/>
          <a:lstStyle/>
          <a:p>
            <a:r>
              <a:rPr lang="zh-CN" altLang="en-US" dirty="0"/>
              <a:t>下面代码以（</a:t>
            </a:r>
            <a:r>
              <a:rPr lang="en-US" altLang="zh-CN" dirty="0"/>
              <a:t>20,20</a:t>
            </a:r>
            <a:r>
              <a:rPr lang="zh-CN" altLang="en-US" dirty="0"/>
              <a:t>）大小的图片为例：也可以使用</a:t>
            </a:r>
            <a:r>
              <a:rPr lang="en-US" altLang="zh-CN" dirty="0" err="1"/>
              <a:t>opencv</a:t>
            </a:r>
            <a:r>
              <a:rPr lang="zh-CN" altLang="en-US" dirty="0"/>
              <a:t>自带的</a:t>
            </a:r>
            <a:r>
              <a:rPr lang="en-US" altLang="zh-CN" dirty="0" err="1"/>
              <a:t>HOGDescriptor</a:t>
            </a:r>
            <a:r>
              <a:rPr lang="zh-CN" altLang="en-US" dirty="0"/>
              <a:t>计算</a:t>
            </a:r>
            <a:r>
              <a:rPr lang="en-US" altLang="zh-CN" dirty="0"/>
              <a:t>HOG</a:t>
            </a:r>
            <a:r>
              <a:rPr lang="zh-CN" altLang="en-US" dirty="0"/>
              <a:t>特征值，调节</a:t>
            </a:r>
            <a:r>
              <a:rPr lang="en-US" altLang="zh-CN" dirty="0" err="1"/>
              <a:t>winSize,blockSize</a:t>
            </a:r>
            <a:r>
              <a:rPr lang="zh-CN" altLang="en-US" dirty="0"/>
              <a:t>等参数获得更好的效果</a:t>
            </a:r>
          </a:p>
        </p:txBody>
      </p:sp>
      <p:pic>
        <p:nvPicPr>
          <p:cNvPr id="6" name="图片 5"/>
          <p:cNvPicPr>
            <a:picLocks noChangeAspect="1"/>
          </p:cNvPicPr>
          <p:nvPr/>
        </p:nvPicPr>
        <p:blipFill>
          <a:blip r:embed="rId2"/>
          <a:stretch>
            <a:fillRect/>
          </a:stretch>
        </p:blipFill>
        <p:spPr>
          <a:xfrm>
            <a:off x="19050" y="1504950"/>
            <a:ext cx="4761570" cy="2588550"/>
          </a:xfrm>
          <a:prstGeom prst="rect">
            <a:avLst/>
          </a:prstGeom>
        </p:spPr>
      </p:pic>
      <p:sp>
        <p:nvSpPr>
          <p:cNvPr id="7" name="文本框 6"/>
          <p:cNvSpPr txBox="1"/>
          <p:nvPr/>
        </p:nvSpPr>
        <p:spPr>
          <a:xfrm>
            <a:off x="4953000" y="1276350"/>
            <a:ext cx="4191000" cy="3600986"/>
          </a:xfrm>
          <a:prstGeom prst="rect">
            <a:avLst/>
          </a:prstGeom>
          <a:noFill/>
        </p:spPr>
        <p:txBody>
          <a:bodyPr wrap="square" rtlCol="0">
            <a:spAutoFit/>
          </a:bodyPr>
          <a:lstStyle/>
          <a:p>
            <a:r>
              <a:rPr lang="en-US" altLang="zh-CN" sz="1200" dirty="0" err="1"/>
              <a:t>winSize</a:t>
            </a:r>
            <a:r>
              <a:rPr lang="zh-CN" altLang="en-US" sz="1200" dirty="0"/>
              <a:t>：数字图像的大小为</a:t>
            </a:r>
            <a:r>
              <a:rPr lang="en-US" altLang="zh-CN" sz="1200" dirty="0"/>
              <a:t>20×20</a:t>
            </a:r>
            <a:r>
              <a:rPr lang="zh-CN" altLang="en-US" sz="1200" dirty="0"/>
              <a:t>，此处为整个图像计算一个描述符。</a:t>
            </a:r>
            <a:endParaRPr lang="en-US" altLang="zh-CN" sz="1200" dirty="0"/>
          </a:p>
          <a:p>
            <a:r>
              <a:rPr lang="en-US" altLang="zh-CN" sz="1200" dirty="0" err="1"/>
              <a:t>cellSize</a:t>
            </a:r>
            <a:r>
              <a:rPr lang="zh-CN" altLang="en-US" sz="1200" dirty="0"/>
              <a:t>：图像是</a:t>
            </a:r>
            <a:r>
              <a:rPr lang="en-US" altLang="zh-CN" sz="1200" dirty="0"/>
              <a:t>20×20</a:t>
            </a:r>
            <a:r>
              <a:rPr lang="zh-CN" altLang="en-US" sz="1200" dirty="0"/>
              <a:t>灰度图像。换句话说，图像由</a:t>
            </a:r>
            <a:r>
              <a:rPr lang="en-US" altLang="zh-CN" sz="1200" dirty="0"/>
              <a:t>20×20 = 400</a:t>
            </a:r>
            <a:r>
              <a:rPr lang="zh-CN" altLang="en-US" sz="1200" dirty="0"/>
              <a:t>个像素点表示。</a:t>
            </a:r>
            <a:r>
              <a:rPr lang="en-US" altLang="zh-CN" sz="1200" dirty="0" err="1"/>
              <a:t>cellSize</a:t>
            </a:r>
            <a:r>
              <a:rPr lang="zh-CN" altLang="en-US" sz="1200" dirty="0"/>
              <a:t>是根据对分类重要的特征的比例来选择的。一个很小的</a:t>
            </a:r>
            <a:r>
              <a:rPr lang="en-US" altLang="zh-CN" sz="1200" dirty="0" err="1"/>
              <a:t>cellSize</a:t>
            </a:r>
            <a:r>
              <a:rPr lang="zh-CN" altLang="en-US" sz="1200" dirty="0"/>
              <a:t>会使特征向量的大小过大，而一个很大的</a:t>
            </a:r>
            <a:r>
              <a:rPr lang="en-US" altLang="zh-CN" sz="1200" dirty="0" err="1"/>
              <a:t>cellSize</a:t>
            </a:r>
            <a:r>
              <a:rPr lang="zh-CN" altLang="en-US" sz="1200" dirty="0"/>
              <a:t>可能无法捕获相关信息。这里我们选择了</a:t>
            </a:r>
            <a:r>
              <a:rPr lang="en-US" altLang="zh-CN" sz="1200" dirty="0"/>
              <a:t>10×10</a:t>
            </a:r>
            <a:r>
              <a:rPr lang="zh-CN" altLang="en-US" sz="1200" dirty="0"/>
              <a:t>的</a:t>
            </a:r>
            <a:r>
              <a:rPr lang="en-US" altLang="zh-CN" sz="1200" dirty="0" err="1"/>
              <a:t>cellSize</a:t>
            </a:r>
            <a:r>
              <a:rPr lang="zh-CN" altLang="en-US" sz="1200" dirty="0"/>
              <a:t>，可以尝试修改</a:t>
            </a:r>
            <a:r>
              <a:rPr lang="en-US" altLang="zh-CN" sz="1200" dirty="0" err="1"/>
              <a:t>cellSize</a:t>
            </a:r>
            <a:r>
              <a:rPr lang="zh-CN" altLang="en-US" sz="1200" dirty="0"/>
              <a:t>获得更好的效果。</a:t>
            </a:r>
            <a:endParaRPr lang="en-US" altLang="zh-CN" sz="1200" dirty="0"/>
          </a:p>
          <a:p>
            <a:r>
              <a:rPr lang="en-US" altLang="zh-CN" sz="1200" dirty="0" err="1"/>
              <a:t>blockSize</a:t>
            </a:r>
            <a:r>
              <a:rPr lang="zh-CN" altLang="en-US" sz="1200" dirty="0"/>
              <a:t>：用于解决亮度变化影响</a:t>
            </a:r>
            <a:r>
              <a:rPr lang="en-US" altLang="zh-CN" sz="1200" dirty="0"/>
              <a:t>gradient</a:t>
            </a:r>
            <a:r>
              <a:rPr lang="zh-CN" altLang="en-US" sz="1200" dirty="0"/>
              <a:t>分布。较大的块大小会使本地像素变化的重要性降低，而较小的块大小会使本地像素变化的权重更大。通常，</a:t>
            </a:r>
            <a:r>
              <a:rPr lang="en-US" altLang="zh-CN" sz="1200" dirty="0" err="1"/>
              <a:t>blockSize</a:t>
            </a:r>
            <a:r>
              <a:rPr lang="zh-CN" altLang="en-US" sz="1200" dirty="0"/>
              <a:t>设置为</a:t>
            </a:r>
            <a:r>
              <a:rPr lang="en-US" altLang="zh-CN" sz="1200" dirty="0"/>
              <a:t>2 x </a:t>
            </a:r>
            <a:r>
              <a:rPr lang="en-US" altLang="zh-CN" sz="1200" dirty="0" err="1"/>
              <a:t>cellSize</a:t>
            </a:r>
            <a:r>
              <a:rPr lang="zh-CN" altLang="en-US" sz="1200" dirty="0"/>
              <a:t>，因为在我们的数字分类图像中，亮度并不是很大的干扰项。因此</a:t>
            </a:r>
            <a:r>
              <a:rPr lang="en-US" altLang="zh-CN" sz="1200" dirty="0"/>
              <a:t>10×10</a:t>
            </a:r>
            <a:r>
              <a:rPr lang="zh-CN" altLang="en-US" sz="1200" dirty="0"/>
              <a:t>的块大小给出了最佳结果。</a:t>
            </a:r>
            <a:endParaRPr lang="en-US" altLang="zh-CN" sz="1200" dirty="0"/>
          </a:p>
          <a:p>
            <a:r>
              <a:rPr lang="en-US" altLang="zh-CN" sz="1200" dirty="0" err="1"/>
              <a:t>blockStride</a:t>
            </a:r>
            <a:r>
              <a:rPr lang="zh-CN" altLang="en-US" sz="1200" dirty="0"/>
              <a:t>：</a:t>
            </a:r>
            <a:r>
              <a:rPr lang="en-US" altLang="zh-CN" sz="1200" dirty="0" err="1"/>
              <a:t>blockStride</a:t>
            </a:r>
            <a:r>
              <a:rPr lang="zh-CN" altLang="en-US" sz="1200" dirty="0"/>
              <a:t>确定相邻块之间的重叠并控制对比度归一化的程度。通常，将</a:t>
            </a:r>
            <a:r>
              <a:rPr lang="en-US" altLang="zh-CN" sz="1200" dirty="0" err="1"/>
              <a:t>blockStride</a:t>
            </a:r>
            <a:r>
              <a:rPr lang="zh-CN" altLang="en-US" sz="1200" dirty="0"/>
              <a:t>设置为</a:t>
            </a:r>
            <a:r>
              <a:rPr lang="en-US" altLang="zh-CN" sz="1200" dirty="0" err="1"/>
              <a:t>blockSize</a:t>
            </a:r>
            <a:r>
              <a:rPr lang="zh-CN" altLang="en-US" sz="1200" dirty="0"/>
              <a:t>的</a:t>
            </a:r>
            <a:r>
              <a:rPr lang="en-US" altLang="zh-CN" sz="1200" dirty="0"/>
              <a:t>50</a:t>
            </a:r>
            <a:r>
              <a:rPr lang="zh-CN" altLang="en-US" sz="1200" dirty="0"/>
              <a:t>％。</a:t>
            </a:r>
            <a:endParaRPr lang="en-US" altLang="zh-CN" sz="1200" dirty="0"/>
          </a:p>
          <a:p>
            <a:r>
              <a:rPr lang="en-US" altLang="zh-CN" sz="1200" dirty="0" err="1"/>
              <a:t>nbins</a:t>
            </a:r>
            <a:r>
              <a:rPr lang="zh-CN" altLang="en-US" sz="1200" dirty="0"/>
              <a:t>：</a:t>
            </a:r>
            <a:r>
              <a:rPr lang="en-US" altLang="zh-CN" sz="1200" dirty="0" err="1"/>
              <a:t>nbins</a:t>
            </a:r>
            <a:r>
              <a:rPr lang="zh-CN" altLang="en-US" sz="1200" dirty="0"/>
              <a:t>设置渐变直方图中的</a:t>
            </a:r>
            <a:r>
              <a:rPr lang="en-US" altLang="zh-CN" sz="1200" dirty="0"/>
              <a:t>bin</a:t>
            </a:r>
            <a:r>
              <a:rPr lang="zh-CN" altLang="en-US" sz="1200" dirty="0"/>
              <a:t>数。 </a:t>
            </a:r>
            <a:r>
              <a:rPr lang="en-US" altLang="zh-CN" sz="1200" dirty="0"/>
              <a:t>HOG</a:t>
            </a:r>
            <a:r>
              <a:rPr lang="zh-CN" altLang="en-US" sz="1200" dirty="0"/>
              <a:t>论文的作者建议值为</a:t>
            </a:r>
            <a:r>
              <a:rPr lang="en-US" altLang="zh-CN" sz="1200" dirty="0"/>
              <a:t>9</a:t>
            </a:r>
            <a:r>
              <a:rPr lang="zh-CN" altLang="en-US" sz="1200" dirty="0"/>
              <a:t>，以</a:t>
            </a:r>
            <a:r>
              <a:rPr lang="en-US" altLang="zh-CN" sz="1200" dirty="0"/>
              <a:t>20</a:t>
            </a:r>
            <a:r>
              <a:rPr lang="zh-CN" altLang="en-US" sz="1200" dirty="0"/>
              <a:t>度为增量捕获</a:t>
            </a:r>
            <a:r>
              <a:rPr lang="en-US" altLang="zh-CN" sz="1200" dirty="0"/>
              <a:t>0</a:t>
            </a:r>
            <a:r>
              <a:rPr lang="zh-CN" altLang="en-US" sz="1200" dirty="0"/>
              <a:t>到</a:t>
            </a:r>
            <a:r>
              <a:rPr lang="en-US" altLang="zh-CN" sz="1200" dirty="0"/>
              <a:t>180</a:t>
            </a:r>
            <a:r>
              <a:rPr lang="zh-CN" altLang="en-US" sz="1200" dirty="0"/>
              <a:t>度之间的梯度。</a:t>
            </a:r>
            <a:endParaRPr lang="en-US" altLang="zh-CN" sz="1200" dirty="0"/>
          </a:p>
          <a:p>
            <a:r>
              <a:rPr lang="en-US" altLang="zh-CN" sz="1200" dirty="0" err="1"/>
              <a:t>signedGradients</a:t>
            </a:r>
            <a:r>
              <a:rPr lang="zh-CN" altLang="en-US" sz="1200" dirty="0"/>
              <a:t>：通常，渐变可以具有</a:t>
            </a:r>
            <a:r>
              <a:rPr lang="en-US" altLang="zh-CN" sz="1200" dirty="0"/>
              <a:t>0</a:t>
            </a:r>
            <a:r>
              <a:rPr lang="zh-CN" altLang="en-US" sz="1200" dirty="0"/>
              <a:t>到</a:t>
            </a:r>
            <a:r>
              <a:rPr lang="en-US" altLang="zh-CN" sz="1200" dirty="0"/>
              <a:t>360</a:t>
            </a:r>
            <a:r>
              <a:rPr lang="zh-CN" altLang="en-US" sz="1200" dirty="0"/>
              <a:t>度之间的任何方向。这些梯度称为“有符号”梯度，与“无符号”梯度相反，“无符号”梯度使符号下降并采用</a:t>
            </a:r>
            <a:r>
              <a:rPr lang="en-US" altLang="zh-CN" sz="1200" dirty="0"/>
              <a:t>0</a:t>
            </a:r>
            <a:r>
              <a:rPr lang="zh-CN" altLang="en-US" sz="1200" dirty="0"/>
              <a:t>到</a:t>
            </a:r>
            <a:r>
              <a:rPr lang="en-US" altLang="zh-CN" sz="1200" dirty="0"/>
              <a:t>180</a:t>
            </a:r>
            <a:r>
              <a:rPr lang="zh-CN" altLang="en-US" sz="1200" dirty="0"/>
              <a:t>度之间的值。</a:t>
            </a:r>
          </a:p>
        </p:txBody>
      </p:sp>
      <p:sp>
        <p:nvSpPr>
          <p:cNvPr id="8" name="文本框 7"/>
          <p:cNvSpPr txBox="1"/>
          <p:nvPr/>
        </p:nvSpPr>
        <p:spPr>
          <a:xfrm>
            <a:off x="3200399" y="525541"/>
            <a:ext cx="2743200" cy="307777"/>
          </a:xfrm>
          <a:prstGeom prst="rect">
            <a:avLst/>
          </a:prstGeom>
          <a:noFill/>
        </p:spPr>
        <p:txBody>
          <a:bodyPr wrap="square" rtlCol="0">
            <a:spAutoFit/>
          </a:bodyPr>
          <a:lstStyle/>
          <a:p>
            <a:r>
              <a:rPr lang="zh-CN" altLang="en-US" sz="1400" b="1" dirty="0">
                <a:solidFill>
                  <a:schemeClr val="bg1"/>
                </a:solidFill>
              </a:rPr>
              <a:t>使用库函数</a:t>
            </a:r>
            <a:r>
              <a:rPr lang="en-US" altLang="zh-CN" sz="1400" b="1" dirty="0" err="1">
                <a:solidFill>
                  <a:schemeClr val="bg1"/>
                </a:solidFill>
              </a:rPr>
              <a:t>HOGDescriptor</a:t>
            </a:r>
            <a:r>
              <a:rPr lang="zh-CN" altLang="en-US" sz="1400" b="1" dirty="0">
                <a:solidFill>
                  <a:schemeClr val="bg1"/>
                </a:solidFill>
              </a:rPr>
              <a:t>实现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00400" y="209550"/>
            <a:ext cx="2604771" cy="307777"/>
          </a:xfrm>
        </p:spPr>
        <p:txBody>
          <a:bodyPr/>
          <a:lstStyle/>
          <a:p>
            <a:r>
              <a:rPr lang="en-US" altLang="zh-CN" dirty="0"/>
              <a:t>SVM</a:t>
            </a:r>
            <a:r>
              <a:rPr lang="zh-CN" altLang="en-US" dirty="0"/>
              <a:t>、</a:t>
            </a:r>
            <a:r>
              <a:rPr lang="en-US" altLang="zh-CN" dirty="0" err="1"/>
              <a:t>knn</a:t>
            </a:r>
            <a:r>
              <a:rPr lang="zh-CN" altLang="en-US" dirty="0"/>
              <a:t>分类器</a:t>
            </a:r>
          </a:p>
        </p:txBody>
      </p:sp>
      <p:sp>
        <p:nvSpPr>
          <p:cNvPr id="3" name="文本占位符 2"/>
          <p:cNvSpPr>
            <a:spLocks noGrp="1"/>
          </p:cNvSpPr>
          <p:nvPr>
            <p:ph type="body" idx="1"/>
          </p:nvPr>
        </p:nvSpPr>
        <p:spPr>
          <a:xfrm>
            <a:off x="762000" y="1217533"/>
            <a:ext cx="8001000" cy="2708434"/>
          </a:xfrm>
        </p:spPr>
        <p:txBody>
          <a:bodyPr/>
          <a:lstStyle/>
          <a:p>
            <a:r>
              <a:rPr lang="zh-CN" altLang="en-US" sz="1600" dirty="0" err="1">
                <a:solidFill>
                  <a:srgbClr val="C00000"/>
                </a:solidFill>
              </a:rPr>
              <a:t>    </a:t>
            </a:r>
            <a:r>
              <a:rPr lang="en-US" altLang="zh-CN" sz="1600" dirty="0" err="1">
                <a:solidFill>
                  <a:srgbClr val="C00000"/>
                </a:solidFill>
              </a:rPr>
              <a:t>Sklearn</a:t>
            </a:r>
            <a:r>
              <a:rPr lang="zh-CN" altLang="en-US" sz="1600" dirty="0">
                <a:solidFill>
                  <a:srgbClr val="C00000"/>
                </a:solidFill>
              </a:rPr>
              <a:t>库</a:t>
            </a:r>
            <a:r>
              <a:rPr lang="zh-CN" altLang="en-US" sz="1600" dirty="0"/>
              <a:t>是简单有效的可以用于预测、分析数据的工具，其在</a:t>
            </a:r>
            <a:r>
              <a:rPr lang="en-US" altLang="zh-CN" sz="1600" dirty="0"/>
              <a:t>NumPy</a:t>
            </a:r>
            <a:r>
              <a:rPr lang="zh-CN" altLang="en-US" sz="1600" dirty="0"/>
              <a:t>，</a:t>
            </a:r>
            <a:r>
              <a:rPr lang="en-US" altLang="zh-CN" sz="1600" dirty="0"/>
              <a:t>SciPy</a:t>
            </a:r>
            <a:r>
              <a:rPr lang="zh-CN" altLang="en-US" sz="1600" dirty="0"/>
              <a:t>和</a:t>
            </a:r>
            <a:r>
              <a:rPr lang="en-US" altLang="zh-CN" sz="1600" dirty="0"/>
              <a:t>matplotlib</a:t>
            </a:r>
            <a:r>
              <a:rPr lang="zh-CN" altLang="en-US" sz="1600" dirty="0"/>
              <a:t>的基础上构建，可用于分类任务、回归任务等多种数据分析任务上。</a:t>
            </a:r>
            <a:endParaRPr lang="en-US" altLang="zh-CN" sz="1600" dirty="0"/>
          </a:p>
          <a:p>
            <a:endParaRPr lang="en-US" altLang="zh-CN" sz="1600" dirty="0"/>
          </a:p>
          <a:p>
            <a:r>
              <a:rPr lang="zh-CN" altLang="en-US" sz="1600"/>
              <a:t>    在 </a:t>
            </a:r>
            <a:r>
              <a:rPr lang="en-GB" altLang="zh-CN" sz="1600"/>
              <a:t>Sklearn </a:t>
            </a:r>
            <a:r>
              <a:rPr lang="zh-CN" altLang="en-US" sz="1600"/>
              <a:t>里面有六大任务模块：分别是分类、回归、聚类、降维、模型选择和预处理，此外还包括自带数据集。</a:t>
            </a:r>
            <a:endParaRPr lang="en-US" altLang="zh-CN" sz="1600" dirty="0"/>
          </a:p>
          <a:p>
            <a:endParaRPr lang="en-US" altLang="zh-CN" sz="1600" dirty="0"/>
          </a:p>
          <a:p>
            <a:r>
              <a:rPr lang="zh-CN" altLang="en-US" sz="1600" dirty="0"/>
              <a:t>下载命令：</a:t>
            </a:r>
            <a:r>
              <a:rPr lang="en-US" altLang="zh-CN" sz="1600" dirty="0"/>
              <a:t>pip install -U scikit-learn</a:t>
            </a:r>
          </a:p>
          <a:p>
            <a:endParaRPr lang="en-US" altLang="zh-CN" sz="1600" dirty="0"/>
          </a:p>
          <a:p>
            <a:r>
              <a:rPr lang="en-US" altLang="zh-CN" sz="1600" dirty="0"/>
              <a:t>SVM</a:t>
            </a:r>
            <a:r>
              <a:rPr lang="zh-CN" altLang="en-US" sz="1600" dirty="0"/>
              <a:t>分类器参考文档地址：</a:t>
            </a:r>
            <a:endParaRPr lang="en-US" altLang="zh-CN" sz="1600" dirty="0"/>
          </a:p>
          <a:p>
            <a:r>
              <a:rPr lang="en-US" altLang="zh-CN" sz="1600" dirty="0">
                <a:hlinkClick r:id="rId2"/>
              </a:rPr>
              <a:t>https://scikit-learn.org/stable/modules/generated/sklearn.svm.SVC.html</a:t>
            </a:r>
            <a:endParaRPr lang="en-US" altLang="zh-CN" sz="1600" dirty="0"/>
          </a:p>
          <a:p>
            <a:endParaRPr lang="zh-CN" altLang="en-US" sz="1600" dirty="0"/>
          </a:p>
        </p:txBody>
      </p:sp>
      <p:sp>
        <p:nvSpPr>
          <p:cNvPr id="4" name="文本框 3"/>
          <p:cNvSpPr txBox="1"/>
          <p:nvPr/>
        </p:nvSpPr>
        <p:spPr>
          <a:xfrm>
            <a:off x="1699714" y="4095750"/>
            <a:ext cx="5744572" cy="369332"/>
          </a:xfrm>
          <a:prstGeom prst="rect">
            <a:avLst/>
          </a:prstGeom>
          <a:noFill/>
        </p:spPr>
        <p:txBody>
          <a:bodyPr wrap="square" rtlCol="0">
            <a:spAutoFit/>
          </a:bodyPr>
          <a:lstStyle/>
          <a:p>
            <a:r>
              <a:rPr lang="en-US" altLang="zh-CN" dirty="0">
                <a:solidFill>
                  <a:srgbClr val="C00000"/>
                </a:solidFill>
              </a:rPr>
              <a:t> </a:t>
            </a:r>
            <a:r>
              <a:rPr lang="zh-CN" altLang="en-US" dirty="0">
                <a:solidFill>
                  <a:srgbClr val="C00000"/>
                </a:solidFill>
              </a:rPr>
              <a:t>使用任意库的</a:t>
            </a:r>
            <a:r>
              <a:rPr lang="en-US" altLang="zh-CN" dirty="0">
                <a:solidFill>
                  <a:srgbClr val="C00000"/>
                </a:solidFill>
              </a:rPr>
              <a:t>SVM</a:t>
            </a:r>
            <a:r>
              <a:rPr lang="zh-CN" altLang="en-US" dirty="0">
                <a:solidFill>
                  <a:srgbClr val="C00000"/>
                </a:solidFill>
              </a:rPr>
              <a:t>和</a:t>
            </a:r>
            <a:r>
              <a:rPr lang="en-US" altLang="zh-CN" dirty="0" err="1">
                <a:solidFill>
                  <a:srgbClr val="C00000"/>
                </a:solidFill>
              </a:rPr>
              <a:t>knn</a:t>
            </a:r>
            <a:r>
              <a:rPr lang="zh-CN" altLang="en-US" dirty="0">
                <a:solidFill>
                  <a:srgbClr val="C00000"/>
                </a:solidFill>
              </a:rPr>
              <a:t>实现均可，不限于</a:t>
            </a:r>
            <a:r>
              <a:rPr lang="en-US" altLang="zh-CN" dirty="0" err="1">
                <a:solidFill>
                  <a:srgbClr val="C00000"/>
                </a:solidFill>
              </a:rPr>
              <a:t>sklearn</a:t>
            </a:r>
            <a:endParaRPr lang="zh-CN" altLang="en-US" dirty="0">
              <a:solidFill>
                <a:srgbClr val="C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3800" y="285750"/>
            <a:ext cx="2604771" cy="307777"/>
          </a:xfrm>
        </p:spPr>
        <p:txBody>
          <a:bodyPr/>
          <a:lstStyle/>
          <a:p>
            <a:r>
              <a:rPr lang="en-US" altLang="zh-CN" dirty="0"/>
              <a:t>SVM</a:t>
            </a:r>
            <a:r>
              <a:rPr lang="zh-CN" altLang="en-US" dirty="0"/>
              <a:t>分类</a:t>
            </a:r>
          </a:p>
        </p:txBody>
      </p:sp>
      <p:sp>
        <p:nvSpPr>
          <p:cNvPr id="3" name="文本占位符 2"/>
          <p:cNvSpPr>
            <a:spLocks noGrp="1"/>
          </p:cNvSpPr>
          <p:nvPr>
            <p:ph type="body" idx="1"/>
          </p:nvPr>
        </p:nvSpPr>
        <p:spPr>
          <a:xfrm>
            <a:off x="762000" y="1123950"/>
            <a:ext cx="2667000" cy="1803507"/>
          </a:xfrm>
        </p:spPr>
        <p:txBody>
          <a:bodyPr/>
          <a:lstStyle/>
          <a:p>
            <a:pPr>
              <a:lnSpc>
                <a:spcPct val="150000"/>
              </a:lnSpc>
            </a:pPr>
            <a:r>
              <a:rPr lang="zh-CN" altLang="en-US" sz="1600" dirty="0">
                <a:solidFill>
                  <a:srgbClr val="C00000"/>
                </a:solidFill>
              </a:rPr>
              <a:t>基本步骤：</a:t>
            </a:r>
            <a:endParaRPr lang="en-US" altLang="zh-CN" sz="1600" dirty="0">
              <a:solidFill>
                <a:srgbClr val="C00000"/>
              </a:solidFill>
            </a:endParaRPr>
          </a:p>
          <a:p>
            <a:pPr>
              <a:lnSpc>
                <a:spcPct val="150000"/>
              </a:lnSpc>
            </a:pPr>
            <a:r>
              <a:rPr lang="en-US" altLang="zh-CN" sz="1600" dirty="0"/>
              <a:t>1.</a:t>
            </a:r>
            <a:r>
              <a:rPr lang="zh-CN" altLang="en-US" sz="1600" dirty="0"/>
              <a:t>读取特征向量文件</a:t>
            </a:r>
          </a:p>
          <a:p>
            <a:pPr>
              <a:lnSpc>
                <a:spcPct val="150000"/>
              </a:lnSpc>
            </a:pPr>
            <a:r>
              <a:rPr lang="en-US" altLang="zh-CN" sz="1600" dirty="0"/>
              <a:t>2.</a:t>
            </a:r>
            <a:r>
              <a:rPr lang="zh-CN" altLang="en-US" sz="1600" dirty="0"/>
              <a:t>拆分测试集合训练集</a:t>
            </a:r>
          </a:p>
          <a:p>
            <a:pPr>
              <a:lnSpc>
                <a:spcPct val="150000"/>
              </a:lnSpc>
            </a:pPr>
            <a:r>
              <a:rPr lang="en-US" altLang="zh-CN" sz="1600" dirty="0"/>
              <a:t>3.</a:t>
            </a:r>
            <a:r>
              <a:rPr lang="zh-CN" altLang="en-US" sz="1600" dirty="0"/>
              <a:t>基于</a:t>
            </a:r>
            <a:r>
              <a:rPr lang="en-US" altLang="zh-CN" sz="1600" dirty="0"/>
              <a:t>svm</a:t>
            </a:r>
            <a:r>
              <a:rPr lang="zh-CN" altLang="en-US" sz="1600" dirty="0"/>
              <a:t>训练分类模型</a:t>
            </a:r>
          </a:p>
          <a:p>
            <a:pPr>
              <a:lnSpc>
                <a:spcPct val="150000"/>
              </a:lnSpc>
            </a:pPr>
            <a:r>
              <a:rPr lang="en-US" altLang="zh-CN" sz="1600" dirty="0"/>
              <a:t>4.</a:t>
            </a:r>
            <a:r>
              <a:rPr lang="zh-CN" altLang="en-US" sz="1600" dirty="0"/>
              <a:t>输出分类效果，绘制图表</a:t>
            </a:r>
            <a:endParaRPr lang="en-US" altLang="zh-CN" sz="1600" dirty="0"/>
          </a:p>
        </p:txBody>
      </p:sp>
      <p:sp>
        <p:nvSpPr>
          <p:cNvPr id="6" name="矩形 5"/>
          <p:cNvSpPr/>
          <p:nvPr/>
        </p:nvSpPr>
        <p:spPr>
          <a:xfrm>
            <a:off x="4191000" y="896158"/>
            <a:ext cx="4985657" cy="41549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训练集和测试集</a:t>
            </a:r>
            <a:r>
              <a:rPr lang="zh-CN" altLang="en-US" sz="1200"/>
              <a:t> </a:t>
            </a:r>
            <a:endParaRPr lang="en-US" altLang="zh-CN" sz="1200"/>
          </a:p>
          <a:p>
            <a:r>
              <a:rPr lang="en-GB" altLang="zh-CN" sz="1200"/>
              <a:t>train_x, test_x, train_y, test_y = ms.train_test_split(x, y, test_size=0.25, random_state=5</a:t>
            </a:r>
            <a:r>
              <a:rPr lang="en-GB" altLang="zh-CN" sz="1200">
                <a:solidFill>
                  <a:srgbClr val="000000"/>
                </a:solidFill>
                <a:effectLst/>
                <a:latin typeface="Courier New" panose="02070309020205020404" pitchFamily="49" charset="0"/>
              </a:rPr>
              <a:t>) </a:t>
            </a:r>
          </a:p>
          <a:p>
            <a:endParaRPr lang="en-GB" altLang="zh-CN" sz="1200">
              <a:solidFill>
                <a:srgbClr val="000000"/>
              </a:solidFill>
              <a:latin typeface="Courier New" panose="02070309020205020404" pitchFamily="49" charset="0"/>
            </a:endParaRPr>
          </a:p>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训练</a:t>
            </a:r>
            <a:r>
              <a:rPr lang="en-GB" altLang="zh-CN" sz="1200">
                <a:solidFill>
                  <a:srgbClr val="008000"/>
                </a:solidFill>
                <a:effectLst/>
                <a:latin typeface="Courier New" panose="02070309020205020404" pitchFamily="49" charset="0"/>
              </a:rPr>
              <a:t>svm</a:t>
            </a:r>
            <a:r>
              <a:rPr lang="zh-CN" altLang="en-US" sz="1200">
                <a:solidFill>
                  <a:srgbClr val="008000"/>
                </a:solidFill>
                <a:effectLst/>
                <a:latin typeface="Courier New" panose="02070309020205020404" pitchFamily="49" charset="0"/>
              </a:rPr>
              <a:t>模型</a:t>
            </a:r>
            <a:r>
              <a:rPr lang="en-US" altLang="zh-CN" sz="1200">
                <a:solidFill>
                  <a:srgbClr val="008000"/>
                </a:solidFill>
                <a:effectLst/>
                <a:latin typeface="Courier New" panose="02070309020205020404" pitchFamily="49" charset="0"/>
              </a:rPr>
              <a:t>---</a:t>
            </a:r>
            <a:r>
              <a:rPr lang="zh-CN" altLang="en-US" sz="1200">
                <a:solidFill>
                  <a:srgbClr val="008000"/>
                </a:solidFill>
                <a:effectLst/>
                <a:latin typeface="Courier New" panose="02070309020205020404" pitchFamily="49" charset="0"/>
              </a:rPr>
              <a:t>基于线性核函数 </a:t>
            </a:r>
            <a:endParaRPr lang="en-US" altLang="zh-CN" sz="1200">
              <a:solidFill>
                <a:srgbClr val="008000"/>
              </a:solidFill>
              <a:effectLst/>
              <a:latin typeface="Courier New" panose="02070309020205020404" pitchFamily="49" charset="0"/>
            </a:endParaRPr>
          </a:p>
          <a:p>
            <a:r>
              <a:rPr lang="en-US" altLang="zh-CN" sz="1200">
                <a:solidFill>
                  <a:srgbClr val="008000"/>
                </a:solidFill>
                <a:effectLst/>
                <a:latin typeface="Courier New" panose="02070309020205020404" pitchFamily="49" charset="0"/>
              </a:rPr>
              <a:t># </a:t>
            </a:r>
            <a:r>
              <a:rPr lang="en-GB" altLang="zh-CN" sz="1200">
                <a:solidFill>
                  <a:srgbClr val="008000"/>
                </a:solidFill>
                <a:effectLst/>
                <a:latin typeface="Courier New" panose="02070309020205020404" pitchFamily="49" charset="0"/>
              </a:rPr>
              <a:t>model = svm.SVC(kernel='linear’) </a:t>
            </a:r>
          </a:p>
          <a:p>
            <a:r>
              <a:rPr lang="en-GB" altLang="zh-CN" sz="1200">
                <a:solidFill>
                  <a:srgbClr val="008000"/>
                </a:solidFill>
                <a:effectLst/>
                <a:latin typeface="Courier New" panose="02070309020205020404" pitchFamily="49" charset="0"/>
              </a:rPr>
              <a:t># model.fit(train_x, train_y)</a:t>
            </a:r>
            <a:r>
              <a:rPr lang="en-GB" altLang="zh-CN" sz="1200"/>
              <a:t> </a:t>
            </a:r>
          </a:p>
          <a:p>
            <a:endParaRPr lang="en-GB" altLang="zh-CN" sz="1200">
              <a:solidFill>
                <a:srgbClr val="008000"/>
              </a:solidFill>
              <a:effectLst/>
              <a:latin typeface="Courier New" panose="02070309020205020404" pitchFamily="49" charset="0"/>
            </a:endParaRPr>
          </a:p>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训练</a:t>
            </a:r>
            <a:r>
              <a:rPr lang="en-GB" altLang="zh-CN" sz="1200">
                <a:solidFill>
                  <a:srgbClr val="008000"/>
                </a:solidFill>
                <a:effectLst/>
                <a:latin typeface="Courier New" panose="02070309020205020404" pitchFamily="49" charset="0"/>
              </a:rPr>
              <a:t>svm</a:t>
            </a:r>
            <a:r>
              <a:rPr lang="zh-CN" altLang="en-US" sz="1200">
                <a:solidFill>
                  <a:srgbClr val="008000"/>
                </a:solidFill>
                <a:effectLst/>
                <a:latin typeface="Courier New" panose="02070309020205020404" pitchFamily="49" charset="0"/>
              </a:rPr>
              <a:t>模型</a:t>
            </a:r>
            <a:r>
              <a:rPr lang="en-US" altLang="zh-CN" sz="1200">
                <a:solidFill>
                  <a:srgbClr val="008000"/>
                </a:solidFill>
                <a:effectLst/>
                <a:latin typeface="Courier New" panose="02070309020205020404" pitchFamily="49" charset="0"/>
              </a:rPr>
              <a:t>---</a:t>
            </a:r>
            <a:r>
              <a:rPr lang="zh-CN" altLang="en-US" sz="1200">
                <a:solidFill>
                  <a:srgbClr val="008000"/>
                </a:solidFill>
                <a:effectLst/>
                <a:latin typeface="Courier New" panose="02070309020205020404" pitchFamily="49" charset="0"/>
              </a:rPr>
              <a:t>基于多项式核函数 </a:t>
            </a:r>
            <a:endParaRPr lang="en-US" altLang="zh-CN" sz="1200">
              <a:solidFill>
                <a:srgbClr val="008000"/>
              </a:solidFill>
              <a:effectLst/>
              <a:latin typeface="Courier New" panose="02070309020205020404" pitchFamily="49" charset="0"/>
            </a:endParaRPr>
          </a:p>
          <a:p>
            <a:r>
              <a:rPr lang="en-US" altLang="zh-CN" sz="1200">
                <a:solidFill>
                  <a:srgbClr val="008000"/>
                </a:solidFill>
                <a:effectLst/>
                <a:latin typeface="Courier New" panose="02070309020205020404" pitchFamily="49" charset="0"/>
              </a:rPr>
              <a:t># </a:t>
            </a:r>
            <a:r>
              <a:rPr lang="en-GB" altLang="zh-CN" sz="1200">
                <a:solidFill>
                  <a:srgbClr val="008000"/>
                </a:solidFill>
                <a:effectLst/>
                <a:latin typeface="Courier New" panose="02070309020205020404" pitchFamily="49" charset="0"/>
              </a:rPr>
              <a:t>model = svm.SVC(kernel='poly', degree=3) </a:t>
            </a:r>
          </a:p>
          <a:p>
            <a:r>
              <a:rPr lang="en-GB" altLang="zh-CN" sz="1200">
                <a:solidFill>
                  <a:srgbClr val="008000"/>
                </a:solidFill>
                <a:effectLst/>
                <a:latin typeface="Courier New" panose="02070309020205020404" pitchFamily="49" charset="0"/>
              </a:rPr>
              <a:t># model.fit(train_x, train_y)</a:t>
            </a:r>
            <a:r>
              <a:rPr lang="en-GB" altLang="zh-CN" sz="1200"/>
              <a:t> </a:t>
            </a:r>
          </a:p>
          <a:p>
            <a:endParaRPr lang="en-GB" altLang="zh-CN" sz="1200">
              <a:solidFill>
                <a:srgbClr val="008000"/>
              </a:solidFill>
              <a:effectLst/>
              <a:latin typeface="Courier New" panose="02070309020205020404" pitchFamily="49" charset="0"/>
            </a:endParaRPr>
          </a:p>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训练</a:t>
            </a:r>
            <a:r>
              <a:rPr lang="en-GB" altLang="zh-CN" sz="1200">
                <a:solidFill>
                  <a:srgbClr val="008000"/>
                </a:solidFill>
                <a:effectLst/>
                <a:latin typeface="Courier New" panose="02070309020205020404" pitchFamily="49" charset="0"/>
              </a:rPr>
              <a:t>svm</a:t>
            </a:r>
            <a:r>
              <a:rPr lang="zh-CN" altLang="en-US" sz="1200">
                <a:solidFill>
                  <a:srgbClr val="008000"/>
                </a:solidFill>
                <a:effectLst/>
                <a:latin typeface="Courier New" panose="02070309020205020404" pitchFamily="49" charset="0"/>
              </a:rPr>
              <a:t>模型</a:t>
            </a:r>
            <a:r>
              <a:rPr lang="en-US" altLang="zh-CN" sz="1200">
                <a:solidFill>
                  <a:srgbClr val="008000"/>
                </a:solidFill>
                <a:effectLst/>
                <a:latin typeface="Courier New" panose="02070309020205020404" pitchFamily="49" charset="0"/>
              </a:rPr>
              <a:t>---</a:t>
            </a:r>
            <a:r>
              <a:rPr lang="zh-CN" altLang="en-US" sz="1200">
                <a:solidFill>
                  <a:srgbClr val="008000"/>
                </a:solidFill>
                <a:effectLst/>
                <a:latin typeface="Courier New" panose="02070309020205020404" pitchFamily="49" charset="0"/>
              </a:rPr>
              <a:t>基于径向基核函数</a:t>
            </a:r>
            <a:r>
              <a:rPr lang="zh-CN" altLang="en-US" sz="1200"/>
              <a:t> </a:t>
            </a:r>
            <a:endParaRPr lang="en-US" altLang="zh-CN" sz="1200"/>
          </a:p>
          <a:p>
            <a:r>
              <a:rPr lang="en-GB" altLang="zh-CN" sz="1200"/>
              <a:t>model = svm.SVC(kernel=</a:t>
            </a:r>
            <a:r>
              <a:rPr lang="en-GB" altLang="zh-CN" sz="1200">
                <a:solidFill>
                  <a:srgbClr val="800000"/>
                </a:solidFill>
                <a:effectLst/>
                <a:latin typeface="Courier New" panose="02070309020205020404" pitchFamily="49" charset="0"/>
              </a:rPr>
              <a:t>'rbf'</a:t>
            </a:r>
            <a:r>
              <a:rPr lang="en-GB" altLang="zh-CN" sz="1200"/>
              <a:t>, C=600</a:t>
            </a:r>
            <a:r>
              <a:rPr lang="en-GB" altLang="zh-CN" sz="1200">
                <a:solidFill>
                  <a:srgbClr val="000000"/>
                </a:solidFill>
                <a:effectLst/>
                <a:latin typeface="Courier New" panose="02070309020205020404" pitchFamily="49" charset="0"/>
              </a:rPr>
              <a:t>) </a:t>
            </a:r>
          </a:p>
          <a:p>
            <a:r>
              <a:rPr lang="en-GB" altLang="zh-CN" sz="1200">
                <a:solidFill>
                  <a:srgbClr val="000000"/>
                </a:solidFill>
                <a:effectLst/>
                <a:latin typeface="Courier New" panose="02070309020205020404" pitchFamily="49" charset="0"/>
              </a:rPr>
              <a:t>model.fit(train_x, train_y) </a:t>
            </a:r>
          </a:p>
          <a:p>
            <a:endParaRPr lang="en-GB" altLang="zh-CN" sz="1200">
              <a:solidFill>
                <a:srgbClr val="000000"/>
              </a:solidFill>
              <a:latin typeface="Courier New" panose="02070309020205020404" pitchFamily="49" charset="0"/>
            </a:endParaRPr>
          </a:p>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预测</a:t>
            </a:r>
            <a:r>
              <a:rPr lang="zh-CN" altLang="en-US" sz="1200"/>
              <a:t> </a:t>
            </a:r>
            <a:endParaRPr lang="en-US" altLang="zh-CN" sz="1200"/>
          </a:p>
          <a:p>
            <a:r>
              <a:rPr lang="en-GB" altLang="zh-CN" sz="1200"/>
              <a:t>pred_test_y =</a:t>
            </a:r>
            <a:r>
              <a:rPr lang="en-GB" altLang="zh-CN" sz="1200">
                <a:solidFill>
                  <a:srgbClr val="000000"/>
                </a:solidFill>
                <a:effectLst/>
                <a:latin typeface="Courier New" panose="02070309020205020404" pitchFamily="49" charset="0"/>
              </a:rPr>
              <a:t> model.predict(test_x) </a:t>
            </a:r>
          </a:p>
          <a:p>
            <a:endParaRPr lang="en-GB" altLang="zh-CN" sz="1200">
              <a:solidFill>
                <a:srgbClr val="000000"/>
              </a:solidFill>
              <a:latin typeface="Courier New" panose="02070309020205020404" pitchFamily="49" charset="0"/>
            </a:endParaRPr>
          </a:p>
          <a:p>
            <a:r>
              <a:rPr lang="en-GB" altLang="zh-CN" sz="1200">
                <a:solidFill>
                  <a:srgbClr val="008000"/>
                </a:solidFill>
                <a:effectLst/>
                <a:latin typeface="Courier New" panose="02070309020205020404" pitchFamily="49" charset="0"/>
              </a:rPr>
              <a:t># </a:t>
            </a:r>
            <a:r>
              <a:rPr lang="zh-CN" altLang="en-US" sz="1200">
                <a:solidFill>
                  <a:srgbClr val="008000"/>
                </a:solidFill>
                <a:effectLst/>
                <a:latin typeface="Courier New" panose="02070309020205020404" pitchFamily="49" charset="0"/>
              </a:rPr>
              <a:t>计算模型精度</a:t>
            </a:r>
            <a:r>
              <a:rPr lang="zh-CN" altLang="en-US" sz="1200"/>
              <a:t> </a:t>
            </a:r>
            <a:endParaRPr lang="en-US" altLang="zh-CN" sz="1200"/>
          </a:p>
          <a:p>
            <a:r>
              <a:rPr lang="en-GB" altLang="zh-CN" sz="1200"/>
              <a:t>bg =</a:t>
            </a:r>
            <a:r>
              <a:rPr lang="en-GB" altLang="zh-CN" sz="1200">
                <a:solidFill>
                  <a:srgbClr val="000000"/>
                </a:solidFill>
                <a:effectLst/>
                <a:latin typeface="Courier New" panose="02070309020205020404" pitchFamily="49" charset="0"/>
              </a:rPr>
              <a:t> sm.classification_report(test_y, pred_test_y) </a:t>
            </a:r>
          </a:p>
          <a:p>
            <a:r>
              <a:rPr lang="en-GB" altLang="zh-CN" sz="1200">
                <a:solidFill>
                  <a:srgbClr val="0000FF"/>
                </a:solidFill>
                <a:effectLst/>
                <a:latin typeface="Courier New" panose="02070309020205020404" pitchFamily="49" charset="0"/>
              </a:rPr>
              <a:t>print</a:t>
            </a:r>
            <a:r>
              <a:rPr lang="en-GB" altLang="zh-CN" sz="1200"/>
              <a:t>(</a:t>
            </a:r>
            <a:r>
              <a:rPr lang="en-GB" altLang="zh-CN" sz="1200">
                <a:solidFill>
                  <a:srgbClr val="800000"/>
                </a:solidFill>
                <a:effectLst/>
                <a:latin typeface="Courier New" panose="02070309020205020404" pitchFamily="49" charset="0"/>
              </a:rPr>
              <a:t>‘</a:t>
            </a:r>
            <a:r>
              <a:rPr lang="zh-CN" altLang="en-US" sz="1200">
                <a:solidFill>
                  <a:srgbClr val="800000"/>
                </a:solidFill>
                <a:effectLst/>
                <a:latin typeface="Courier New" panose="02070309020205020404" pitchFamily="49" charset="0"/>
              </a:rPr>
              <a:t>分类结果：</a:t>
            </a:r>
            <a:r>
              <a:rPr lang="en-US" altLang="zh-CN" sz="1200">
                <a:solidFill>
                  <a:srgbClr val="800000"/>
                </a:solidFill>
                <a:effectLst/>
                <a:latin typeface="Courier New" panose="02070309020205020404" pitchFamily="49" charset="0"/>
              </a:rPr>
              <a:t>'</a:t>
            </a:r>
            <a:r>
              <a:rPr lang="en-US" altLang="zh-CN" sz="1200"/>
              <a:t>, </a:t>
            </a:r>
            <a:r>
              <a:rPr lang="en-GB" altLang="zh-CN" sz="1200"/>
              <a:t>bg, sep=</a:t>
            </a:r>
            <a:r>
              <a:rPr lang="en-GB" altLang="zh-CN" sz="1200">
                <a:solidFill>
                  <a:srgbClr val="800000"/>
                </a:solidFill>
                <a:effectLst/>
                <a:latin typeface="Courier New" panose="02070309020205020404" pitchFamily="49" charset="0"/>
              </a:rPr>
              <a:t>'\n'</a:t>
            </a:r>
            <a:r>
              <a:rPr lang="en-GB" altLang="zh-CN" sz="1200">
                <a:solidFill>
                  <a:srgbClr val="000000"/>
                </a:solidFill>
                <a:effectLst/>
                <a:latin typeface="Courier New" panose="02070309020205020404" pitchFamily="49" charset="0"/>
              </a:rPr>
              <a:t>) </a:t>
            </a:r>
            <a:endParaRPr lang="zh-CN" altLang="en-US" sz="1200"/>
          </a:p>
        </p:txBody>
      </p:sp>
      <p:sp>
        <p:nvSpPr>
          <p:cNvPr id="7" name="矩形 6"/>
          <p:cNvSpPr/>
          <p:nvPr/>
        </p:nvSpPr>
        <p:spPr>
          <a:xfrm>
            <a:off x="266700" y="2999921"/>
            <a:ext cx="3657600" cy="21236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altLang="zh-CN" sz="1200">
                <a:solidFill>
                  <a:srgbClr val="0000FF"/>
                </a:solidFill>
                <a:latin typeface="Courier New" panose="02070309020205020404" pitchFamily="49" charset="0"/>
              </a:rPr>
              <a:t>import</a:t>
            </a:r>
            <a:r>
              <a:rPr lang="en-GB" altLang="zh-CN" sz="1200">
                <a:solidFill>
                  <a:srgbClr val="000000"/>
                </a:solidFill>
                <a:latin typeface="Courier New" panose="02070309020205020404" pitchFamily="49" charset="0"/>
              </a:rPr>
              <a:t> numpy as np </a:t>
            </a:r>
          </a:p>
          <a:p>
            <a:r>
              <a:rPr lang="en-GB" altLang="zh-CN" sz="1200">
                <a:solidFill>
                  <a:srgbClr val="0000FF"/>
                </a:solidFill>
                <a:latin typeface="Courier New" panose="02070309020205020404" pitchFamily="49" charset="0"/>
              </a:rPr>
              <a:t>import</a:t>
            </a:r>
            <a:r>
              <a:rPr lang="en-GB" altLang="zh-CN" sz="1200">
                <a:solidFill>
                  <a:srgbClr val="000000"/>
                </a:solidFill>
                <a:latin typeface="Courier New" panose="02070309020205020404" pitchFamily="49" charset="0"/>
              </a:rPr>
              <a:t> sklearn.model_selection as ms </a:t>
            </a:r>
          </a:p>
          <a:p>
            <a:r>
              <a:rPr lang="en-GB" altLang="zh-CN" sz="1200">
                <a:solidFill>
                  <a:srgbClr val="0000FF"/>
                </a:solidFill>
                <a:latin typeface="Courier New" panose="02070309020205020404" pitchFamily="49" charset="0"/>
              </a:rPr>
              <a:t>import</a:t>
            </a:r>
            <a:r>
              <a:rPr lang="en-GB" altLang="zh-CN" sz="1200">
                <a:solidFill>
                  <a:srgbClr val="000000"/>
                </a:solidFill>
                <a:latin typeface="Courier New" panose="02070309020205020404" pitchFamily="49" charset="0"/>
              </a:rPr>
              <a:t> sklearn.svm as svm </a:t>
            </a:r>
          </a:p>
          <a:p>
            <a:r>
              <a:rPr lang="en-GB" altLang="zh-CN" sz="1200">
                <a:solidFill>
                  <a:srgbClr val="0000FF"/>
                </a:solidFill>
                <a:latin typeface="Courier New" panose="02070309020205020404" pitchFamily="49" charset="0"/>
              </a:rPr>
              <a:t>import</a:t>
            </a:r>
            <a:r>
              <a:rPr lang="en-GB" altLang="zh-CN" sz="1200">
                <a:solidFill>
                  <a:srgbClr val="000000"/>
                </a:solidFill>
                <a:latin typeface="Courier New" panose="02070309020205020404" pitchFamily="49" charset="0"/>
              </a:rPr>
              <a:t> sklearn.metrics as sm </a:t>
            </a:r>
          </a:p>
          <a:p>
            <a:r>
              <a:rPr lang="en-GB" altLang="zh-CN" sz="1200">
                <a:solidFill>
                  <a:srgbClr val="0000FF"/>
                </a:solidFill>
                <a:latin typeface="Courier New" panose="02070309020205020404" pitchFamily="49" charset="0"/>
              </a:rPr>
              <a:t>import</a:t>
            </a:r>
            <a:r>
              <a:rPr lang="en-GB" altLang="zh-CN" sz="1200">
                <a:solidFill>
                  <a:srgbClr val="000000"/>
                </a:solidFill>
                <a:latin typeface="Courier New" panose="02070309020205020404" pitchFamily="49" charset="0"/>
              </a:rPr>
              <a:t> matplotlib.pyplot as mp </a:t>
            </a:r>
          </a:p>
          <a:p>
            <a:endParaRPr lang="en-GB" altLang="zh-CN" sz="1200">
              <a:solidFill>
                <a:srgbClr val="000000"/>
              </a:solidFill>
              <a:latin typeface="Courier New" panose="02070309020205020404" pitchFamily="49" charset="0"/>
            </a:endParaRPr>
          </a:p>
          <a:p>
            <a:r>
              <a:rPr lang="en-GB" altLang="zh-CN" sz="1200">
                <a:solidFill>
                  <a:srgbClr val="008000"/>
                </a:solidFill>
                <a:latin typeface="Courier New" panose="02070309020205020404" pitchFamily="49" charset="0"/>
              </a:rPr>
              <a:t># </a:t>
            </a:r>
            <a:r>
              <a:rPr lang="zh-CN" altLang="en-US" sz="1200">
                <a:solidFill>
                  <a:srgbClr val="008000"/>
                </a:solidFill>
                <a:latin typeface="Courier New" panose="02070309020205020404" pitchFamily="49" charset="0"/>
              </a:rPr>
              <a:t>读文件</a:t>
            </a:r>
            <a:endParaRPr lang="en-US" altLang="zh-CN" sz="1200">
              <a:solidFill>
                <a:srgbClr val="008000"/>
              </a:solidFill>
              <a:latin typeface="Courier New" panose="02070309020205020404" pitchFamily="49" charset="0"/>
            </a:endParaRPr>
          </a:p>
          <a:p>
            <a:r>
              <a:rPr lang="en-GB" altLang="zh-CN" sz="1200">
                <a:solidFill>
                  <a:srgbClr val="000000"/>
                </a:solidFill>
                <a:latin typeface="Courier New" panose="02070309020205020404" pitchFamily="49" charset="0"/>
              </a:rPr>
              <a:t>data </a:t>
            </a:r>
            <a:r>
              <a:rPr lang="en-GB" altLang="zh-CN" sz="1200"/>
              <a:t>= np.loadtxt(</a:t>
            </a:r>
            <a:r>
              <a:rPr lang="en-GB" altLang="zh-CN" sz="1200">
                <a:solidFill>
                  <a:srgbClr val="800000"/>
                </a:solidFill>
                <a:latin typeface="Courier New" panose="02070309020205020404" pitchFamily="49" charset="0"/>
              </a:rPr>
              <a:t>‘</a:t>
            </a:r>
            <a:r>
              <a:rPr lang="zh-CN" altLang="en-GB" sz="1200">
                <a:solidFill>
                  <a:srgbClr val="800000"/>
                </a:solidFill>
                <a:latin typeface="Courier New" panose="02070309020205020404" pitchFamily="49" charset="0"/>
              </a:rPr>
              <a:t>文件名</a:t>
            </a:r>
            <a:r>
              <a:rPr lang="en-GB" altLang="zh-CN" sz="1200">
                <a:solidFill>
                  <a:srgbClr val="800000"/>
                </a:solidFill>
                <a:latin typeface="Courier New" panose="02070309020205020404" pitchFamily="49" charset="0"/>
              </a:rPr>
              <a:t>'</a:t>
            </a:r>
            <a:r>
              <a:rPr lang="en-GB" altLang="zh-CN" sz="1200"/>
              <a:t>, delimiter=</a:t>
            </a:r>
            <a:r>
              <a:rPr lang="en-GB" altLang="zh-CN" sz="1200">
                <a:solidFill>
                  <a:srgbClr val="800000"/>
                </a:solidFill>
                <a:latin typeface="Courier New" panose="02070309020205020404" pitchFamily="49" charset="0"/>
              </a:rPr>
              <a:t>','</a:t>
            </a:r>
            <a:r>
              <a:rPr lang="en-GB" altLang="zh-CN" sz="1200"/>
              <a:t>, unpack=False, dtype=</a:t>
            </a:r>
            <a:r>
              <a:rPr lang="en-GB" altLang="zh-CN" sz="1200">
                <a:solidFill>
                  <a:srgbClr val="800000"/>
                </a:solidFill>
                <a:latin typeface="Courier New" panose="02070309020205020404" pitchFamily="49" charset="0"/>
              </a:rPr>
              <a:t>'f8’</a:t>
            </a:r>
            <a:r>
              <a:rPr lang="en-GB" altLang="zh-CN" sz="1200">
                <a:solidFill>
                  <a:srgbClr val="000000"/>
                </a:solidFill>
                <a:latin typeface="Courier New" panose="02070309020205020404" pitchFamily="49" charset="0"/>
              </a:rPr>
              <a:t>) </a:t>
            </a:r>
          </a:p>
          <a:p>
            <a:r>
              <a:rPr lang="en-GB" altLang="zh-CN" sz="1200">
                <a:solidFill>
                  <a:srgbClr val="000000"/>
                </a:solidFill>
                <a:latin typeface="Courier New" panose="02070309020205020404" pitchFamily="49" charset="0"/>
              </a:rPr>
              <a:t>x </a:t>
            </a:r>
            <a:r>
              <a:rPr lang="en-GB" altLang="zh-CN" sz="1200"/>
              <a:t>= data[:, :-1</a:t>
            </a:r>
            <a:r>
              <a:rPr lang="en-GB" altLang="zh-CN" sz="1200">
                <a:solidFill>
                  <a:srgbClr val="000000"/>
                </a:solidFill>
                <a:latin typeface="Courier New" panose="02070309020205020404" pitchFamily="49" charset="0"/>
              </a:rPr>
              <a:t>] </a:t>
            </a:r>
          </a:p>
          <a:p>
            <a:r>
              <a:rPr lang="en-GB" altLang="zh-CN" sz="1200">
                <a:solidFill>
                  <a:srgbClr val="000000"/>
                </a:solidFill>
                <a:latin typeface="Courier New" panose="02070309020205020404" pitchFamily="49" charset="0"/>
              </a:rPr>
              <a:t>y </a:t>
            </a:r>
            <a:r>
              <a:rPr lang="en-GB" altLang="zh-CN" sz="1200"/>
              <a:t>= data[:, -1</a:t>
            </a:r>
            <a:r>
              <a:rPr lang="en-GB" altLang="zh-CN" sz="1200">
                <a:solidFill>
                  <a:srgbClr val="000000"/>
                </a:solidFill>
                <a:latin typeface="Courier New" panose="02070309020205020404" pitchFamily="49" charset="0"/>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3800" y="268104"/>
            <a:ext cx="2209800" cy="307777"/>
          </a:xfrm>
        </p:spPr>
        <p:txBody>
          <a:bodyPr/>
          <a:lstStyle/>
          <a:p>
            <a:r>
              <a:rPr lang="en-US" altLang="zh-CN" dirty="0"/>
              <a:t>KNN</a:t>
            </a:r>
            <a:r>
              <a:rPr lang="zh-CN" altLang="en-US" dirty="0"/>
              <a:t>分类</a:t>
            </a:r>
          </a:p>
        </p:txBody>
      </p:sp>
      <p:sp>
        <p:nvSpPr>
          <p:cNvPr id="10" name="文本框 9"/>
          <p:cNvSpPr txBox="1"/>
          <p:nvPr/>
        </p:nvSpPr>
        <p:spPr>
          <a:xfrm>
            <a:off x="304800" y="4656951"/>
            <a:ext cx="7848600" cy="276999"/>
          </a:xfrm>
          <a:prstGeom prst="rect">
            <a:avLst/>
          </a:prstGeom>
          <a:noFill/>
        </p:spPr>
        <p:txBody>
          <a:bodyPr wrap="square" rtlCol="0">
            <a:spAutoFit/>
          </a:bodyPr>
          <a:lstStyle/>
          <a:p>
            <a:r>
              <a:rPr lang="zh-CN" altLang="en-US" sz="1200" dirty="0"/>
              <a:t>参考文档地址：</a:t>
            </a:r>
            <a:r>
              <a:rPr lang="en-US" altLang="zh-CN" sz="1200" dirty="0">
                <a:hlinkClick r:id="rId2"/>
              </a:rPr>
              <a:t>https://scikit-learn.org/stable/modules/generated/sklearn.neighbors.KNeighborsClassifier.html</a:t>
            </a:r>
            <a:endParaRPr lang="en-US" altLang="zh-CN" sz="1200" dirty="0"/>
          </a:p>
        </p:txBody>
      </p:sp>
      <p:sp>
        <p:nvSpPr>
          <p:cNvPr id="3" name="矩形 2"/>
          <p:cNvSpPr/>
          <p:nvPr/>
        </p:nvSpPr>
        <p:spPr>
          <a:xfrm>
            <a:off x="723900" y="922333"/>
            <a:ext cx="7696200" cy="369332"/>
          </a:xfrm>
          <a:prstGeom prst="rect">
            <a:avLst/>
          </a:prstGeom>
        </p:spPr>
        <p:txBody>
          <a:bodyPr wrap="square">
            <a:spAutoFit/>
          </a:bodyPr>
          <a:lstStyle/>
          <a:p>
            <a:r>
              <a:rPr lang="en-GB" altLang="zh-CN" b="1" i="0" u="none" strike="noStrike">
                <a:solidFill>
                  <a:srgbClr val="000000"/>
                </a:solidFill>
                <a:effectLst/>
                <a:latin typeface="Helvetica Neue" panose="02000503000000020004" pitchFamily="2" charset="0"/>
              </a:rPr>
              <a:t>k</a:t>
            </a:r>
            <a:r>
              <a:rPr lang="zh-CN" altLang="en-US" b="1" i="0" u="none" strike="noStrike">
                <a:solidFill>
                  <a:srgbClr val="000000"/>
                </a:solidFill>
                <a:effectLst/>
                <a:latin typeface="Helvetica Neue" panose="02000503000000020004" pitchFamily="2" charset="0"/>
              </a:rPr>
              <a:t>近邻算法：有监督分类，采用测量不同特征值之间的距离方法进行分类</a:t>
            </a:r>
            <a:endParaRPr lang="zh-CN" altLang="en-US" b="1"/>
          </a:p>
        </p:txBody>
      </p:sp>
      <p:sp>
        <p:nvSpPr>
          <p:cNvPr id="4" name="矩形 3"/>
          <p:cNvSpPr/>
          <p:nvPr/>
        </p:nvSpPr>
        <p:spPr>
          <a:xfrm>
            <a:off x="1066800" y="1449130"/>
            <a:ext cx="6705600"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400"/>
              <a:t>from sklearn import datasets       #导入数据模块</a:t>
            </a:r>
          </a:p>
          <a:p>
            <a:r>
              <a:rPr lang="zh-CN" altLang="en-US" sz="1400"/>
              <a:t>from sklearn.model_selection import train_test_split     #导入切分训练集、测试集模块</a:t>
            </a:r>
          </a:p>
          <a:p>
            <a:r>
              <a:rPr lang="zh-CN" altLang="en-US" sz="1400"/>
              <a:t>from sklearn.neighbors import KNeighborsClassifier</a:t>
            </a:r>
            <a:endParaRPr lang="en-US" altLang="zh-CN" sz="1400"/>
          </a:p>
          <a:p>
            <a:endParaRPr lang="en-US" altLang="zh-CN" sz="1400"/>
          </a:p>
          <a:p>
            <a:r>
              <a:rPr lang="en-US" altLang="zh-CN" sz="1400"/>
              <a:t>#</a:t>
            </a:r>
            <a:r>
              <a:rPr lang="zh-CN" altLang="en-US" sz="1400"/>
              <a:t> 加载 </a:t>
            </a:r>
            <a:r>
              <a:rPr lang="en-GB" altLang="zh-CN" sz="1400"/>
              <a:t>iris </a:t>
            </a:r>
            <a:r>
              <a:rPr lang="zh-CN" altLang="en-US" sz="1400"/>
              <a:t>的数据，把属性存在 </a:t>
            </a:r>
            <a:r>
              <a:rPr lang="en-GB" altLang="zh-CN" sz="1400"/>
              <a:t>X</a:t>
            </a:r>
            <a:r>
              <a:rPr lang="zh-CN" altLang="en-GB" sz="1400"/>
              <a:t>，</a:t>
            </a:r>
            <a:r>
              <a:rPr lang="zh-CN" altLang="en-US" sz="1400"/>
              <a:t>类别标签存在 </a:t>
            </a:r>
            <a:r>
              <a:rPr lang="en-GB" altLang="zh-CN" sz="1400"/>
              <a:t>y</a:t>
            </a:r>
            <a:endParaRPr lang="zh-CN" altLang="en-US" sz="1400"/>
          </a:p>
          <a:p>
            <a:r>
              <a:rPr lang="en-GB" altLang="zh-CN" sz="1400"/>
              <a:t>iris = datasets.load_iris() iris_x = iris.data iris_y = iris.target</a:t>
            </a:r>
          </a:p>
          <a:p>
            <a:r>
              <a:rPr lang="en-US" altLang="zh-CN" sz="1400"/>
              <a:t>#</a:t>
            </a:r>
            <a:r>
              <a:rPr lang="zh-CN" altLang="en-US" sz="1400"/>
              <a:t> 把数据集分为训练集和测试集，其中 </a:t>
            </a:r>
            <a:r>
              <a:rPr lang="en-GB" altLang="zh-CN" sz="1400"/>
              <a:t>test_size=0.3</a:t>
            </a:r>
            <a:r>
              <a:rPr lang="zh-CN" altLang="en-GB" sz="1400"/>
              <a:t>，</a:t>
            </a:r>
            <a:r>
              <a:rPr lang="zh-CN" altLang="en-US" sz="1400"/>
              <a:t>即测试集占总数据的 </a:t>
            </a:r>
            <a:r>
              <a:rPr lang="en-US" altLang="zh-CN" sz="1400"/>
              <a:t>30%</a:t>
            </a:r>
            <a:endParaRPr lang="en-GB" altLang="zh-CN" sz="1400"/>
          </a:p>
          <a:p>
            <a:r>
              <a:rPr lang="en-GB" altLang="zh-CN" sz="1400"/>
              <a:t>x_train, x_test , y_train, y_test = train_test_split(iris_x, iris_y, test_size = 0.3)</a:t>
            </a:r>
          </a:p>
          <a:p>
            <a:endParaRPr lang="en-GB" altLang="zh-CN" sz="1400"/>
          </a:p>
          <a:p>
            <a:r>
              <a:rPr lang="en-GB" altLang="zh-CN" sz="1400"/>
              <a:t>knn = KNeighborsClassifier()    #</a:t>
            </a:r>
            <a:r>
              <a:rPr lang="zh-CN" altLang="en-US" sz="1400"/>
              <a:t>实例化</a:t>
            </a:r>
            <a:r>
              <a:rPr lang="en-GB" altLang="zh-CN" sz="1400"/>
              <a:t>KNN</a:t>
            </a:r>
            <a:r>
              <a:rPr lang="zh-CN" altLang="en-US" sz="1400"/>
              <a:t>模型，默认</a:t>
            </a:r>
            <a:r>
              <a:rPr lang="en-US" altLang="zh-CN" sz="1400"/>
              <a:t>k=5</a:t>
            </a:r>
            <a:endParaRPr lang="zh-CN" altLang="en-US" sz="1400"/>
          </a:p>
          <a:p>
            <a:r>
              <a:rPr lang="en-GB" altLang="zh-CN" sz="1400"/>
              <a:t>knn.fit(x_train, y_train)      #</a:t>
            </a:r>
            <a:r>
              <a:rPr lang="zh-CN" altLang="en-US" sz="1400"/>
              <a:t>放入训练数据进行训练</a:t>
            </a:r>
          </a:p>
          <a:p>
            <a:r>
              <a:rPr lang="en-GB" altLang="zh-CN" sz="1400"/>
              <a:t>print(knn.predict(x_test))           #</a:t>
            </a:r>
            <a:r>
              <a:rPr lang="zh-CN" altLang="en-US" sz="1400"/>
              <a:t>打印预测内容</a:t>
            </a:r>
          </a:p>
          <a:p>
            <a:r>
              <a:rPr lang="en-GB" altLang="zh-CN" sz="1400"/>
              <a:t>print(y_test)     #</a:t>
            </a:r>
            <a:r>
              <a:rPr lang="zh-CN" altLang="en-US" sz="1400"/>
              <a:t>实际标签</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3733800" y="268104"/>
            <a:ext cx="2209800" cy="307777"/>
          </a:xfrm>
        </p:spPr>
        <p:txBody>
          <a:bodyPr/>
          <a:lstStyle/>
          <a:p>
            <a:r>
              <a:rPr lang="en-US" altLang="zh-CN" dirty="0"/>
              <a:t>K-means</a:t>
            </a:r>
            <a:r>
              <a:rPr lang="zh-CN" altLang="en-US" dirty="0"/>
              <a:t>聚类</a:t>
            </a:r>
          </a:p>
        </p:txBody>
      </p:sp>
      <p:pic>
        <p:nvPicPr>
          <p:cNvPr id="5" name="图片 4"/>
          <p:cNvPicPr>
            <a:picLocks noChangeAspect="1"/>
          </p:cNvPicPr>
          <p:nvPr/>
        </p:nvPicPr>
        <p:blipFill>
          <a:blip r:embed="rId2"/>
          <a:stretch>
            <a:fillRect/>
          </a:stretch>
        </p:blipFill>
        <p:spPr>
          <a:xfrm>
            <a:off x="2954064" y="1493282"/>
            <a:ext cx="5656536" cy="3520162"/>
          </a:xfrm>
          <a:prstGeom prst="rect">
            <a:avLst/>
          </a:prstGeom>
        </p:spPr>
      </p:pic>
      <p:sp>
        <p:nvSpPr>
          <p:cNvPr id="6" name="矩形 5"/>
          <p:cNvSpPr/>
          <p:nvPr/>
        </p:nvSpPr>
        <p:spPr>
          <a:xfrm>
            <a:off x="682865" y="1047750"/>
            <a:ext cx="4542397" cy="369332"/>
          </a:xfrm>
          <a:prstGeom prst="rect">
            <a:avLst/>
          </a:prstGeom>
        </p:spPr>
        <p:txBody>
          <a:bodyPr wrap="none">
            <a:spAutoFit/>
          </a:bodyPr>
          <a:lstStyle/>
          <a:p>
            <a:r>
              <a:rPr lang="zh-CN" altLang="en-US" b="1" i="0" u="none" strike="noStrike" dirty="0">
                <a:solidFill>
                  <a:srgbClr val="121212"/>
                </a:solidFill>
                <a:effectLst/>
                <a:latin typeface="-apple-system"/>
              </a:rPr>
              <a:t>使用</a:t>
            </a:r>
            <a:r>
              <a:rPr lang="en-GB" altLang="zh-CN" b="1" i="0" u="none" strike="noStrike" dirty="0">
                <a:solidFill>
                  <a:srgbClr val="121212"/>
                </a:solidFill>
                <a:effectLst/>
                <a:latin typeface="-apple-system"/>
              </a:rPr>
              <a:t>scikit-learn</a:t>
            </a:r>
            <a:r>
              <a:rPr lang="zh-CN" altLang="en-US" b="1" i="0" u="none" strike="noStrike" dirty="0">
                <a:solidFill>
                  <a:srgbClr val="121212"/>
                </a:solidFill>
                <a:effectLst/>
                <a:latin typeface="-apple-system"/>
              </a:rPr>
              <a:t>对</a:t>
            </a:r>
            <a:r>
              <a:rPr lang="en-GB" altLang="zh-CN" b="1" i="0" u="none" strike="noStrike" dirty="0">
                <a:solidFill>
                  <a:srgbClr val="121212"/>
                </a:solidFill>
                <a:effectLst/>
                <a:latin typeface="-apple-system"/>
              </a:rPr>
              <a:t>Iris</a:t>
            </a:r>
            <a:r>
              <a:rPr lang="zh-CN" altLang="en-US" b="1" i="0" u="none" strike="noStrike" dirty="0">
                <a:solidFill>
                  <a:srgbClr val="121212"/>
                </a:solidFill>
                <a:effectLst/>
                <a:latin typeface="-apple-system"/>
              </a:rPr>
              <a:t>数据集进行聚类</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78236" y="168268"/>
            <a:ext cx="1168528" cy="330835"/>
          </a:xfrm>
          <a:prstGeom prst="rect">
            <a:avLst/>
          </a:prstGeom>
        </p:spPr>
        <p:txBody>
          <a:bodyPr vert="horz" wrap="square" lIns="0" tIns="13335" rIns="0" bIns="0" rtlCol="0">
            <a:spAutoFit/>
          </a:bodyPr>
          <a:lstStyle/>
          <a:p>
            <a:pPr marL="12700">
              <a:lnSpc>
                <a:spcPct val="100000"/>
              </a:lnSpc>
              <a:spcBef>
                <a:spcPts val="105"/>
              </a:spcBef>
            </a:pPr>
            <a:r>
              <a:rPr lang="zh-CN" altLang="en-US" spc="-5" dirty="0"/>
              <a:t>数据集</a:t>
            </a:r>
            <a:endParaRPr spc="-5" dirty="0"/>
          </a:p>
        </p:txBody>
      </p:sp>
      <p:sp>
        <p:nvSpPr>
          <p:cNvPr id="11" name="object 11"/>
          <p:cNvSpPr/>
          <p:nvPr/>
        </p:nvSpPr>
        <p:spPr>
          <a:xfrm>
            <a:off x="1943098" y="643341"/>
            <a:ext cx="5257800" cy="2666179"/>
          </a:xfrm>
          <a:prstGeom prst="rect">
            <a:avLst/>
          </a:prstGeom>
          <a:blipFill>
            <a:blip r:embed="rId2" cstate="print"/>
            <a:stretch>
              <a:fillRect/>
            </a:stretch>
          </a:blipFill>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57</a:t>
            </a:fld>
            <a:endParaRPr dirty="0"/>
          </a:p>
        </p:txBody>
      </p:sp>
      <p:sp>
        <p:nvSpPr>
          <p:cNvPr id="20" name="文本框 19"/>
          <p:cNvSpPr txBox="1"/>
          <p:nvPr/>
        </p:nvSpPr>
        <p:spPr>
          <a:xfrm>
            <a:off x="382268" y="3389751"/>
            <a:ext cx="8610600" cy="1477328"/>
          </a:xfrm>
          <a:prstGeom prst="rect">
            <a:avLst/>
          </a:prstGeom>
          <a:noFill/>
        </p:spPr>
        <p:txBody>
          <a:bodyPr wrap="square" rtlCol="0">
            <a:spAutoFit/>
          </a:bodyPr>
          <a:lstStyle/>
          <a:p>
            <a:r>
              <a:rPr lang="zh-CN" altLang="en-US" dirty="0"/>
              <a:t>手写数字数据集为群文件中的</a:t>
            </a:r>
            <a:r>
              <a:rPr lang="en-US" altLang="zh-CN" dirty="0" err="1"/>
              <a:t>digit_data.rar</a:t>
            </a:r>
            <a:r>
              <a:rPr lang="zh-CN" altLang="en-US" dirty="0"/>
              <a:t>，图片大小</a:t>
            </a:r>
            <a:r>
              <a:rPr lang="en-US" altLang="zh-CN" dirty="0"/>
              <a:t>(28,28)</a:t>
            </a:r>
            <a:r>
              <a:rPr lang="zh-CN" altLang="en-US" dirty="0"/>
              <a:t>，训练集</a:t>
            </a:r>
            <a:r>
              <a:rPr lang="en-US" altLang="zh-CN" dirty="0"/>
              <a:t>10000</a:t>
            </a:r>
            <a:r>
              <a:rPr lang="zh-CN" altLang="en-US" dirty="0"/>
              <a:t>张，测试集</a:t>
            </a:r>
            <a:r>
              <a:rPr lang="en-US" altLang="zh-CN" dirty="0"/>
              <a:t>5000</a:t>
            </a:r>
            <a:r>
              <a:rPr lang="zh-CN" altLang="en-US" dirty="0"/>
              <a:t>张。参考代码：</a:t>
            </a:r>
            <a:r>
              <a:rPr lang="en-US" altLang="zh-CN" dirty="0"/>
              <a:t> </a:t>
            </a:r>
            <a:r>
              <a:rPr lang="en-US" altLang="zh-CN" dirty="0">
                <a:hlinkClick r:id="rId3"/>
              </a:rPr>
              <a:t>https://docs.opencv.org/3.3.0/dd/d3b/tutorial_py_svm_opencv.htmlhttps://learnopencv.com/handwritten-digits-classification-an-opencv-c-python-tutorial/</a:t>
            </a:r>
            <a:endParaRPr lang="en-US" altLang="zh-CN" dirty="0"/>
          </a:p>
          <a:p>
            <a:r>
              <a:rPr lang="zh-CN" altLang="en-US" dirty="0"/>
              <a:t>（该教程的输入图像大小是（</a:t>
            </a:r>
            <a:r>
              <a:rPr lang="en-US" altLang="zh-CN" dirty="0"/>
              <a:t>20,20</a:t>
            </a:r>
            <a:r>
              <a:rPr lang="zh-CN" altLang="en-US" dirty="0"/>
              <a:t>））</a:t>
            </a:r>
            <a:endParaRPr lang="en-US" altLang="zh-C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2348" y="294072"/>
            <a:ext cx="3659760" cy="321242"/>
          </a:xfrm>
          <a:prstGeom prst="rect">
            <a:avLst/>
          </a:prstGeom>
        </p:spPr>
        <p:txBody>
          <a:bodyPr vert="horz" wrap="square" lIns="0" tIns="13335" rIns="0" bIns="0" rtlCol="0">
            <a:spAutoFit/>
          </a:bodyPr>
          <a:lstStyle/>
          <a:p>
            <a:pPr marL="12700">
              <a:lnSpc>
                <a:spcPct val="100000"/>
              </a:lnSpc>
              <a:spcBef>
                <a:spcPts val="105"/>
              </a:spcBef>
            </a:pPr>
            <a:r>
              <a:rPr lang="en-US" altLang="zh-CN" spc="-5" dirty="0"/>
              <a:t>HOG</a:t>
            </a:r>
            <a:r>
              <a:rPr lang="zh-CN" altLang="en-US" spc="-5" dirty="0"/>
              <a:t>特征</a:t>
            </a:r>
            <a:r>
              <a:rPr lang="en-US" altLang="zh-CN" spc="-5" dirty="0"/>
              <a:t>+</a:t>
            </a:r>
            <a:r>
              <a:rPr lang="zh-CN" altLang="en-US" spc="-5" dirty="0"/>
              <a:t>分类器 预测结果</a:t>
            </a:r>
            <a:endParaRPr spc="-5" dirty="0"/>
          </a:p>
        </p:txBody>
      </p:sp>
      <p:sp>
        <p:nvSpPr>
          <p:cNvPr id="4" name="object 4"/>
          <p:cNvSpPr/>
          <p:nvPr/>
        </p:nvSpPr>
        <p:spPr>
          <a:xfrm>
            <a:off x="1115567" y="1275588"/>
            <a:ext cx="7004304" cy="200863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913123" y="3430904"/>
            <a:ext cx="1304290" cy="454659"/>
          </a:xfrm>
          <a:prstGeom prst="rect">
            <a:avLst/>
          </a:prstGeom>
        </p:spPr>
        <p:txBody>
          <a:bodyPr vert="horz" wrap="square" lIns="0" tIns="11430" rIns="0" bIns="0" rtlCol="0">
            <a:spAutoFit/>
          </a:bodyPr>
          <a:lstStyle/>
          <a:p>
            <a:pPr marL="12700" marR="5080">
              <a:lnSpc>
                <a:spcPct val="101000"/>
              </a:lnSpc>
              <a:spcBef>
                <a:spcPts val="90"/>
              </a:spcBef>
            </a:pPr>
            <a:r>
              <a:rPr sz="1400" spc="-5" dirty="0">
                <a:latin typeface="Consolas" panose="020B0609020204030204"/>
                <a:cs typeface="Consolas" panose="020B0609020204030204"/>
              </a:rPr>
              <a:t>Knn</a:t>
            </a:r>
            <a:r>
              <a:rPr sz="1400" dirty="0">
                <a:latin typeface="等线" panose="02010600030101010101" pitchFamily="2" charset="-122"/>
                <a:cs typeface="等线" panose="02010600030101010101" pitchFamily="2" charset="-122"/>
              </a:rPr>
              <a:t>预测结果 </a:t>
            </a:r>
            <a:r>
              <a:rPr sz="1400" dirty="0">
                <a:latin typeface="Consolas" panose="020B0609020204030204"/>
                <a:cs typeface="Consolas" panose="020B0609020204030204"/>
              </a:rPr>
              <a:t>error</a:t>
            </a:r>
            <a:r>
              <a:rPr sz="1400">
                <a:latin typeface="Consolas" panose="020B0609020204030204"/>
                <a:cs typeface="Consolas" panose="020B0609020204030204"/>
              </a:rPr>
              <a:t>: </a:t>
            </a:r>
            <a:r>
              <a:rPr lang="en-US" sz="1400">
                <a:latin typeface="Consolas" panose="020B0609020204030204"/>
                <a:cs typeface="Consolas" panose="020B0609020204030204"/>
              </a:rPr>
              <a:t>7</a:t>
            </a:r>
            <a:r>
              <a:rPr sz="1400">
                <a:latin typeface="Consolas" panose="020B0609020204030204"/>
                <a:cs typeface="Consolas" panose="020B0609020204030204"/>
              </a:rPr>
              <a:t>.</a:t>
            </a:r>
            <a:r>
              <a:rPr lang="en-US" sz="1400">
                <a:latin typeface="Consolas" panose="020B0609020204030204"/>
                <a:cs typeface="Consolas" panose="020B0609020204030204"/>
              </a:rPr>
              <a:t>04</a:t>
            </a:r>
            <a:r>
              <a:rPr sz="1400" spc="-45">
                <a:latin typeface="Consolas" panose="020B0609020204030204"/>
                <a:cs typeface="Consolas" panose="020B0609020204030204"/>
              </a:rPr>
              <a:t> </a:t>
            </a:r>
            <a:r>
              <a:rPr sz="1400" dirty="0">
                <a:latin typeface="Consolas" panose="020B0609020204030204"/>
                <a:cs typeface="Consolas" panose="020B0609020204030204"/>
              </a:rPr>
              <a:t>%</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58</a:t>
            </a:fld>
            <a:endParaRPr dirty="0"/>
          </a:p>
        </p:txBody>
      </p:sp>
      <p:sp>
        <p:nvSpPr>
          <p:cNvPr id="6" name="object 6"/>
          <p:cNvSpPr txBox="1"/>
          <p:nvPr/>
        </p:nvSpPr>
        <p:spPr>
          <a:xfrm>
            <a:off x="6452108" y="3435477"/>
            <a:ext cx="1304290" cy="450215"/>
          </a:xfrm>
          <a:prstGeom prst="rect">
            <a:avLst/>
          </a:prstGeom>
        </p:spPr>
        <p:txBody>
          <a:bodyPr vert="horz" wrap="square" lIns="0" tIns="22225" rIns="0" bIns="0" rtlCol="0">
            <a:spAutoFit/>
          </a:bodyPr>
          <a:lstStyle/>
          <a:p>
            <a:pPr marL="12700" marR="5080">
              <a:lnSpc>
                <a:spcPts val="1660"/>
              </a:lnSpc>
              <a:spcBef>
                <a:spcPts val="175"/>
              </a:spcBef>
            </a:pPr>
            <a:r>
              <a:rPr sz="1400" spc="-5" dirty="0">
                <a:latin typeface="Consolas" panose="020B0609020204030204"/>
                <a:cs typeface="Consolas" panose="020B0609020204030204"/>
              </a:rPr>
              <a:t>SVM</a:t>
            </a:r>
            <a:r>
              <a:rPr sz="1400" dirty="0">
                <a:latin typeface="宋体" panose="02010600030101010101" pitchFamily="2" charset="-122"/>
                <a:cs typeface="宋体" panose="02010600030101010101" pitchFamily="2" charset="-122"/>
              </a:rPr>
              <a:t>预测结果 </a:t>
            </a:r>
            <a:r>
              <a:rPr sz="1400" dirty="0">
                <a:latin typeface="Consolas" panose="020B0609020204030204"/>
                <a:cs typeface="Consolas" panose="020B0609020204030204"/>
              </a:rPr>
              <a:t>error: </a:t>
            </a:r>
            <a:r>
              <a:rPr lang="en-US" sz="1400" dirty="0">
                <a:latin typeface="Consolas" panose="020B0609020204030204"/>
                <a:cs typeface="Consolas" panose="020B0609020204030204"/>
              </a:rPr>
              <a:t>3</a:t>
            </a:r>
            <a:r>
              <a:rPr sz="1400" dirty="0">
                <a:latin typeface="Consolas" panose="020B0609020204030204"/>
                <a:cs typeface="Consolas" panose="020B0609020204030204"/>
              </a:rPr>
              <a:t>.</a:t>
            </a:r>
            <a:r>
              <a:rPr lang="en-US" sz="1400" dirty="0">
                <a:latin typeface="Consolas" panose="020B0609020204030204"/>
                <a:cs typeface="Consolas" panose="020B0609020204030204"/>
              </a:rPr>
              <a:t>26</a:t>
            </a:r>
            <a:r>
              <a:rPr sz="1400" spc="-45" dirty="0">
                <a:latin typeface="Consolas" panose="020B0609020204030204"/>
                <a:cs typeface="Consolas" panose="020B0609020204030204"/>
              </a:rPr>
              <a:t> </a:t>
            </a:r>
            <a:r>
              <a:rPr sz="1400" dirty="0">
                <a:latin typeface="Consolas" panose="020B0609020204030204"/>
                <a:cs typeface="Consolas" panose="020B0609020204030204"/>
              </a:rPr>
              <a:t>%</a:t>
            </a:r>
          </a:p>
        </p:txBody>
      </p:sp>
      <p:sp>
        <p:nvSpPr>
          <p:cNvPr id="7" name="object 7"/>
          <p:cNvSpPr txBox="1"/>
          <p:nvPr/>
        </p:nvSpPr>
        <p:spPr>
          <a:xfrm>
            <a:off x="1914905" y="3538473"/>
            <a:ext cx="56070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等线" panose="02010600030101010101" pitchFamily="2" charset="-122"/>
                <a:cs typeface="等线" panose="02010600030101010101" pitchFamily="2" charset="-122"/>
              </a:rPr>
              <a:t>测试集</a:t>
            </a:r>
            <a:endParaRPr sz="1400">
              <a:latin typeface="等线" panose="02010600030101010101" pitchFamily="2" charset="-122"/>
              <a:cs typeface="等线" panose="02010600030101010101" pitchFamily="2" charset="-122"/>
            </a:endParaRPr>
          </a:p>
        </p:txBody>
      </p:sp>
      <p:sp>
        <p:nvSpPr>
          <p:cNvPr id="8" name="object 8"/>
          <p:cNvSpPr txBox="1"/>
          <p:nvPr/>
        </p:nvSpPr>
        <p:spPr>
          <a:xfrm>
            <a:off x="1456436" y="4079240"/>
            <a:ext cx="3099435" cy="391795"/>
          </a:xfrm>
          <a:prstGeom prst="rect">
            <a:avLst/>
          </a:prstGeom>
        </p:spPr>
        <p:txBody>
          <a:bodyPr vert="horz" wrap="square" lIns="0" tIns="12700" rIns="0" bIns="0" rtlCol="0">
            <a:spAutoFit/>
          </a:bodyPr>
          <a:lstStyle/>
          <a:p>
            <a:pPr marL="12700">
              <a:lnSpc>
                <a:spcPct val="100000"/>
              </a:lnSpc>
              <a:spcBef>
                <a:spcPts val="100"/>
              </a:spcBef>
            </a:pPr>
            <a:r>
              <a:rPr sz="1200" spc="-5" dirty="0">
                <a:latin typeface="等线" panose="02010600030101010101" pitchFamily="2" charset="-122"/>
                <a:cs typeface="等线" panose="02010600030101010101" pitchFamily="2" charset="-122"/>
              </a:rPr>
              <a:t>比较流行的O</a:t>
            </a:r>
            <a:r>
              <a:rPr lang="en-US" altLang="zh-CN" sz="1200" spc="-5" dirty="0">
                <a:latin typeface="等线" panose="02010600030101010101" pitchFamily="2" charset="-122"/>
                <a:cs typeface="等线" panose="02010600030101010101" pitchFamily="2" charset="-122"/>
              </a:rPr>
              <a:t>CR</a:t>
            </a:r>
            <a:r>
              <a:rPr sz="1200" spc="-5" dirty="0">
                <a:latin typeface="等线" panose="02010600030101010101" pitchFamily="2" charset="-122"/>
                <a:cs typeface="等线" panose="02010600030101010101" pitchFamily="2" charset="-122"/>
              </a:rPr>
              <a:t>工具：Tesseract</a:t>
            </a:r>
            <a:endParaRPr sz="1200" dirty="0">
              <a:latin typeface="等线" panose="02010600030101010101" pitchFamily="2" charset="-122"/>
              <a:cs typeface="等线" panose="02010600030101010101" pitchFamily="2" charset="-122"/>
            </a:endParaRPr>
          </a:p>
          <a:p>
            <a:pPr marL="12700">
              <a:lnSpc>
                <a:spcPct val="100000"/>
              </a:lnSpc>
              <a:spcBef>
                <a:spcPts val="5"/>
              </a:spcBef>
            </a:pPr>
            <a:r>
              <a:rPr sz="1200" u="sng" spc="-5" dirty="0">
                <a:solidFill>
                  <a:srgbClr val="0000FF"/>
                </a:solidFill>
                <a:uFill>
                  <a:solidFill>
                    <a:srgbClr val="0000FF"/>
                  </a:solidFill>
                </a:uFill>
                <a:latin typeface="等线" panose="02010600030101010101" pitchFamily="2" charset="-122"/>
                <a:cs typeface="等线" panose="02010600030101010101" pitchFamily="2" charset="-122"/>
                <a:hlinkClick r:id="rId3"/>
              </a:rPr>
              <a:t>https://github.com/tesseract-ocr/tesseract/wiki</a:t>
            </a:r>
            <a:endParaRPr sz="1200" dirty="0">
              <a:latin typeface="等线" panose="02010600030101010101" pitchFamily="2" charset="-122"/>
              <a:cs typeface="等线" panose="02010600030101010101" pitchFamily="2"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1839" y="268605"/>
            <a:ext cx="1564005"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应用实例参考</a:t>
            </a: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4" name="object 4"/>
          <p:cNvSpPr txBox="1"/>
          <p:nvPr/>
        </p:nvSpPr>
        <p:spPr>
          <a:xfrm>
            <a:off x="1266571" y="1094193"/>
            <a:ext cx="6811645" cy="2812950"/>
          </a:xfrm>
          <a:prstGeom prst="rect">
            <a:avLst/>
          </a:prstGeom>
        </p:spPr>
        <p:txBody>
          <a:bodyPr vert="horz" wrap="square" lIns="0" tIns="141605" rIns="0" bIns="0" rtlCol="0">
            <a:spAutoFit/>
          </a:bodyPr>
          <a:lstStyle/>
          <a:p>
            <a:pPr marL="12700">
              <a:lnSpc>
                <a:spcPct val="100000"/>
              </a:lnSpc>
              <a:spcBef>
                <a:spcPts val="1115"/>
              </a:spcBef>
            </a:pPr>
            <a:r>
              <a:rPr sz="1600" spc="-10" dirty="0">
                <a:latin typeface="等线" panose="02010600030101010101" pitchFamily="2" charset="-122"/>
                <a:cs typeface="等线" panose="02010600030101010101" pitchFamily="2" charset="-122"/>
              </a:rPr>
              <a:t>1</a:t>
            </a:r>
            <a:r>
              <a:rPr sz="1600" spc="5" dirty="0">
                <a:latin typeface="等线" panose="02010600030101010101" pitchFamily="2" charset="-122"/>
                <a:cs typeface="等线" panose="02010600030101010101" pitchFamily="2" charset="-122"/>
              </a:rPr>
              <a:t>、使用</a:t>
            </a:r>
            <a:r>
              <a:rPr sz="1600" spc="-5" dirty="0">
                <a:latin typeface="等线" panose="02010600030101010101" pitchFamily="2" charset="-122"/>
                <a:cs typeface="等线" panose="02010600030101010101" pitchFamily="2" charset="-122"/>
              </a:rPr>
              <a:t>PIL</a:t>
            </a:r>
            <a:r>
              <a:rPr sz="1600" spc="325" dirty="0">
                <a:latin typeface="等线" panose="02010600030101010101" pitchFamily="2" charset="-122"/>
                <a:cs typeface="等线" panose="02010600030101010101" pitchFamily="2" charset="-122"/>
              </a:rPr>
              <a:t> </a:t>
            </a:r>
            <a:r>
              <a:rPr sz="1600" spc="-5" dirty="0">
                <a:latin typeface="等线" panose="02010600030101010101" pitchFamily="2" charset="-122"/>
                <a:cs typeface="等线" panose="02010600030101010101" pitchFamily="2" charset="-122"/>
              </a:rPr>
              <a:t>图</a:t>
            </a:r>
            <a:r>
              <a:rPr sz="1600" spc="5" dirty="0">
                <a:latin typeface="等线" panose="02010600030101010101" pitchFamily="2" charset="-122"/>
                <a:cs typeface="等线" panose="02010600030101010101" pitchFamily="2" charset="-122"/>
              </a:rPr>
              <a:t>像处</a:t>
            </a:r>
            <a:r>
              <a:rPr sz="1600" spc="-5" dirty="0">
                <a:latin typeface="等线" panose="02010600030101010101" pitchFamily="2" charset="-122"/>
                <a:cs typeface="等线" panose="02010600030101010101" pitchFamily="2" charset="-122"/>
              </a:rPr>
              <a:t>理</a:t>
            </a:r>
            <a:r>
              <a:rPr sz="1600" spc="5" dirty="0">
                <a:latin typeface="等线" panose="02010600030101010101" pitchFamily="2" charset="-122"/>
                <a:cs typeface="等线" panose="02010600030101010101" pitchFamily="2" charset="-122"/>
              </a:rPr>
              <a:t>库，划分图像</a:t>
            </a:r>
            <a:r>
              <a:rPr sz="1600" spc="-5" dirty="0">
                <a:latin typeface="等线" panose="02010600030101010101" pitchFamily="2" charset="-122"/>
                <a:cs typeface="等线" panose="02010600030101010101" pitchFamily="2" charset="-122"/>
              </a:rPr>
              <a:t>的</a:t>
            </a:r>
            <a:r>
              <a:rPr sz="1600" spc="5" dirty="0">
                <a:latin typeface="等线" panose="02010600030101010101" pitchFamily="2" charset="-122"/>
                <a:cs typeface="等线" panose="02010600030101010101" pitchFamily="2" charset="-122"/>
              </a:rPr>
              <a:t>皮肤区</a:t>
            </a:r>
            <a:r>
              <a:rPr sz="1600" spc="15" dirty="0">
                <a:latin typeface="等线" panose="02010600030101010101" pitchFamily="2" charset="-122"/>
                <a:cs typeface="等线" panose="02010600030101010101" pitchFamily="2" charset="-122"/>
              </a:rPr>
              <a:t>域</a:t>
            </a:r>
            <a:r>
              <a:rPr sz="1600" spc="5" dirty="0">
                <a:latin typeface="等线" panose="02010600030101010101" pitchFamily="2" charset="-122"/>
                <a:cs typeface="等线" panose="02010600030101010101" pitchFamily="2" charset="-122"/>
              </a:rPr>
              <a:t>，识</a:t>
            </a:r>
            <a:r>
              <a:rPr sz="1600" spc="-5" dirty="0">
                <a:latin typeface="等线" panose="02010600030101010101" pitchFamily="2" charset="-122"/>
                <a:cs typeface="等线" panose="02010600030101010101" pitchFamily="2" charset="-122"/>
              </a:rPr>
              <a:t>别</a:t>
            </a:r>
            <a:r>
              <a:rPr sz="1600" spc="5" dirty="0">
                <a:latin typeface="等线" panose="02010600030101010101" pitchFamily="2" charset="-122"/>
                <a:cs typeface="等线" panose="02010600030101010101" pitchFamily="2" charset="-122"/>
              </a:rPr>
              <a:t>图片是否为色</a:t>
            </a:r>
            <a:r>
              <a:rPr sz="1600" spc="-5" dirty="0">
                <a:latin typeface="等线" panose="02010600030101010101" pitchFamily="2" charset="-122"/>
                <a:cs typeface="等线" panose="02010600030101010101" pitchFamily="2" charset="-122"/>
              </a:rPr>
              <a:t>情</a:t>
            </a:r>
            <a:r>
              <a:rPr sz="1600" spc="5" dirty="0">
                <a:latin typeface="等线" panose="02010600030101010101" pitchFamily="2" charset="-122"/>
                <a:cs typeface="等线" panose="02010600030101010101" pitchFamily="2" charset="-122"/>
              </a:rPr>
              <a:t>图</a:t>
            </a:r>
            <a:r>
              <a:rPr sz="1600" spc="-5" dirty="0">
                <a:latin typeface="等线" panose="02010600030101010101" pitchFamily="2" charset="-122"/>
                <a:cs typeface="等线" panose="02010600030101010101" pitchFamily="2" charset="-122"/>
              </a:rPr>
              <a:t>片：</a:t>
            </a:r>
            <a:endParaRPr sz="1600">
              <a:latin typeface="等线" panose="02010600030101010101" pitchFamily="2" charset="-122"/>
              <a:cs typeface="等线" panose="02010600030101010101" pitchFamily="2" charset="-122"/>
            </a:endParaRPr>
          </a:p>
          <a:p>
            <a:pPr marL="12700">
              <a:lnSpc>
                <a:spcPct val="100000"/>
              </a:lnSpc>
              <a:spcBef>
                <a:spcPts val="895"/>
              </a:spcBef>
            </a:pPr>
            <a:r>
              <a:rPr sz="1400" u="sng" dirty="0">
                <a:solidFill>
                  <a:srgbClr val="0000FF"/>
                </a:solidFill>
                <a:uFill>
                  <a:solidFill>
                    <a:srgbClr val="0000FF"/>
                  </a:solidFill>
                </a:uFill>
                <a:latin typeface="等线" panose="02010600030101010101" pitchFamily="2" charset="-122"/>
                <a:cs typeface="等线" panose="02010600030101010101" pitchFamily="2" charset="-122"/>
                <a:hlinkClick r:id="rId2"/>
              </a:rPr>
              <a:t>https://www.shiyanlou.com/courses/589</a:t>
            </a:r>
            <a:r>
              <a:rPr lang="zh-CN" altLang="en-US" sz="1400" u="sng" dirty="0">
                <a:solidFill>
                  <a:srgbClr val="0000FF"/>
                </a:solidFill>
                <a:uFill>
                  <a:solidFill>
                    <a:srgbClr val="0000FF"/>
                  </a:solidFill>
                </a:uFill>
                <a:latin typeface="等线" panose="02010600030101010101" pitchFamily="2" charset="-122"/>
                <a:cs typeface="等线" panose="02010600030101010101" pitchFamily="2" charset="-122"/>
              </a:rPr>
              <a:t>  </a:t>
            </a:r>
            <a:r>
              <a:rPr lang="zh-CN" altLang="en-US" sz="1200" spc="-5" dirty="0">
                <a:latin typeface="等线" panose="02010600030101010101" pitchFamily="2" charset="-122"/>
              </a:rPr>
              <a:t>（仅识别肤色误差较大）</a:t>
            </a:r>
            <a:endParaRPr sz="1200" spc="-5">
              <a:latin typeface="等线" panose="02010600030101010101" pitchFamily="2" charset="-122"/>
            </a:endParaRPr>
          </a:p>
          <a:p>
            <a:pPr>
              <a:lnSpc>
                <a:spcPct val="100000"/>
              </a:lnSpc>
            </a:pPr>
            <a:endParaRPr sz="1400">
              <a:latin typeface="Times New Roman" panose="02020603050405020304"/>
              <a:cs typeface="Times New Roman" panose="02020603050405020304"/>
            </a:endParaRPr>
          </a:p>
          <a:p>
            <a:pPr>
              <a:lnSpc>
                <a:spcPct val="100000"/>
              </a:lnSpc>
              <a:spcBef>
                <a:spcPts val="35"/>
              </a:spcBef>
            </a:pPr>
            <a:endParaRPr sz="1550">
              <a:latin typeface="Times New Roman" panose="02020603050405020304"/>
              <a:cs typeface="Times New Roman" panose="02020603050405020304"/>
            </a:endParaRPr>
          </a:p>
          <a:p>
            <a:pPr marL="12700">
              <a:lnSpc>
                <a:spcPct val="100000"/>
              </a:lnSpc>
            </a:pPr>
            <a:r>
              <a:rPr sz="1600" spc="-10" dirty="0">
                <a:latin typeface="等线" panose="02010600030101010101" pitchFamily="2" charset="-122"/>
                <a:cs typeface="等线" panose="02010600030101010101" pitchFamily="2" charset="-122"/>
              </a:rPr>
              <a:t>2</a:t>
            </a:r>
            <a:r>
              <a:rPr sz="1600" spc="-5" dirty="0">
                <a:latin typeface="等线" panose="02010600030101010101" pitchFamily="2" charset="-122"/>
                <a:cs typeface="等线" panose="02010600030101010101" pitchFamily="2" charset="-122"/>
              </a:rPr>
              <a:t>、验证码识别</a:t>
            </a:r>
            <a:r>
              <a:rPr lang="zh-CN" altLang="en-US" sz="1600" spc="-5" dirty="0">
                <a:latin typeface="等线" panose="02010600030101010101" pitchFamily="2" charset="-122"/>
                <a:cs typeface="等线" panose="02010600030101010101" pitchFamily="2" charset="-122"/>
                <a:sym typeface="Wingdings" panose="05000000000000000000" pitchFamily="2" charset="2"/>
              </a:rPr>
              <a:t>（推荐）</a:t>
            </a:r>
            <a:endParaRPr sz="1600">
              <a:latin typeface="等线" panose="02010600030101010101" pitchFamily="2" charset="-122"/>
              <a:cs typeface="等线" panose="02010600030101010101" pitchFamily="2" charset="-122"/>
            </a:endParaRPr>
          </a:p>
          <a:p>
            <a:pPr marL="12700">
              <a:lnSpc>
                <a:spcPct val="100000"/>
              </a:lnSpc>
              <a:spcBef>
                <a:spcPts val="895"/>
              </a:spcBef>
            </a:pPr>
            <a:r>
              <a:rPr sz="1400" u="sng" spc="-5" dirty="0">
                <a:solidFill>
                  <a:srgbClr val="0000FF"/>
                </a:solidFill>
                <a:uFill>
                  <a:solidFill>
                    <a:srgbClr val="0000FF"/>
                  </a:solidFill>
                </a:uFill>
                <a:latin typeface="等线" panose="02010600030101010101" pitchFamily="2" charset="-122"/>
                <a:cs typeface="等线" panose="02010600030101010101" pitchFamily="2" charset="-122"/>
                <a:hlinkClick r:id="rId3"/>
              </a:rPr>
              <a:t>http://www.cnblogs.com/beer/p/5672678.html</a:t>
            </a:r>
            <a:endParaRPr sz="1400">
              <a:latin typeface="等线" panose="02010600030101010101" pitchFamily="2" charset="-122"/>
              <a:cs typeface="等线" panose="02010600030101010101" pitchFamily="2" charset="-122"/>
            </a:endParaRPr>
          </a:p>
          <a:p>
            <a:pPr>
              <a:lnSpc>
                <a:spcPct val="100000"/>
              </a:lnSpc>
            </a:pPr>
            <a:endParaRPr sz="1400">
              <a:latin typeface="Times New Roman" panose="02020603050405020304"/>
              <a:cs typeface="Times New Roman" panose="02020603050405020304"/>
            </a:endParaRPr>
          </a:p>
          <a:p>
            <a:pPr>
              <a:lnSpc>
                <a:spcPct val="100000"/>
              </a:lnSpc>
              <a:spcBef>
                <a:spcPts val="30"/>
              </a:spcBef>
            </a:pPr>
            <a:endParaRPr sz="1550">
              <a:latin typeface="Times New Roman" panose="02020603050405020304"/>
              <a:cs typeface="Times New Roman" panose="02020603050405020304"/>
            </a:endParaRPr>
          </a:p>
          <a:p>
            <a:pPr marL="12700">
              <a:lnSpc>
                <a:spcPct val="100000"/>
              </a:lnSpc>
              <a:spcBef>
                <a:spcPts val="5"/>
              </a:spcBef>
            </a:pPr>
            <a:r>
              <a:rPr sz="1600" spc="-10" dirty="0">
                <a:latin typeface="等线" panose="02010600030101010101" pitchFamily="2" charset="-122"/>
                <a:cs typeface="等线" panose="02010600030101010101" pitchFamily="2" charset="-122"/>
              </a:rPr>
              <a:t>2</a:t>
            </a:r>
            <a:r>
              <a:rPr sz="1600" spc="-5" dirty="0">
                <a:latin typeface="等线" panose="02010600030101010101" pitchFamily="2" charset="-122"/>
                <a:cs typeface="等线" panose="02010600030101010101" pitchFamily="2" charset="-122"/>
              </a:rPr>
              <a:t>、二维码识别（结合zbar库）：</a:t>
            </a:r>
            <a:endParaRPr sz="1600">
              <a:latin typeface="等线" panose="02010600030101010101" pitchFamily="2" charset="-122"/>
              <a:cs typeface="等线" panose="02010600030101010101" pitchFamily="2" charset="-122"/>
            </a:endParaRPr>
          </a:p>
          <a:p>
            <a:pPr marL="12700">
              <a:lnSpc>
                <a:spcPct val="100000"/>
              </a:lnSpc>
              <a:spcBef>
                <a:spcPts val="895"/>
              </a:spcBef>
            </a:pPr>
            <a:r>
              <a:rPr sz="1400" u="sng" spc="-5" dirty="0">
                <a:solidFill>
                  <a:srgbClr val="0000FF"/>
                </a:solidFill>
                <a:uFill>
                  <a:solidFill>
                    <a:srgbClr val="0000FF"/>
                  </a:solidFill>
                </a:uFill>
                <a:latin typeface="等线" panose="02010600030101010101" pitchFamily="2" charset="-122"/>
                <a:cs typeface="等线" panose="02010600030101010101" pitchFamily="2" charset="-122"/>
                <a:hlinkClick r:id="rId4"/>
              </a:rPr>
              <a:t>http://www.tuicool.com/articles/quEziy6</a:t>
            </a:r>
            <a:endParaRPr sz="1400">
              <a:latin typeface="等线" panose="02010600030101010101" pitchFamily="2" charset="-122"/>
              <a:cs typeface="等线" panose="02010600030101010101" pitchFamily="2" charset="-122"/>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4" name="object 4"/>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6</a:t>
            </a:fld>
            <a:endParaRPr sz="1100">
              <a:latin typeface="Tahoma" panose="020B0604030504040204"/>
              <a:cs typeface="Tahoma" panose="020B0604030504040204"/>
            </a:endParaRPr>
          </a:p>
        </p:txBody>
      </p:sp>
      <p:sp>
        <p:nvSpPr>
          <p:cNvPr id="3" name="object 3"/>
          <p:cNvSpPr txBox="1"/>
          <p:nvPr/>
        </p:nvSpPr>
        <p:spPr>
          <a:xfrm>
            <a:off x="838200" y="1126388"/>
            <a:ext cx="7848600" cy="2792431"/>
          </a:xfrm>
          <a:prstGeom prst="rect">
            <a:avLst/>
          </a:prstGeom>
        </p:spPr>
        <p:txBody>
          <a:bodyPr vert="horz" wrap="square" lIns="0" tIns="85725" rIns="0" bIns="0" rtlCol="0">
            <a:spAutoFit/>
          </a:bodyPr>
          <a:lstStyle/>
          <a:p>
            <a:pPr marL="298450" indent="-285750">
              <a:lnSpc>
                <a:spcPct val="100000"/>
              </a:lnSpc>
              <a:spcBef>
                <a:spcPts val="675"/>
              </a:spcBef>
              <a:buFont typeface="Wingdings" panose="05000000000000000000" pitchFamily="2" charset="2"/>
              <a:buChar char="Ø"/>
            </a:pPr>
            <a:r>
              <a:rPr sz="1600" spc="-10" dirty="0">
                <a:latin typeface="等线" panose="02010600030101010101" pitchFamily="2" charset="-122"/>
                <a:cs typeface="等线" panose="02010600030101010101" pitchFamily="2" charset="-122"/>
              </a:rPr>
              <a:t>NumPy</a:t>
            </a:r>
            <a:r>
              <a:rPr sz="1600" spc="-5" dirty="0">
                <a:latin typeface="等线" panose="02010600030101010101" pitchFamily="2" charset="-122"/>
                <a:cs typeface="等线" panose="02010600030101010101" pitchFamily="2" charset="-122"/>
              </a:rPr>
              <a:t>是一个开源</a:t>
            </a:r>
            <a:r>
              <a:rPr sz="1600" spc="5" dirty="0">
                <a:latin typeface="等线" panose="02010600030101010101" pitchFamily="2" charset="-122"/>
                <a:cs typeface="等线" panose="02010600030101010101" pitchFamily="2" charset="-122"/>
              </a:rPr>
              <a:t>的</a:t>
            </a:r>
            <a:r>
              <a:rPr sz="1600" spc="-10" dirty="0">
                <a:latin typeface="等线" panose="02010600030101010101" pitchFamily="2" charset="-122"/>
                <a:cs typeface="等线" panose="02010600030101010101" pitchFamily="2" charset="-122"/>
              </a:rPr>
              <a:t>Python</a:t>
            </a:r>
            <a:r>
              <a:rPr sz="1600" spc="5" dirty="0">
                <a:latin typeface="等线" panose="02010600030101010101" pitchFamily="2" charset="-122"/>
                <a:cs typeface="等线" panose="02010600030101010101" pitchFamily="2" charset="-122"/>
              </a:rPr>
              <a:t>科</a:t>
            </a:r>
            <a:r>
              <a:rPr sz="1600" spc="-5" dirty="0">
                <a:latin typeface="等线" panose="02010600030101010101" pitchFamily="2" charset="-122"/>
                <a:cs typeface="等线" panose="02010600030101010101" pitchFamily="2" charset="-122"/>
              </a:rPr>
              <a:t>学计</a:t>
            </a:r>
            <a:r>
              <a:rPr sz="1600" spc="5" dirty="0">
                <a:latin typeface="等线" panose="02010600030101010101" pitchFamily="2" charset="-122"/>
                <a:cs typeface="等线" panose="02010600030101010101" pitchFamily="2" charset="-122"/>
              </a:rPr>
              <a:t>算</a:t>
            </a:r>
            <a:r>
              <a:rPr sz="1600" spc="-5" dirty="0">
                <a:latin typeface="等线" panose="02010600030101010101" pitchFamily="2" charset="-122"/>
                <a:cs typeface="等线" panose="02010600030101010101" pitchFamily="2" charset="-122"/>
              </a:rPr>
              <a:t>基础</a:t>
            </a:r>
            <a:r>
              <a:rPr sz="1600" spc="5" dirty="0">
                <a:latin typeface="等线" panose="02010600030101010101" pitchFamily="2" charset="-122"/>
                <a:cs typeface="等线" panose="02010600030101010101" pitchFamily="2" charset="-122"/>
              </a:rPr>
              <a:t>库</a:t>
            </a:r>
            <a:r>
              <a:rPr sz="1600" spc="-5" dirty="0">
                <a:latin typeface="等线" panose="02010600030101010101" pitchFamily="2" charset="-122"/>
                <a:cs typeface="等线" panose="02010600030101010101" pitchFamily="2" charset="-122"/>
              </a:rPr>
              <a:t>，包</a:t>
            </a:r>
            <a:r>
              <a:rPr sz="1600" spc="5" dirty="0">
                <a:latin typeface="等线" panose="02010600030101010101" pitchFamily="2" charset="-122"/>
                <a:cs typeface="等线" panose="02010600030101010101" pitchFamily="2" charset="-122"/>
              </a:rPr>
              <a:t>含</a:t>
            </a:r>
            <a:r>
              <a:rPr sz="1600" spc="-5" dirty="0">
                <a:latin typeface="等线" panose="02010600030101010101" pitchFamily="2" charset="-122"/>
                <a:cs typeface="等线" panose="02010600030101010101" pitchFamily="2" charset="-122"/>
              </a:rPr>
              <a:t>：</a:t>
            </a:r>
            <a:endParaRPr sz="1600">
              <a:latin typeface="等线" panose="02010600030101010101" pitchFamily="2" charset="-122"/>
              <a:cs typeface="等线" panose="02010600030101010101" pitchFamily="2" charset="-122"/>
            </a:endParaRPr>
          </a:p>
          <a:p>
            <a:pPr marL="607060" indent="-137160">
              <a:lnSpc>
                <a:spcPct val="100000"/>
              </a:lnSpc>
              <a:spcBef>
                <a:spcPts val="575"/>
              </a:spcBef>
              <a:buChar char="•"/>
              <a:tabLst>
                <a:tab pos="607060" algn="l"/>
              </a:tabLst>
            </a:pPr>
            <a:r>
              <a:rPr sz="1400" spc="-5" dirty="0">
                <a:latin typeface="等线" panose="02010600030101010101" pitchFamily="2" charset="-122"/>
                <a:cs typeface="等线" panose="02010600030101010101" pitchFamily="2" charset="-122"/>
              </a:rPr>
              <a:t>一个强大的N维数组对象</a:t>
            </a:r>
            <a:r>
              <a:rPr sz="1400" spc="20" dirty="0">
                <a:latin typeface="等线" panose="02010600030101010101" pitchFamily="2" charset="-122"/>
                <a:cs typeface="等线" panose="02010600030101010101" pitchFamily="2" charset="-122"/>
              </a:rPr>
              <a:t> </a:t>
            </a:r>
            <a:r>
              <a:rPr sz="1400" spc="-5" dirty="0">
                <a:latin typeface="等线" panose="02010600030101010101" pitchFamily="2" charset="-122"/>
                <a:cs typeface="等线" panose="02010600030101010101" pitchFamily="2" charset="-122"/>
              </a:rPr>
              <a:t>ndarray</a:t>
            </a:r>
            <a:endParaRPr sz="1400">
              <a:latin typeface="等线" panose="02010600030101010101" pitchFamily="2" charset="-122"/>
              <a:cs typeface="等线" panose="02010600030101010101" pitchFamily="2" charset="-122"/>
            </a:endParaRPr>
          </a:p>
          <a:p>
            <a:pPr marL="607060" indent="-137160">
              <a:lnSpc>
                <a:spcPct val="100000"/>
              </a:lnSpc>
              <a:spcBef>
                <a:spcPts val="575"/>
              </a:spcBef>
              <a:buChar char="•"/>
              <a:tabLst>
                <a:tab pos="607060" algn="l"/>
              </a:tabLst>
            </a:pPr>
            <a:r>
              <a:rPr sz="1400" spc="-10" dirty="0">
                <a:latin typeface="等线" panose="02010600030101010101" pitchFamily="2" charset="-122"/>
                <a:cs typeface="等线" panose="02010600030101010101" pitchFamily="2" charset="-122"/>
              </a:rPr>
              <a:t>广播功能函数</a:t>
            </a:r>
            <a:endParaRPr sz="1400">
              <a:latin typeface="等线" panose="02010600030101010101" pitchFamily="2" charset="-122"/>
              <a:cs typeface="等线" panose="02010600030101010101" pitchFamily="2" charset="-122"/>
            </a:endParaRPr>
          </a:p>
          <a:p>
            <a:pPr marL="607060" indent="-137160">
              <a:lnSpc>
                <a:spcPct val="100000"/>
              </a:lnSpc>
              <a:spcBef>
                <a:spcPts val="580"/>
              </a:spcBef>
              <a:buChar char="•"/>
              <a:tabLst>
                <a:tab pos="607060" algn="l"/>
              </a:tabLst>
            </a:pPr>
            <a:r>
              <a:rPr sz="1400" spc="-5" dirty="0">
                <a:latin typeface="等线" panose="02010600030101010101" pitchFamily="2" charset="-122"/>
                <a:cs typeface="等线" panose="02010600030101010101" pitchFamily="2" charset="-122"/>
              </a:rPr>
              <a:t>整合</a:t>
            </a:r>
            <a:r>
              <a:rPr sz="1400" spc="-10" dirty="0">
                <a:latin typeface="等线" panose="02010600030101010101" pitchFamily="2" charset="-122"/>
                <a:cs typeface="等线" panose="02010600030101010101" pitchFamily="2" charset="-122"/>
              </a:rPr>
              <a:t>C/C++/Fortran</a:t>
            </a:r>
            <a:r>
              <a:rPr sz="1400" spc="-5" dirty="0">
                <a:latin typeface="等线" panose="02010600030101010101" pitchFamily="2" charset="-122"/>
                <a:cs typeface="等线" panose="02010600030101010101" pitchFamily="2" charset="-122"/>
              </a:rPr>
              <a:t>代码的工具</a:t>
            </a:r>
            <a:endParaRPr sz="1400">
              <a:latin typeface="等线" panose="02010600030101010101" pitchFamily="2" charset="-122"/>
              <a:cs typeface="等线" panose="02010600030101010101" pitchFamily="2" charset="-122"/>
            </a:endParaRPr>
          </a:p>
          <a:p>
            <a:pPr marL="607060" indent="-137160">
              <a:lnSpc>
                <a:spcPct val="100000"/>
              </a:lnSpc>
              <a:spcBef>
                <a:spcPts val="575"/>
              </a:spcBef>
              <a:buChar char="•"/>
              <a:tabLst>
                <a:tab pos="607060" algn="l"/>
              </a:tabLst>
            </a:pPr>
            <a:r>
              <a:rPr sz="1400" spc="-5" dirty="0">
                <a:latin typeface="等线" panose="02010600030101010101" pitchFamily="2" charset="-122"/>
                <a:cs typeface="等线" panose="02010600030101010101" pitchFamily="2" charset="-122"/>
              </a:rPr>
              <a:t>线性代数、傅里叶变换、随机数生成</a:t>
            </a:r>
            <a:r>
              <a:rPr sz="1400" spc="5" dirty="0">
                <a:latin typeface="等线" panose="02010600030101010101" pitchFamily="2" charset="-122"/>
                <a:cs typeface="等线" panose="02010600030101010101" pitchFamily="2" charset="-122"/>
              </a:rPr>
              <a:t>等</a:t>
            </a:r>
            <a:r>
              <a:rPr sz="1400" spc="-5" dirty="0">
                <a:latin typeface="等线" panose="02010600030101010101" pitchFamily="2" charset="-122"/>
                <a:cs typeface="等线" panose="02010600030101010101" pitchFamily="2" charset="-122"/>
              </a:rPr>
              <a:t>功能</a:t>
            </a:r>
            <a:endParaRPr sz="1400">
              <a:latin typeface="等线" panose="02010600030101010101" pitchFamily="2" charset="-122"/>
              <a:cs typeface="等线" panose="02010600030101010101" pitchFamily="2" charset="-122"/>
            </a:endParaRPr>
          </a:p>
          <a:p>
            <a:pPr marL="298450" marR="55245" indent="-285750">
              <a:lnSpc>
                <a:spcPts val="2500"/>
              </a:lnSpc>
              <a:spcBef>
                <a:spcPts val="175"/>
              </a:spcBef>
              <a:buFont typeface="Wingdings" panose="05000000000000000000" pitchFamily="2" charset="2"/>
              <a:buChar char="Ø"/>
            </a:pPr>
            <a:r>
              <a:rPr sz="1600" spc="-5" dirty="0">
                <a:latin typeface="等线" panose="02010600030101010101" pitchFamily="2" charset="-122"/>
                <a:cs typeface="等线" panose="02010600030101010101" pitchFamily="2" charset="-122"/>
              </a:rPr>
              <a:t>Num</a:t>
            </a:r>
            <a:r>
              <a:rPr sz="1600" spc="-15" dirty="0">
                <a:latin typeface="等线" panose="02010600030101010101" pitchFamily="2" charset="-122"/>
                <a:cs typeface="等线" panose="02010600030101010101" pitchFamily="2" charset="-122"/>
              </a:rPr>
              <a:t>Py</a:t>
            </a:r>
            <a:r>
              <a:rPr sz="1600" spc="-5" dirty="0">
                <a:latin typeface="等线" panose="02010600030101010101" pitchFamily="2" charset="-122"/>
                <a:cs typeface="等线" panose="02010600030101010101" pitchFamily="2" charset="-122"/>
              </a:rPr>
              <a:t>是</a:t>
            </a:r>
            <a:r>
              <a:rPr sz="1600" spc="-10" dirty="0">
                <a:latin typeface="等线" panose="02010600030101010101" pitchFamily="2" charset="-122"/>
                <a:cs typeface="等线" panose="02010600030101010101" pitchFamily="2" charset="-122"/>
              </a:rPr>
              <a:t>S</a:t>
            </a:r>
            <a:r>
              <a:rPr sz="1600" spc="-15" dirty="0">
                <a:latin typeface="等线" panose="02010600030101010101" pitchFamily="2" charset="-122"/>
                <a:cs typeface="等线" panose="02010600030101010101" pitchFamily="2" charset="-122"/>
              </a:rPr>
              <a:t>c</a:t>
            </a:r>
            <a:r>
              <a:rPr sz="1600" spc="-5" dirty="0">
                <a:latin typeface="等线" panose="02010600030101010101" pitchFamily="2" charset="-122"/>
                <a:cs typeface="等线" panose="02010600030101010101" pitchFamily="2" charset="-122"/>
              </a:rPr>
              <a:t>i</a:t>
            </a:r>
            <a:r>
              <a:rPr sz="1600" dirty="0">
                <a:latin typeface="等线" panose="02010600030101010101" pitchFamily="2" charset="-122"/>
                <a:cs typeface="等线" panose="02010600030101010101" pitchFamily="2" charset="-122"/>
              </a:rPr>
              <a:t>P</a:t>
            </a:r>
            <a:r>
              <a:rPr sz="1600" spc="-5" dirty="0">
                <a:latin typeface="等线" panose="02010600030101010101" pitchFamily="2" charset="-122"/>
                <a:cs typeface="等线" panose="02010600030101010101" pitchFamily="2" charset="-122"/>
              </a:rPr>
              <a:t>y</a:t>
            </a:r>
            <a:r>
              <a:rPr sz="1600" spc="5" dirty="0">
                <a:latin typeface="等线" panose="02010600030101010101" pitchFamily="2" charset="-122"/>
                <a:cs typeface="等线" panose="02010600030101010101" pitchFamily="2" charset="-122"/>
              </a:rPr>
              <a:t>、</a:t>
            </a:r>
            <a:r>
              <a:rPr sz="1600" spc="-10" dirty="0">
                <a:latin typeface="等线" panose="02010600030101010101" pitchFamily="2" charset="-122"/>
                <a:cs typeface="等线" panose="02010600030101010101" pitchFamily="2" charset="-122"/>
              </a:rPr>
              <a:t>P</a:t>
            </a:r>
            <a:r>
              <a:rPr sz="1600" spc="-5" dirty="0">
                <a:latin typeface="等线" panose="02010600030101010101" pitchFamily="2" charset="-122"/>
                <a:cs typeface="等线" panose="02010600030101010101" pitchFamily="2" charset="-122"/>
              </a:rPr>
              <a:t>a</a:t>
            </a:r>
            <a:r>
              <a:rPr sz="1600" spc="5" dirty="0">
                <a:latin typeface="等线" panose="02010600030101010101" pitchFamily="2" charset="-122"/>
                <a:cs typeface="等线" panose="02010600030101010101" pitchFamily="2" charset="-122"/>
              </a:rPr>
              <a:t>n</a:t>
            </a:r>
            <a:r>
              <a:rPr sz="1600" spc="-10" dirty="0">
                <a:latin typeface="等线" panose="02010600030101010101" pitchFamily="2" charset="-122"/>
                <a:cs typeface="等线" panose="02010600030101010101" pitchFamily="2" charset="-122"/>
              </a:rPr>
              <a:t>da</a:t>
            </a:r>
            <a:r>
              <a:rPr sz="1600" spc="-5" dirty="0">
                <a:latin typeface="等线" panose="02010600030101010101" pitchFamily="2" charset="-122"/>
                <a:cs typeface="等线" panose="02010600030101010101" pitchFamily="2" charset="-122"/>
              </a:rPr>
              <a:t>s等</a:t>
            </a:r>
            <a:r>
              <a:rPr sz="1600" spc="5" dirty="0">
                <a:latin typeface="等线" panose="02010600030101010101" pitchFamily="2" charset="-122"/>
                <a:cs typeface="等线" panose="02010600030101010101" pitchFamily="2" charset="-122"/>
              </a:rPr>
              <a:t>数</a:t>
            </a:r>
            <a:r>
              <a:rPr sz="1600" spc="-5" dirty="0">
                <a:latin typeface="等线" panose="02010600030101010101" pitchFamily="2" charset="-122"/>
                <a:cs typeface="等线" panose="02010600030101010101" pitchFamily="2" charset="-122"/>
              </a:rPr>
              <a:t>据处</a:t>
            </a:r>
            <a:r>
              <a:rPr sz="1600" spc="5" dirty="0">
                <a:latin typeface="等线" panose="02010600030101010101" pitchFamily="2" charset="-122"/>
                <a:cs typeface="等线" panose="02010600030101010101" pitchFamily="2" charset="-122"/>
              </a:rPr>
              <a:t>理</a:t>
            </a:r>
            <a:r>
              <a:rPr sz="1600" spc="-5" dirty="0">
                <a:latin typeface="等线" panose="02010600030101010101" pitchFamily="2" charset="-122"/>
                <a:cs typeface="等线" panose="02010600030101010101" pitchFamily="2" charset="-122"/>
              </a:rPr>
              <a:t>或科</a:t>
            </a:r>
            <a:r>
              <a:rPr sz="1600" spc="5" dirty="0">
                <a:latin typeface="等线" panose="02010600030101010101" pitchFamily="2" charset="-122"/>
                <a:cs typeface="等线" panose="02010600030101010101" pitchFamily="2" charset="-122"/>
              </a:rPr>
              <a:t>学</a:t>
            </a:r>
            <a:r>
              <a:rPr sz="1600" spc="-5" dirty="0">
                <a:latin typeface="等线" panose="02010600030101010101" pitchFamily="2" charset="-122"/>
                <a:cs typeface="等线" panose="02010600030101010101" pitchFamily="2" charset="-122"/>
              </a:rPr>
              <a:t>计算</a:t>
            </a:r>
            <a:r>
              <a:rPr sz="1600" spc="5" dirty="0">
                <a:latin typeface="等线" panose="02010600030101010101" pitchFamily="2" charset="-122"/>
                <a:cs typeface="等线" panose="02010600030101010101" pitchFamily="2" charset="-122"/>
              </a:rPr>
              <a:t>库</a:t>
            </a:r>
            <a:r>
              <a:rPr sz="1600" spc="-5" dirty="0">
                <a:latin typeface="等线" panose="02010600030101010101" pitchFamily="2" charset="-122"/>
                <a:cs typeface="等线" panose="02010600030101010101" pitchFamily="2" charset="-122"/>
              </a:rPr>
              <a:t>的基础 </a:t>
            </a:r>
            <a:r>
              <a:rPr sz="1600" spc="-10" dirty="0">
                <a:solidFill>
                  <a:srgbClr val="006FC0"/>
                </a:solidFill>
                <a:latin typeface="等线" panose="02010600030101010101" pitchFamily="2" charset="-122"/>
                <a:cs typeface="等线" panose="02010600030101010101" pitchFamily="2" charset="-122"/>
                <a:hlinkClick r:id="rId2"/>
              </a:rPr>
              <a:t>http://www.numpy.org/</a:t>
            </a:r>
            <a:endParaRPr sz="1600">
              <a:latin typeface="等线" panose="02010600030101010101" pitchFamily="2" charset="-122"/>
              <a:cs typeface="等线" panose="02010600030101010101" pitchFamily="2" charset="-122"/>
            </a:endParaRPr>
          </a:p>
          <a:p>
            <a:pPr marL="298450" indent="-285750">
              <a:lnSpc>
                <a:spcPct val="100000"/>
              </a:lnSpc>
              <a:spcBef>
                <a:spcPts val="395"/>
              </a:spcBef>
              <a:buFont typeface="Wingdings" panose="05000000000000000000" pitchFamily="2" charset="2"/>
              <a:buChar char="Ø"/>
            </a:pPr>
            <a:r>
              <a:rPr sz="1600" spc="-10" dirty="0">
                <a:latin typeface="等线" panose="02010600030101010101" pitchFamily="2" charset="-122"/>
                <a:cs typeface="等线" panose="02010600030101010101" pitchFamily="2" charset="-122"/>
              </a:rPr>
              <a:t>Anaconda</a:t>
            </a:r>
            <a:r>
              <a:rPr sz="1600" spc="-5" dirty="0">
                <a:latin typeface="等线" panose="02010600030101010101" pitchFamily="2" charset="-122"/>
                <a:cs typeface="等线" panose="02010600030101010101" pitchFamily="2" charset="-122"/>
              </a:rPr>
              <a:t>中以整合了</a:t>
            </a:r>
            <a:r>
              <a:rPr sz="1600" spc="-10" dirty="0">
                <a:latin typeface="等线" panose="02010600030101010101" pitchFamily="2" charset="-122"/>
                <a:cs typeface="等线" panose="02010600030101010101" pitchFamily="2" charset="-122"/>
              </a:rPr>
              <a:t>NumPy</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SciPy等</a:t>
            </a:r>
            <a:r>
              <a:rPr sz="1600" spc="5" dirty="0">
                <a:latin typeface="等线" panose="02010600030101010101" pitchFamily="2" charset="-122"/>
                <a:cs typeface="等线" panose="02010600030101010101" pitchFamily="2" charset="-122"/>
              </a:rPr>
              <a:t>数</a:t>
            </a:r>
            <a:r>
              <a:rPr sz="1600" spc="-5" dirty="0">
                <a:latin typeface="等线" panose="02010600030101010101" pitchFamily="2" charset="-122"/>
                <a:cs typeface="等线" panose="02010600030101010101" pitchFamily="2" charset="-122"/>
              </a:rPr>
              <a:t>据处</a:t>
            </a:r>
            <a:r>
              <a:rPr sz="1600" spc="5" dirty="0">
                <a:latin typeface="等线" panose="02010600030101010101" pitchFamily="2" charset="-122"/>
                <a:cs typeface="等线" panose="02010600030101010101" pitchFamily="2" charset="-122"/>
              </a:rPr>
              <a:t>理</a:t>
            </a:r>
            <a:r>
              <a:rPr sz="1600" spc="-5" dirty="0">
                <a:latin typeface="等线" panose="02010600030101010101" pitchFamily="2" charset="-122"/>
                <a:cs typeface="等线" panose="02010600030101010101" pitchFamily="2" charset="-122"/>
              </a:rPr>
              <a:t>的常</a:t>
            </a:r>
            <a:r>
              <a:rPr sz="1600" spc="5" dirty="0">
                <a:latin typeface="等线" panose="02010600030101010101" pitchFamily="2" charset="-122"/>
                <a:cs typeface="等线" panose="02010600030101010101" pitchFamily="2" charset="-122"/>
              </a:rPr>
              <a:t>用</a:t>
            </a:r>
            <a:r>
              <a:rPr sz="1600" spc="-5" dirty="0">
                <a:latin typeface="等线" panose="02010600030101010101" pitchFamily="2" charset="-122"/>
                <a:cs typeface="等线" panose="02010600030101010101" pitchFamily="2" charset="-122"/>
              </a:rPr>
              <a:t>库</a:t>
            </a:r>
            <a:endParaRPr sz="1600">
              <a:latin typeface="等线" panose="02010600030101010101" pitchFamily="2" charset="-122"/>
              <a:cs typeface="等线" panose="02010600030101010101" pitchFamily="2" charset="-122"/>
            </a:endParaRPr>
          </a:p>
          <a:p>
            <a:pPr marL="12700">
              <a:lnSpc>
                <a:spcPct val="100000"/>
              </a:lnSpc>
              <a:spcBef>
                <a:spcPts val="580"/>
              </a:spcBef>
            </a:pPr>
            <a:endParaRPr lang="en-US" sz="1600" spc="-5" dirty="0">
              <a:solidFill>
                <a:srgbClr val="E36C09"/>
              </a:solidFill>
              <a:latin typeface="等线" panose="02010600030101010101" pitchFamily="2" charset="-122"/>
              <a:cs typeface="等线" panose="02010600030101010101" pitchFamily="2" charset="-122"/>
            </a:endParaRPr>
          </a:p>
          <a:p>
            <a:pPr marL="12700">
              <a:lnSpc>
                <a:spcPct val="100000"/>
              </a:lnSpc>
              <a:spcBef>
                <a:spcPts val="580"/>
              </a:spcBef>
            </a:pPr>
            <a:r>
              <a:rPr lang="zh-CN" altLang="en-US" sz="1600" spc="-5" dirty="0">
                <a:solidFill>
                  <a:srgbClr val="E36C09"/>
                </a:solidFill>
                <a:latin typeface="等线" panose="02010600030101010101" pitchFamily="2" charset="-122"/>
                <a:cs typeface="等线" panose="02010600030101010101" pitchFamily="2" charset="-122"/>
              </a:rPr>
              <a:t>导入方式：</a:t>
            </a:r>
            <a:r>
              <a:rPr sz="1600" spc="-5" dirty="0">
                <a:solidFill>
                  <a:srgbClr val="E36C09"/>
                </a:solidFill>
                <a:latin typeface="等线" panose="02010600030101010101" pitchFamily="2" charset="-122"/>
                <a:cs typeface="等线" panose="02010600030101010101" pitchFamily="2" charset="-122"/>
              </a:rPr>
              <a:t>import </a:t>
            </a:r>
            <a:r>
              <a:rPr sz="1600" spc="-10" dirty="0">
                <a:solidFill>
                  <a:srgbClr val="E36C09"/>
                </a:solidFill>
                <a:latin typeface="等线" panose="02010600030101010101" pitchFamily="2" charset="-122"/>
                <a:cs typeface="等线" panose="02010600030101010101" pitchFamily="2" charset="-122"/>
              </a:rPr>
              <a:t>numpy </a:t>
            </a:r>
            <a:r>
              <a:rPr sz="1600" spc="-5" dirty="0">
                <a:solidFill>
                  <a:srgbClr val="E36C09"/>
                </a:solidFill>
                <a:latin typeface="等线" panose="02010600030101010101" pitchFamily="2" charset="-122"/>
                <a:cs typeface="等线" panose="02010600030101010101" pitchFamily="2" charset="-122"/>
              </a:rPr>
              <a:t>as</a:t>
            </a:r>
            <a:r>
              <a:rPr sz="1600" spc="25" dirty="0">
                <a:solidFill>
                  <a:srgbClr val="E36C09"/>
                </a:solidFill>
                <a:latin typeface="等线" panose="02010600030101010101" pitchFamily="2" charset="-122"/>
                <a:cs typeface="等线" panose="02010600030101010101" pitchFamily="2" charset="-122"/>
              </a:rPr>
              <a:t> </a:t>
            </a:r>
            <a:r>
              <a:rPr sz="1600" spc="-10" dirty="0">
                <a:solidFill>
                  <a:srgbClr val="E36C09"/>
                </a:solidFill>
                <a:latin typeface="等线" panose="02010600030101010101" pitchFamily="2" charset="-122"/>
                <a:cs typeface="等线" panose="02010600030101010101" pitchFamily="2" charset="-122"/>
              </a:rPr>
              <a:t>np</a:t>
            </a:r>
            <a:r>
              <a:rPr lang="zh-CN" altLang="en-US" sz="1600" spc="-10" dirty="0">
                <a:solidFill>
                  <a:srgbClr val="E36C09"/>
                </a:solidFill>
                <a:latin typeface="等线" panose="02010600030101010101" pitchFamily="2" charset="-122"/>
                <a:cs typeface="等线" panose="02010600030101010101" pitchFamily="2" charset="-122"/>
              </a:rPr>
              <a:t>。 </a:t>
            </a:r>
            <a:r>
              <a:rPr lang="en-US" altLang="zh-CN" sz="1600" spc="-5">
                <a:latin typeface="等线" panose="02010600030101010101" pitchFamily="2" charset="-122"/>
              </a:rPr>
              <a:t>#</a:t>
            </a:r>
            <a:r>
              <a:rPr lang="zh-CN" altLang="en-US" sz="1600" spc="-5">
                <a:latin typeface="等线" panose="02010600030101010101" pitchFamily="2" charset="-122"/>
              </a:rPr>
              <a:t> </a:t>
            </a:r>
            <a:r>
              <a:rPr sz="1600" spc="-5" dirty="0">
                <a:latin typeface="等线" panose="02010600030101010101" pitchFamily="2" charset="-122"/>
              </a:rPr>
              <a:t>as 后的内容指引入模块的别名</a:t>
            </a:r>
            <a:endParaRPr sz="1600" spc="-5">
              <a:latin typeface="等线"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0109" y="235457"/>
            <a:ext cx="1305560" cy="330835"/>
          </a:xfrm>
          <a:prstGeom prst="rect">
            <a:avLst/>
          </a:prstGeom>
        </p:spPr>
        <p:txBody>
          <a:bodyPr vert="horz" wrap="square" lIns="0" tIns="13335" rIns="0" bIns="0" rtlCol="0">
            <a:spAutoFit/>
          </a:bodyPr>
          <a:lstStyle/>
          <a:p>
            <a:pPr marL="12700">
              <a:lnSpc>
                <a:spcPct val="100000"/>
              </a:lnSpc>
              <a:spcBef>
                <a:spcPts val="105"/>
              </a:spcBef>
            </a:pPr>
            <a:r>
              <a:rPr spc="5" dirty="0">
                <a:latin typeface="宋体" panose="02010600030101010101" pitchFamily="2" charset="-122"/>
                <a:cs typeface="宋体" panose="02010600030101010101" pitchFamily="2" charset="-122"/>
              </a:rPr>
              <a:t>计算机视觉</a:t>
            </a:r>
          </a:p>
        </p:txBody>
      </p:sp>
      <p:sp>
        <p:nvSpPr>
          <p:cNvPr id="3" name="object 3"/>
          <p:cNvSpPr/>
          <p:nvPr/>
        </p:nvSpPr>
        <p:spPr>
          <a:xfrm>
            <a:off x="704087" y="2023935"/>
            <a:ext cx="3236976" cy="207403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99160" y="2218944"/>
            <a:ext cx="2667000" cy="150418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944981" y="1187558"/>
            <a:ext cx="7449184" cy="2428240"/>
          </a:xfrm>
          <a:prstGeom prst="rect">
            <a:avLst/>
          </a:prstGeom>
        </p:spPr>
        <p:txBody>
          <a:bodyPr vert="horz" wrap="square" lIns="0" tIns="98425" rIns="0" bIns="0" rtlCol="0">
            <a:spAutoFit/>
          </a:bodyPr>
          <a:lstStyle/>
          <a:p>
            <a:pPr marL="12700">
              <a:lnSpc>
                <a:spcPct val="100000"/>
              </a:lnSpc>
              <a:spcBef>
                <a:spcPts val="775"/>
              </a:spcBef>
            </a:pPr>
            <a:r>
              <a:rPr sz="1600" spc="-5" dirty="0">
                <a:latin typeface="等线" panose="02010600030101010101" pitchFamily="2" charset="-122"/>
                <a:cs typeface="等线" panose="02010600030101010101" pitchFamily="2" charset="-122"/>
              </a:rPr>
              <a:t>TED: </a:t>
            </a:r>
            <a:r>
              <a:rPr sz="1600" spc="-10" dirty="0">
                <a:latin typeface="等线" panose="02010600030101010101" pitchFamily="2" charset="-122"/>
                <a:cs typeface="等线" panose="02010600030101010101" pitchFamily="2" charset="-122"/>
              </a:rPr>
              <a:t>如何教计算机理解图片？</a:t>
            </a:r>
            <a:endParaRPr sz="1600">
              <a:latin typeface="等线" panose="02010600030101010101" pitchFamily="2" charset="-122"/>
              <a:cs typeface="等线" panose="02010600030101010101" pitchFamily="2" charset="-122"/>
            </a:endParaRPr>
          </a:p>
          <a:p>
            <a:pPr marL="12700">
              <a:lnSpc>
                <a:spcPct val="100000"/>
              </a:lnSpc>
              <a:spcBef>
                <a:spcPts val="510"/>
              </a:spcBef>
            </a:pPr>
            <a:r>
              <a:rPr sz="1200" u="sng" spc="-5" dirty="0">
                <a:solidFill>
                  <a:srgbClr val="0000FF"/>
                </a:solidFill>
                <a:uFill>
                  <a:solidFill>
                    <a:srgbClr val="0000FF"/>
                  </a:solidFill>
                </a:uFill>
                <a:latin typeface="等线" panose="02010600030101010101" pitchFamily="2" charset="-122"/>
                <a:cs typeface="等线" panose="02010600030101010101" pitchFamily="2" charset="-122"/>
                <a:hlinkClick r:id="rId4"/>
              </a:rPr>
              <a:t>https://www.ted.com/talks/fei_fei_li_how_we_re_teaching_computers_to_understand_pictures?language=zh-cn</a:t>
            </a:r>
            <a:endParaRPr sz="1200">
              <a:latin typeface="等线" panose="02010600030101010101" pitchFamily="2" charset="-122"/>
              <a:cs typeface="等线" panose="02010600030101010101" pitchFamily="2" charset="-122"/>
            </a:endParaRPr>
          </a:p>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3070860">
              <a:lnSpc>
                <a:spcPct val="100000"/>
              </a:lnSpc>
              <a:spcBef>
                <a:spcPts val="770"/>
              </a:spcBef>
              <a:tabLst>
                <a:tab pos="3941445" algn="l"/>
              </a:tabLst>
            </a:pPr>
            <a:r>
              <a:rPr sz="1800" dirty="0">
                <a:latin typeface="等线" panose="02010600030101010101" pitchFamily="2" charset="-122"/>
                <a:cs typeface="等线" panose="02010600030101010101" pitchFamily="2" charset="-122"/>
              </a:rPr>
              <a:t>李飞飞	女</a:t>
            </a:r>
            <a:endParaRPr sz="1800">
              <a:latin typeface="等线" panose="02010600030101010101" pitchFamily="2" charset="-122"/>
              <a:cs typeface="等线" panose="02010600030101010101" pitchFamily="2" charset="-122"/>
            </a:endParaRPr>
          </a:p>
          <a:p>
            <a:pPr marL="3070860">
              <a:lnSpc>
                <a:spcPct val="100000"/>
              </a:lnSpc>
              <a:spcBef>
                <a:spcPts val="1000"/>
              </a:spcBef>
            </a:pPr>
            <a:r>
              <a:rPr sz="1600" spc="-5" dirty="0">
                <a:latin typeface="等线" panose="02010600030101010101" pitchFamily="2" charset="-122"/>
                <a:cs typeface="等线" panose="02010600030101010101" pitchFamily="2" charset="-122"/>
              </a:rPr>
              <a:t>美国斯坦福大学计算机科学系</a:t>
            </a:r>
            <a:endParaRPr sz="1600">
              <a:latin typeface="等线" panose="02010600030101010101" pitchFamily="2" charset="-122"/>
              <a:cs typeface="等线" panose="02010600030101010101" pitchFamily="2" charset="-122"/>
            </a:endParaRPr>
          </a:p>
          <a:p>
            <a:pPr marL="3070860">
              <a:lnSpc>
                <a:spcPct val="100000"/>
              </a:lnSpc>
              <a:spcBef>
                <a:spcPts val="960"/>
              </a:spcBef>
            </a:pPr>
            <a:r>
              <a:rPr sz="1600" spc="-10" dirty="0">
                <a:latin typeface="等线" panose="02010600030101010101" pitchFamily="2" charset="-122"/>
                <a:cs typeface="等线" panose="02010600030101010101" pitchFamily="2" charset="-122"/>
              </a:rPr>
              <a:t>2015</a:t>
            </a:r>
            <a:r>
              <a:rPr sz="1600" spc="-5" dirty="0">
                <a:latin typeface="等线" panose="02010600030101010101" pitchFamily="2" charset="-122"/>
                <a:cs typeface="等线" panose="02010600030101010101" pitchFamily="2" charset="-122"/>
              </a:rPr>
              <a:t>年</a:t>
            </a:r>
            <a:r>
              <a:rPr sz="1600" spc="-10" dirty="0">
                <a:latin typeface="等线" panose="02010600030101010101" pitchFamily="2" charset="-122"/>
                <a:cs typeface="等线" panose="02010600030101010101" pitchFamily="2" charset="-122"/>
              </a:rPr>
              <a:t>12</a:t>
            </a:r>
            <a:r>
              <a:rPr sz="1600" spc="-5" dirty="0">
                <a:latin typeface="等线" panose="02010600030101010101" pitchFamily="2" charset="-122"/>
                <a:cs typeface="等线" panose="02010600030101010101" pitchFamily="2" charset="-122"/>
              </a:rPr>
              <a:t>月1日，入选</a:t>
            </a:r>
            <a:r>
              <a:rPr sz="1600" spc="-10" dirty="0">
                <a:latin typeface="等线" panose="02010600030101010101" pitchFamily="2" charset="-122"/>
                <a:cs typeface="等线" panose="02010600030101010101" pitchFamily="2" charset="-122"/>
              </a:rPr>
              <a:t>2015</a:t>
            </a:r>
            <a:r>
              <a:rPr sz="1600" spc="-5" dirty="0">
                <a:latin typeface="等线" panose="02010600030101010101" pitchFamily="2" charset="-122"/>
                <a:cs typeface="等线" panose="02010600030101010101" pitchFamily="2" charset="-122"/>
              </a:rPr>
              <a:t>年“全球百大思想者”</a:t>
            </a:r>
            <a:endParaRPr sz="1600">
              <a:latin typeface="等线" panose="02010600030101010101" pitchFamily="2" charset="-122"/>
              <a:cs typeface="等线" panose="02010600030101010101" pitchFamily="2" charset="-122"/>
            </a:endParaRPr>
          </a:p>
          <a:p>
            <a:pPr marL="3070860">
              <a:lnSpc>
                <a:spcPct val="100000"/>
              </a:lnSpc>
              <a:spcBef>
                <a:spcPts val="965"/>
              </a:spcBef>
            </a:pPr>
            <a:r>
              <a:rPr sz="1600" spc="-10" dirty="0">
                <a:latin typeface="等线" panose="02010600030101010101" pitchFamily="2" charset="-122"/>
                <a:cs typeface="等线" panose="02010600030101010101" pitchFamily="2" charset="-122"/>
              </a:rPr>
              <a:t>2016</a:t>
            </a:r>
            <a:r>
              <a:rPr sz="1600" spc="-5" dirty="0">
                <a:latin typeface="等线" panose="02010600030101010101" pitchFamily="2" charset="-122"/>
                <a:cs typeface="等线" panose="02010600030101010101" pitchFamily="2" charset="-122"/>
              </a:rPr>
              <a:t>年，加入Google</a:t>
            </a:r>
            <a:r>
              <a:rPr sz="1600" spc="-20" dirty="0">
                <a:latin typeface="等线" panose="02010600030101010101" pitchFamily="2" charset="-122"/>
                <a:cs typeface="等线" panose="02010600030101010101" pitchFamily="2" charset="-122"/>
              </a:rPr>
              <a:t> </a:t>
            </a:r>
            <a:r>
              <a:rPr sz="1600" spc="-5" dirty="0">
                <a:latin typeface="等线" panose="02010600030101010101" pitchFamily="2" charset="-122"/>
                <a:cs typeface="等线" panose="02010600030101010101" pitchFamily="2" charset="-122"/>
              </a:rPr>
              <a:t>担任云计算机器学习负责人</a:t>
            </a:r>
            <a:endParaRPr sz="1600">
              <a:latin typeface="等线" panose="02010600030101010101" pitchFamily="2" charset="-122"/>
              <a:cs typeface="等线" panose="02010600030101010101" pitchFamily="2" charset="-122"/>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285750"/>
            <a:ext cx="3767100" cy="307777"/>
          </a:xfrm>
        </p:spPr>
        <p:txBody>
          <a:bodyPr/>
          <a:lstStyle/>
          <a:p>
            <a:r>
              <a:rPr lang="en-GB" altLang="zh-CN" b="0" dirty="0"/>
              <a:t>Scale-invariant feature transform </a:t>
            </a:r>
            <a:endParaRPr kumimoji="1" lang="zh-CN" altLang="en-US" dirty="0"/>
          </a:p>
        </p:txBody>
      </p:sp>
      <p:sp>
        <p:nvSpPr>
          <p:cNvPr id="3" name="文本占位符 2"/>
          <p:cNvSpPr>
            <a:spLocks noGrp="1"/>
          </p:cNvSpPr>
          <p:nvPr>
            <p:ph type="body" idx="1"/>
          </p:nvPr>
        </p:nvSpPr>
        <p:spPr>
          <a:xfrm>
            <a:off x="1295400" y="1254485"/>
            <a:ext cx="7209155" cy="2585323"/>
          </a:xfrm>
        </p:spPr>
        <p:txBody>
          <a:bodyPr/>
          <a:lstStyle/>
          <a:p>
            <a:r>
              <a:rPr kumimoji="1" lang="zh-CN" altLang="en-US" dirty="0"/>
              <a:t>尺度不变特征变换：</a:t>
            </a:r>
            <a:endParaRPr kumimoji="1" lang="en-US" altLang="zh-CN" dirty="0"/>
          </a:p>
          <a:p>
            <a:r>
              <a:rPr kumimoji="1" lang="en-US" altLang="zh-CN" dirty="0"/>
              <a:t>1999</a:t>
            </a:r>
            <a:r>
              <a:rPr kumimoji="1" lang="zh-CN" altLang="en-US" dirty="0"/>
              <a:t>年首次提出，</a:t>
            </a:r>
            <a:r>
              <a:rPr kumimoji="1" lang="en-US" altLang="zh-CN" dirty="0"/>
              <a:t>2000</a:t>
            </a:r>
            <a:r>
              <a:rPr kumimoji="1" lang="zh-CN" altLang="en-US" dirty="0"/>
              <a:t>年申请专利（专利权属于英属哥伦比亚大学），</a:t>
            </a:r>
            <a:endParaRPr kumimoji="1" lang="en-US" altLang="zh-CN" dirty="0"/>
          </a:p>
          <a:p>
            <a:r>
              <a:rPr kumimoji="1" lang="en-US" altLang="zh-CN" dirty="0"/>
              <a:t>2004</a:t>
            </a:r>
            <a:r>
              <a:rPr kumimoji="1" lang="zh-CN" altLang="en-US" dirty="0"/>
              <a:t>年发表，</a:t>
            </a:r>
            <a:r>
              <a:rPr kumimoji="1" lang="en-US" altLang="zh-CN" dirty="0"/>
              <a:t>2020</a:t>
            </a:r>
            <a:r>
              <a:rPr kumimoji="1" lang="zh-CN" altLang="en-US" dirty="0"/>
              <a:t>年专利到期，已被移出</a:t>
            </a:r>
            <a:r>
              <a:rPr kumimoji="1" lang="en-US" altLang="zh-CN" dirty="0" err="1"/>
              <a:t>OpenCV</a:t>
            </a:r>
            <a:r>
              <a:rPr kumimoji="1" lang="zh-CN" altLang="en-US" dirty="0"/>
              <a:t>的</a:t>
            </a:r>
            <a:r>
              <a:rPr kumimoji="1" lang="en-US" altLang="zh-CN" dirty="0"/>
              <a:t>non-free</a:t>
            </a:r>
            <a:r>
              <a:rPr kumimoji="1" lang="zh-CN" altLang="en-US" dirty="0"/>
              <a:t>模块。</a:t>
            </a:r>
            <a:endParaRPr kumimoji="1" lang="en-US" altLang="zh-CN" dirty="0"/>
          </a:p>
          <a:p>
            <a:endParaRPr kumimoji="1" lang="en-US" altLang="zh-CN" dirty="0"/>
          </a:p>
          <a:p>
            <a:r>
              <a:rPr kumimoji="1" lang="en-US" altLang="zh-CN" dirty="0"/>
              <a:t>1</a:t>
            </a:r>
            <a:r>
              <a:rPr kumimoji="1" lang="zh-CN" altLang="en-US" dirty="0"/>
              <a:t>、</a:t>
            </a:r>
            <a:r>
              <a:rPr kumimoji="1" lang="en-US" altLang="zh-CN" dirty="0"/>
              <a:t>Scale-space </a:t>
            </a:r>
            <a:r>
              <a:rPr kumimoji="1" lang="en-US" altLang="zh-CN" dirty="0" err="1"/>
              <a:t>exterma</a:t>
            </a:r>
            <a:r>
              <a:rPr kumimoji="1" lang="en-US" altLang="zh-CN" dirty="0"/>
              <a:t> </a:t>
            </a:r>
            <a:r>
              <a:rPr kumimoji="1" lang="en-US" altLang="zh-CN" dirty="0" err="1"/>
              <a:t>detaction</a:t>
            </a:r>
            <a:endParaRPr kumimoji="1" lang="en-US" altLang="zh-CN" dirty="0"/>
          </a:p>
          <a:p>
            <a:r>
              <a:rPr kumimoji="1" lang="en-US" altLang="zh-CN" dirty="0"/>
              <a:t>   </a:t>
            </a:r>
            <a:r>
              <a:rPr kumimoji="1" lang="zh-CN" altLang="en-US" dirty="0"/>
              <a:t>尺度空间极值检测</a:t>
            </a:r>
            <a:endParaRPr kumimoji="1" lang="en-US" altLang="zh-CN" dirty="0"/>
          </a:p>
          <a:p>
            <a:r>
              <a:rPr kumimoji="1" lang="en-US" altLang="zh-CN" dirty="0"/>
              <a:t>2</a:t>
            </a:r>
            <a:r>
              <a:rPr kumimoji="1" lang="zh-CN" altLang="en-US" dirty="0"/>
              <a:t>、</a:t>
            </a:r>
            <a:r>
              <a:rPr kumimoji="1" lang="en-US" altLang="zh-CN" dirty="0"/>
              <a:t>key point</a:t>
            </a:r>
            <a:r>
              <a:rPr kumimoji="1" lang="zh-CN" altLang="en-US" dirty="0"/>
              <a:t> </a:t>
            </a:r>
            <a:r>
              <a:rPr kumimoji="1" lang="en-US" altLang="zh-CN" dirty="0"/>
              <a:t>localization</a:t>
            </a:r>
          </a:p>
          <a:p>
            <a:r>
              <a:rPr kumimoji="1" lang="zh-CN" altLang="en-US" dirty="0"/>
              <a:t>   关键点定位</a:t>
            </a:r>
            <a:endParaRPr kumimoji="1" lang="en-US" altLang="zh-CN" dirty="0"/>
          </a:p>
          <a:p>
            <a:r>
              <a:rPr kumimoji="1" lang="en-US" altLang="zh-CN" dirty="0"/>
              <a:t>3</a:t>
            </a:r>
            <a:r>
              <a:rPr kumimoji="1" lang="zh-CN" altLang="en-US" dirty="0"/>
              <a:t>、</a:t>
            </a:r>
            <a:r>
              <a:rPr kumimoji="1" lang="en-US" altLang="zh-CN" dirty="0"/>
              <a:t>Orientation</a:t>
            </a:r>
            <a:r>
              <a:rPr kumimoji="1" lang="zh-CN" altLang="en-US" dirty="0"/>
              <a:t> </a:t>
            </a:r>
            <a:r>
              <a:rPr kumimoji="1" lang="en-US" altLang="zh-CN" dirty="0"/>
              <a:t>assignment</a:t>
            </a:r>
          </a:p>
          <a:p>
            <a:r>
              <a:rPr kumimoji="1" lang="zh-CN" altLang="en-US" dirty="0"/>
              <a:t>   方向赋值</a:t>
            </a:r>
            <a:endParaRPr kumimoji="1" lang="en-US" altLang="zh-CN" dirty="0"/>
          </a:p>
          <a:p>
            <a:r>
              <a:rPr kumimoji="1" lang="en-US" altLang="zh-CN" dirty="0"/>
              <a:t>4</a:t>
            </a:r>
            <a:r>
              <a:rPr kumimoji="1" lang="zh-CN" altLang="en-US" dirty="0"/>
              <a:t>、</a:t>
            </a:r>
            <a:r>
              <a:rPr kumimoji="1" lang="en-US" altLang="zh-CN" dirty="0"/>
              <a:t>key point</a:t>
            </a:r>
            <a:r>
              <a:rPr kumimoji="1" lang="zh-CN" altLang="en-US" dirty="0"/>
              <a:t> </a:t>
            </a:r>
            <a:r>
              <a:rPr kumimoji="1" lang="en-US" altLang="zh-CN" dirty="0"/>
              <a:t>descriptor</a:t>
            </a:r>
          </a:p>
          <a:p>
            <a:r>
              <a:rPr kumimoji="1" lang="zh-CN" altLang="en-US" dirty="0"/>
              <a:t>   关键点描述</a:t>
            </a:r>
          </a:p>
        </p:txBody>
      </p:sp>
      <p:pic>
        <p:nvPicPr>
          <p:cNvPr id="4" name="图片 3"/>
          <p:cNvPicPr>
            <a:picLocks noChangeAspect="1"/>
          </p:cNvPicPr>
          <p:nvPr/>
        </p:nvPicPr>
        <p:blipFill rotWithShape="1">
          <a:blip r:embed="rId2"/>
          <a:srcRect l="16085" r="14044" b="31245"/>
          <a:stretch>
            <a:fillRect/>
          </a:stretch>
        </p:blipFill>
        <p:spPr>
          <a:xfrm>
            <a:off x="4899977" y="1962150"/>
            <a:ext cx="2819400" cy="21798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71550"/>
            <a:ext cx="6448816" cy="3565557"/>
          </a:xfrm>
          <a:prstGeom prst="rect">
            <a:avLst/>
          </a:prstGeom>
        </p:spPr>
      </p:pic>
      <p:sp>
        <p:nvSpPr>
          <p:cNvPr id="5" name="标题 1"/>
          <p:cNvSpPr>
            <a:spLocks noGrp="1"/>
          </p:cNvSpPr>
          <p:nvPr>
            <p:ph type="title"/>
          </p:nvPr>
        </p:nvSpPr>
        <p:spPr>
          <a:xfrm>
            <a:off x="2514600" y="285750"/>
            <a:ext cx="3767100" cy="307777"/>
          </a:xfrm>
        </p:spPr>
        <p:txBody>
          <a:bodyPr/>
          <a:lstStyle/>
          <a:p>
            <a:r>
              <a:rPr lang="en-GB" altLang="zh-CN" b="0" dirty="0"/>
              <a:t>Scale-invariant feature transform </a:t>
            </a:r>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pic>
        <p:nvPicPr>
          <p:cNvPr id="5" name="图片 4"/>
          <p:cNvPicPr>
            <a:picLocks noChangeAspect="1"/>
          </p:cNvPicPr>
          <p:nvPr/>
        </p:nvPicPr>
        <p:blipFill>
          <a:blip r:embed="rId3"/>
          <a:stretch>
            <a:fillRect/>
          </a:stretch>
        </p:blipFill>
        <p:spPr>
          <a:xfrm>
            <a:off x="151394" y="1657350"/>
            <a:ext cx="8841212" cy="3324555"/>
          </a:xfrm>
          <a:prstGeom prst="rect">
            <a:avLst/>
          </a:prstGeom>
        </p:spPr>
      </p:pic>
      <p:sp>
        <p:nvSpPr>
          <p:cNvPr id="7" name="文本占位符 6"/>
          <p:cNvSpPr>
            <a:spLocks noGrp="1"/>
          </p:cNvSpPr>
          <p:nvPr>
            <p:ph type="body" idx="1"/>
          </p:nvPr>
        </p:nvSpPr>
        <p:spPr>
          <a:xfrm>
            <a:off x="685800" y="971550"/>
            <a:ext cx="7209155" cy="215444"/>
          </a:xfrm>
        </p:spPr>
        <p:txBody>
          <a:bodyPr/>
          <a:lstStyle/>
          <a:p>
            <a:r>
              <a:rPr kumimoji="1" lang="en-US" altLang="zh-CN"/>
              <a:t>1</a:t>
            </a:r>
            <a:r>
              <a:rPr kumimoji="1" lang="zh-CN" altLang="en-US"/>
              <a:t>、</a:t>
            </a:r>
            <a:r>
              <a:rPr kumimoji="1" lang="en-US" altLang="zh-CN"/>
              <a:t>Scale-space exterma detaction</a:t>
            </a:r>
            <a:r>
              <a:rPr kumimoji="1" lang="zh-CN" altLang="en-US"/>
              <a:t>尺度空间极值检测</a:t>
            </a:r>
            <a:endParaRPr kumimoji="1" lang="en-US" altLang="zh-CN"/>
          </a:p>
        </p:txBody>
      </p:sp>
      <p:sp>
        <p:nvSpPr>
          <p:cNvPr id="8" name="文本占位符 6"/>
          <p:cNvSpPr txBox="1"/>
          <p:nvPr/>
        </p:nvSpPr>
        <p:spPr>
          <a:xfrm>
            <a:off x="1905000" y="1412039"/>
            <a:ext cx="1447801" cy="215444"/>
          </a:xfrm>
          <a:prstGeom prst="rect">
            <a:avLst/>
          </a:prstGeom>
        </p:spPr>
        <p:txBody>
          <a:bodyPr wrap="square" lIns="0" tIns="0" rIns="0" bIns="0">
            <a:spAutoFit/>
          </a:bodyPr>
          <a:lstStyle>
            <a:lvl1pPr marL="0">
              <a:defRPr sz="1400" b="0" i="0">
                <a:solidFill>
                  <a:schemeClr val="tx1"/>
                </a:solidFill>
                <a:latin typeface="Consolas" panose="020B0609020204030204"/>
                <a:ea typeface="+mn-ea"/>
                <a:cs typeface="Consolas" panose="020B060902020403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kumimoji="1" lang="zh-CN" altLang="en-US" kern="0"/>
              <a:t>高斯金字塔</a:t>
            </a:r>
            <a:endParaRPr kumimoji="1" lang="en-US" altLang="zh-CN" kern="0"/>
          </a:p>
        </p:txBody>
      </p:sp>
      <p:sp>
        <p:nvSpPr>
          <p:cNvPr id="9" name="文本占位符 6"/>
          <p:cNvSpPr txBox="1"/>
          <p:nvPr/>
        </p:nvSpPr>
        <p:spPr>
          <a:xfrm>
            <a:off x="6515099" y="1401849"/>
            <a:ext cx="1447801" cy="215444"/>
          </a:xfrm>
          <a:prstGeom prst="rect">
            <a:avLst/>
          </a:prstGeom>
        </p:spPr>
        <p:txBody>
          <a:bodyPr wrap="square" lIns="0" tIns="0" rIns="0" bIns="0">
            <a:spAutoFit/>
          </a:bodyPr>
          <a:lstStyle>
            <a:lvl1pPr marL="0">
              <a:defRPr sz="1400" b="0" i="0">
                <a:solidFill>
                  <a:schemeClr val="tx1"/>
                </a:solidFill>
                <a:latin typeface="Consolas" panose="020B0609020204030204"/>
                <a:ea typeface="+mn-ea"/>
                <a:cs typeface="Consolas" panose="020B06090202040302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kumimoji="1" lang="zh-CN" altLang="en-US" kern="0"/>
              <a:t>高斯差分金字塔</a:t>
            </a:r>
            <a:endParaRPr kumimoji="1" lang="en-US" altLang="zh-CN" ker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85800" y="1428750"/>
            <a:ext cx="7924800" cy="3590925"/>
          </a:xfrm>
          <a:prstGeom prst="rect">
            <a:avLst/>
          </a:prstGeom>
        </p:spPr>
      </p:pic>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sp>
        <p:nvSpPr>
          <p:cNvPr id="6" name="文本占位符 6"/>
          <p:cNvSpPr>
            <a:spLocks noGrp="1"/>
          </p:cNvSpPr>
          <p:nvPr>
            <p:ph type="body" idx="1"/>
          </p:nvPr>
        </p:nvSpPr>
        <p:spPr>
          <a:xfrm>
            <a:off x="685800" y="971550"/>
            <a:ext cx="7209155" cy="215444"/>
          </a:xfrm>
        </p:spPr>
        <p:txBody>
          <a:bodyPr/>
          <a:lstStyle/>
          <a:p>
            <a:r>
              <a:rPr kumimoji="1" lang="en-US" altLang="zh-CN"/>
              <a:t>2</a:t>
            </a:r>
            <a:r>
              <a:rPr kumimoji="1" lang="zh-CN" altLang="en-US"/>
              <a:t>、</a:t>
            </a:r>
            <a:r>
              <a:rPr kumimoji="1" lang="en-US" altLang="zh-CN"/>
              <a:t>key point</a:t>
            </a:r>
            <a:r>
              <a:rPr kumimoji="1" lang="zh-CN" altLang="en-US"/>
              <a:t> </a:t>
            </a:r>
            <a:r>
              <a:rPr kumimoji="1" lang="en-US" altLang="zh-CN"/>
              <a:t>localization</a:t>
            </a:r>
            <a:r>
              <a:rPr kumimoji="1" lang="zh-CN" altLang="en-US"/>
              <a:t>关键点定位</a:t>
            </a:r>
            <a:endParaRPr kumimoji="1"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6530" y="1417724"/>
            <a:ext cx="8790940" cy="3491843"/>
          </a:xfrm>
          <a:prstGeom prst="rect">
            <a:avLst/>
          </a:prstGeom>
        </p:spPr>
      </p:pic>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sp>
        <p:nvSpPr>
          <p:cNvPr id="6" name="文本占位符 6"/>
          <p:cNvSpPr>
            <a:spLocks noGrp="1"/>
          </p:cNvSpPr>
          <p:nvPr>
            <p:ph type="body" idx="1"/>
          </p:nvPr>
        </p:nvSpPr>
        <p:spPr>
          <a:xfrm>
            <a:off x="685800" y="971550"/>
            <a:ext cx="7209155" cy="215444"/>
          </a:xfrm>
        </p:spPr>
        <p:txBody>
          <a:bodyPr/>
          <a:lstStyle/>
          <a:p>
            <a:r>
              <a:rPr kumimoji="1" lang="en-US" altLang="zh-CN"/>
              <a:t>2</a:t>
            </a:r>
            <a:r>
              <a:rPr kumimoji="1" lang="zh-CN" altLang="en-US"/>
              <a:t>、</a:t>
            </a:r>
            <a:r>
              <a:rPr kumimoji="1" lang="en-US" altLang="zh-CN"/>
              <a:t>key point</a:t>
            </a:r>
            <a:r>
              <a:rPr kumimoji="1" lang="zh-CN" altLang="en-US"/>
              <a:t> </a:t>
            </a:r>
            <a:r>
              <a:rPr kumimoji="1" lang="en-US" altLang="zh-CN"/>
              <a:t>localization</a:t>
            </a:r>
            <a:r>
              <a:rPr kumimoji="1" lang="zh-CN" altLang="en-US"/>
              <a:t>关键点定位</a:t>
            </a:r>
            <a:r>
              <a:rPr kumimoji="1" lang="en-US" altLang="zh-CN"/>
              <a:t>-</a:t>
            </a:r>
            <a:r>
              <a:rPr kumimoji="1" lang="zh-CN" altLang="en-US"/>
              <a:t>举例</a:t>
            </a:r>
            <a:endParaRPr kumimoji="1"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pic>
        <p:nvPicPr>
          <p:cNvPr id="2" name="图片 1"/>
          <p:cNvPicPr>
            <a:picLocks noChangeAspect="1"/>
          </p:cNvPicPr>
          <p:nvPr/>
        </p:nvPicPr>
        <p:blipFill>
          <a:blip r:embed="rId3"/>
          <a:stretch>
            <a:fillRect/>
          </a:stretch>
        </p:blipFill>
        <p:spPr>
          <a:xfrm>
            <a:off x="640466" y="1504950"/>
            <a:ext cx="7863068" cy="3409279"/>
          </a:xfrm>
          <a:prstGeom prst="rect">
            <a:avLst/>
          </a:prstGeom>
        </p:spPr>
      </p:pic>
      <p:sp>
        <p:nvSpPr>
          <p:cNvPr id="6" name="文本占位符 6"/>
          <p:cNvSpPr>
            <a:spLocks noGrp="1"/>
          </p:cNvSpPr>
          <p:nvPr>
            <p:ph type="body" idx="1"/>
          </p:nvPr>
        </p:nvSpPr>
        <p:spPr>
          <a:xfrm>
            <a:off x="685800" y="971550"/>
            <a:ext cx="7209155" cy="215444"/>
          </a:xfrm>
        </p:spPr>
        <p:txBody>
          <a:bodyPr/>
          <a:lstStyle/>
          <a:p>
            <a:r>
              <a:rPr kumimoji="1" lang="en-US" altLang="zh-CN"/>
              <a:t>3</a:t>
            </a:r>
            <a:r>
              <a:rPr kumimoji="1" lang="zh-CN" altLang="en-US"/>
              <a:t>、</a:t>
            </a:r>
            <a:r>
              <a:rPr kumimoji="1" lang="en-US" altLang="zh-CN"/>
              <a:t>Orientation</a:t>
            </a:r>
            <a:r>
              <a:rPr kumimoji="1" lang="zh-CN" altLang="en-US"/>
              <a:t> </a:t>
            </a:r>
            <a:r>
              <a:rPr kumimoji="1" lang="en-US" altLang="zh-CN"/>
              <a:t>assignment</a:t>
            </a:r>
            <a:r>
              <a:rPr kumimoji="1" lang="zh-CN" altLang="en-US"/>
              <a:t>方向赋值：半径为</a:t>
            </a:r>
            <a:r>
              <a:rPr kumimoji="1" lang="en-US" altLang="zh-CN"/>
              <a:t>3</a:t>
            </a:r>
            <a:r>
              <a:rPr kumimoji="1" lang="zh-CN" altLang="en-US"/>
              <a:t>*</a:t>
            </a:r>
            <a:r>
              <a:rPr kumimoji="1" lang="en-US" altLang="zh-CN"/>
              <a:t>1.5</a:t>
            </a:r>
            <a:r>
              <a:rPr kumimoji="1" lang="zh-CN" altLang="en-US"/>
              <a:t>*</a:t>
            </a:r>
            <a:r>
              <a:rPr kumimoji="1" lang="en-US" altLang="zh-CN"/>
              <a:t>sigma</a:t>
            </a:r>
            <a:r>
              <a:rPr kumimoji="1" lang="zh-CN" altLang="en-US"/>
              <a:t>，计算梯度方向和幅值</a:t>
            </a:r>
            <a:endParaRPr kumimoji="1"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sp>
        <p:nvSpPr>
          <p:cNvPr id="6" name="文本占位符 6"/>
          <p:cNvSpPr>
            <a:spLocks noGrp="1"/>
          </p:cNvSpPr>
          <p:nvPr>
            <p:ph type="body" idx="1"/>
          </p:nvPr>
        </p:nvSpPr>
        <p:spPr>
          <a:xfrm>
            <a:off x="685800" y="971550"/>
            <a:ext cx="7209155" cy="215444"/>
          </a:xfrm>
        </p:spPr>
        <p:txBody>
          <a:bodyPr/>
          <a:lstStyle/>
          <a:p>
            <a:r>
              <a:rPr kumimoji="1" lang="en-US" altLang="zh-CN"/>
              <a:t>4</a:t>
            </a:r>
            <a:r>
              <a:rPr kumimoji="1" lang="zh-CN" altLang="en-US"/>
              <a:t>、</a:t>
            </a:r>
            <a:r>
              <a:rPr kumimoji="1" lang="en-US" altLang="zh-CN"/>
              <a:t>key point</a:t>
            </a:r>
            <a:r>
              <a:rPr kumimoji="1" lang="zh-CN" altLang="en-US"/>
              <a:t> </a:t>
            </a:r>
            <a:r>
              <a:rPr kumimoji="1" lang="en-US" altLang="zh-CN"/>
              <a:t>descriptor</a:t>
            </a:r>
            <a:r>
              <a:rPr kumimoji="1" lang="zh-CN" altLang="en-US"/>
              <a:t>关键点描述：</a:t>
            </a:r>
            <a:r>
              <a:rPr kumimoji="1" lang="en-US" altLang="zh-CN"/>
              <a:t>16</a:t>
            </a:r>
            <a:r>
              <a:rPr kumimoji="1" lang="zh-CN" altLang="en-US"/>
              <a:t>*</a:t>
            </a:r>
            <a:r>
              <a:rPr kumimoji="1" lang="en-US" altLang="zh-CN"/>
              <a:t>16</a:t>
            </a:r>
            <a:r>
              <a:rPr kumimoji="1" lang="zh-CN" altLang="en-US"/>
              <a:t>像素格子，共</a:t>
            </a:r>
            <a:r>
              <a:rPr kumimoji="1" lang="en-US" altLang="zh-CN"/>
              <a:t>4</a:t>
            </a:r>
            <a:r>
              <a:rPr kumimoji="1" lang="zh-CN" altLang="en-US"/>
              <a:t>*</a:t>
            </a:r>
            <a:r>
              <a:rPr kumimoji="1" lang="en-US" altLang="zh-CN"/>
              <a:t>4</a:t>
            </a:r>
            <a:r>
              <a:rPr kumimoji="1" lang="zh-CN" altLang="en-US"/>
              <a:t>*</a:t>
            </a:r>
            <a:r>
              <a:rPr kumimoji="1" lang="en-US" altLang="zh-CN"/>
              <a:t>8=128</a:t>
            </a:r>
            <a:r>
              <a:rPr kumimoji="1" lang="zh-CN" altLang="en-US"/>
              <a:t>维</a:t>
            </a:r>
          </a:p>
        </p:txBody>
      </p:sp>
      <p:pic>
        <p:nvPicPr>
          <p:cNvPr id="3" name="图片 2"/>
          <p:cNvPicPr>
            <a:picLocks noChangeAspect="1"/>
          </p:cNvPicPr>
          <p:nvPr/>
        </p:nvPicPr>
        <p:blipFill>
          <a:blip r:embed="rId3"/>
          <a:stretch>
            <a:fillRect/>
          </a:stretch>
        </p:blipFill>
        <p:spPr>
          <a:xfrm>
            <a:off x="190500" y="1229634"/>
            <a:ext cx="8763000" cy="3721813"/>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sp>
        <p:nvSpPr>
          <p:cNvPr id="6" name="文本占位符 6"/>
          <p:cNvSpPr>
            <a:spLocks noGrp="1"/>
          </p:cNvSpPr>
          <p:nvPr>
            <p:ph type="body" idx="1"/>
          </p:nvPr>
        </p:nvSpPr>
        <p:spPr>
          <a:xfrm>
            <a:off x="685800" y="971550"/>
            <a:ext cx="7209155" cy="215444"/>
          </a:xfrm>
        </p:spPr>
        <p:txBody>
          <a:bodyPr/>
          <a:lstStyle/>
          <a:p>
            <a:r>
              <a:rPr kumimoji="1" lang="en-US" altLang="zh-CN"/>
              <a:t>4</a:t>
            </a:r>
            <a:r>
              <a:rPr kumimoji="1" lang="zh-CN" altLang="en-US"/>
              <a:t>、</a:t>
            </a:r>
            <a:r>
              <a:rPr kumimoji="1" lang="en-US" altLang="zh-CN"/>
              <a:t>key point</a:t>
            </a:r>
            <a:r>
              <a:rPr kumimoji="1" lang="zh-CN" altLang="en-US"/>
              <a:t> </a:t>
            </a:r>
            <a:r>
              <a:rPr kumimoji="1" lang="en-US" altLang="zh-CN"/>
              <a:t>descriptor</a:t>
            </a:r>
            <a:r>
              <a:rPr kumimoji="1" lang="zh-CN" altLang="en-US"/>
              <a:t>关键点描述：</a:t>
            </a:r>
            <a:r>
              <a:rPr kumimoji="1" lang="en-US" altLang="zh-CN"/>
              <a:t>16</a:t>
            </a:r>
            <a:r>
              <a:rPr kumimoji="1" lang="zh-CN" altLang="en-US"/>
              <a:t>*</a:t>
            </a:r>
            <a:r>
              <a:rPr kumimoji="1" lang="en-US" altLang="zh-CN"/>
              <a:t>16</a:t>
            </a:r>
            <a:r>
              <a:rPr kumimoji="1" lang="zh-CN" altLang="en-US"/>
              <a:t>像素格子，共</a:t>
            </a:r>
            <a:r>
              <a:rPr kumimoji="1" lang="en-US" altLang="zh-CN"/>
              <a:t>4</a:t>
            </a:r>
            <a:r>
              <a:rPr kumimoji="1" lang="zh-CN" altLang="en-US"/>
              <a:t>*</a:t>
            </a:r>
            <a:r>
              <a:rPr kumimoji="1" lang="en-US" altLang="zh-CN"/>
              <a:t>4</a:t>
            </a:r>
            <a:r>
              <a:rPr kumimoji="1" lang="zh-CN" altLang="en-US"/>
              <a:t>*</a:t>
            </a:r>
            <a:r>
              <a:rPr kumimoji="1" lang="en-US" altLang="zh-CN"/>
              <a:t>8=128</a:t>
            </a:r>
            <a:r>
              <a:rPr kumimoji="1" lang="zh-CN" altLang="en-US"/>
              <a:t>维</a:t>
            </a:r>
          </a:p>
        </p:txBody>
      </p:sp>
      <p:pic>
        <p:nvPicPr>
          <p:cNvPr id="7" name="图片 6"/>
          <p:cNvPicPr>
            <a:picLocks noChangeAspect="1"/>
          </p:cNvPicPr>
          <p:nvPr/>
        </p:nvPicPr>
        <p:blipFill>
          <a:blip r:embed="rId3"/>
          <a:stretch>
            <a:fillRect/>
          </a:stretch>
        </p:blipFill>
        <p:spPr>
          <a:xfrm>
            <a:off x="975676" y="1352549"/>
            <a:ext cx="7209155" cy="3204069"/>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969150" y="971550"/>
            <a:ext cx="6858000" cy="3670300"/>
          </a:xfrm>
          <a:prstGeom prst="rect">
            <a:avLst/>
          </a:prstGeom>
        </p:spPr>
      </p:pic>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pic>
        <p:nvPicPr>
          <p:cNvPr id="6" name="图片 5"/>
          <p:cNvPicPr>
            <a:picLocks noChangeAspect="1"/>
          </p:cNvPicPr>
          <p:nvPr/>
        </p:nvPicPr>
        <p:blipFill rotWithShape="1">
          <a:blip r:embed="rId4"/>
          <a:srcRect l="46667" t="8119" b="62813"/>
          <a:stretch>
            <a:fillRect/>
          </a:stretch>
        </p:blipFill>
        <p:spPr>
          <a:xfrm>
            <a:off x="1316850" y="3459349"/>
            <a:ext cx="6096000" cy="997835"/>
          </a:xfrm>
          <a:prstGeom prst="rect">
            <a:avLst/>
          </a:prstGeom>
        </p:spPr>
      </p:pic>
      <p:sp>
        <p:nvSpPr>
          <p:cNvPr id="7" name="文本框 6"/>
          <p:cNvSpPr txBox="1"/>
          <p:nvPr/>
        </p:nvSpPr>
        <p:spPr>
          <a:xfrm>
            <a:off x="2988854" y="3958266"/>
            <a:ext cx="281859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zh-CN" altLang="en-US"/>
              <a:t>关键点</a:t>
            </a:r>
            <a:r>
              <a:rPr kumimoji="1" lang="en-US" altLang="zh-CN" dirty="0">
                <a:sym typeface="Wingdings" panose="05000000000000000000" pitchFamily="2" charset="2"/>
              </a:rPr>
              <a:t>:(</a:t>
            </a:r>
            <a:r>
              <a:rPr kumimoji="1" lang="en-US" altLang="zh-CN" dirty="0"/>
              <a:t>x, y, scale, rotation)</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3" name="object 3"/>
          <p:cNvSpPr txBox="1"/>
          <p:nvPr/>
        </p:nvSpPr>
        <p:spPr>
          <a:xfrm>
            <a:off x="1050442" y="981735"/>
            <a:ext cx="6251575" cy="1294130"/>
          </a:xfrm>
          <a:prstGeom prst="rect">
            <a:avLst/>
          </a:prstGeom>
        </p:spPr>
        <p:txBody>
          <a:bodyPr vert="horz" wrap="square" lIns="0" tIns="86360" rIns="0" bIns="0" rtlCol="0">
            <a:spAutoFit/>
          </a:bodyPr>
          <a:lstStyle/>
          <a:p>
            <a:pPr marL="12700">
              <a:lnSpc>
                <a:spcPct val="100000"/>
              </a:lnSpc>
              <a:spcBef>
                <a:spcPts val="680"/>
              </a:spcBef>
            </a:pPr>
            <a:r>
              <a:rPr sz="1600" b="1" spc="-10" dirty="0">
                <a:latin typeface="等线" panose="02010600030101010101" pitchFamily="2" charset="-122"/>
                <a:cs typeface="等线" panose="02010600030101010101" pitchFamily="2" charset="-122"/>
              </a:rPr>
              <a:t>N</a:t>
            </a:r>
            <a:r>
              <a:rPr sz="1600" b="1" spc="-5" dirty="0">
                <a:latin typeface="等线" panose="02010600030101010101" pitchFamily="2" charset="-122"/>
                <a:cs typeface="等线" panose="02010600030101010101" pitchFamily="2" charset="-122"/>
              </a:rPr>
              <a:t>维数组对象</a:t>
            </a:r>
            <a:r>
              <a:rPr sz="1600" b="1" spc="-10" dirty="0">
                <a:latin typeface="等线" panose="02010600030101010101" pitchFamily="2" charset="-122"/>
                <a:cs typeface="等线" panose="02010600030101010101" pitchFamily="2" charset="-122"/>
              </a:rPr>
              <a:t>：ndarray</a:t>
            </a:r>
            <a:endParaRPr sz="1600">
              <a:latin typeface="等线" panose="02010600030101010101" pitchFamily="2" charset="-122"/>
              <a:cs typeface="等线" panose="02010600030101010101" pitchFamily="2" charset="-122"/>
            </a:endParaRPr>
          </a:p>
          <a:p>
            <a:pPr marL="12700">
              <a:lnSpc>
                <a:spcPct val="100000"/>
              </a:lnSpc>
              <a:spcBef>
                <a:spcPts val="575"/>
              </a:spcBef>
            </a:pPr>
            <a:r>
              <a:rPr sz="1600" spc="-10" dirty="0">
                <a:latin typeface="等线" panose="02010600030101010101" pitchFamily="2" charset="-122"/>
                <a:cs typeface="等线" panose="02010600030101010101" pitchFamily="2" charset="-122"/>
              </a:rPr>
              <a:t>Python</a:t>
            </a:r>
            <a:r>
              <a:rPr sz="1600" spc="-5" dirty="0">
                <a:latin typeface="等线" panose="02010600030101010101" pitchFamily="2" charset="-122"/>
                <a:cs typeface="等线" panose="02010600030101010101" pitchFamily="2" charset="-122"/>
              </a:rPr>
              <a:t>已有列表类型，为什</a:t>
            </a:r>
            <a:r>
              <a:rPr sz="1600" spc="5" dirty="0">
                <a:latin typeface="等线" panose="02010600030101010101" pitchFamily="2" charset="-122"/>
                <a:cs typeface="等线" panose="02010600030101010101" pitchFamily="2" charset="-122"/>
              </a:rPr>
              <a:t>么</a:t>
            </a:r>
            <a:r>
              <a:rPr sz="1600" spc="-5" dirty="0">
                <a:latin typeface="等线" panose="02010600030101010101" pitchFamily="2" charset="-122"/>
                <a:cs typeface="等线" panose="02010600030101010101" pitchFamily="2" charset="-122"/>
              </a:rPr>
              <a:t>需要</a:t>
            </a:r>
            <a:r>
              <a:rPr sz="1600" spc="5" dirty="0">
                <a:latin typeface="等线" panose="02010600030101010101" pitchFamily="2" charset="-122"/>
                <a:cs typeface="等线" panose="02010600030101010101" pitchFamily="2" charset="-122"/>
              </a:rPr>
              <a:t>一</a:t>
            </a:r>
            <a:r>
              <a:rPr sz="1600" spc="-5" dirty="0">
                <a:latin typeface="等线" panose="02010600030101010101" pitchFamily="2" charset="-122"/>
                <a:cs typeface="等线" panose="02010600030101010101" pitchFamily="2" charset="-122"/>
              </a:rPr>
              <a:t>个数</a:t>
            </a:r>
            <a:r>
              <a:rPr sz="1600" spc="5" dirty="0">
                <a:latin typeface="等线" panose="02010600030101010101" pitchFamily="2" charset="-122"/>
                <a:cs typeface="等线" panose="02010600030101010101" pitchFamily="2" charset="-122"/>
              </a:rPr>
              <a:t>组</a:t>
            </a:r>
            <a:r>
              <a:rPr sz="1600" spc="-5" dirty="0">
                <a:latin typeface="等线" panose="02010600030101010101" pitchFamily="2" charset="-122"/>
                <a:cs typeface="等线" panose="02010600030101010101" pitchFamily="2" charset="-122"/>
              </a:rPr>
              <a:t>对</a:t>
            </a:r>
            <a:r>
              <a:rPr sz="1600" dirty="0">
                <a:latin typeface="等线" panose="02010600030101010101" pitchFamily="2" charset="-122"/>
                <a:cs typeface="等线" panose="02010600030101010101" pitchFamily="2" charset="-122"/>
              </a:rPr>
              <a:t>象</a:t>
            </a:r>
            <a:r>
              <a:rPr sz="1600" spc="-5" dirty="0">
                <a:latin typeface="等线" panose="02010600030101010101" pitchFamily="2" charset="-122"/>
                <a:cs typeface="等线" panose="02010600030101010101" pitchFamily="2" charset="-122"/>
              </a:rPr>
              <a:t>(类型)？</a:t>
            </a:r>
            <a:endParaRPr sz="1600">
              <a:latin typeface="等线" panose="02010600030101010101" pitchFamily="2" charset="-122"/>
              <a:cs typeface="等线" panose="02010600030101010101" pitchFamily="2" charset="-122"/>
            </a:endParaRPr>
          </a:p>
          <a:p>
            <a:pPr marL="149860" indent="-137160">
              <a:lnSpc>
                <a:spcPct val="100000"/>
              </a:lnSpc>
              <a:spcBef>
                <a:spcPts val="580"/>
              </a:spcBef>
              <a:buChar char="•"/>
              <a:tabLst>
                <a:tab pos="149860" algn="l"/>
              </a:tabLst>
            </a:pPr>
            <a:r>
              <a:rPr sz="1600" spc="-5" dirty="0">
                <a:latin typeface="等线" panose="02010600030101010101" pitchFamily="2" charset="-122"/>
                <a:cs typeface="等线" panose="02010600030101010101" pitchFamily="2" charset="-122"/>
              </a:rPr>
              <a:t>数组对象可以去掉</a:t>
            </a:r>
            <a:r>
              <a:rPr sz="1600" b="1" spc="-5" dirty="0">
                <a:latin typeface="等线" panose="02010600030101010101" pitchFamily="2" charset="-122"/>
                <a:cs typeface="等线" panose="02010600030101010101" pitchFamily="2" charset="-122"/>
              </a:rPr>
              <a:t>元素间运算</a:t>
            </a:r>
            <a:r>
              <a:rPr sz="1600" spc="-5" dirty="0">
                <a:latin typeface="等线" panose="02010600030101010101" pitchFamily="2" charset="-122"/>
                <a:cs typeface="等线" panose="02010600030101010101" pitchFamily="2" charset="-122"/>
              </a:rPr>
              <a:t>所需的</a:t>
            </a:r>
            <a:r>
              <a:rPr sz="1600" spc="5" dirty="0">
                <a:latin typeface="等线" panose="02010600030101010101" pitchFamily="2" charset="-122"/>
                <a:cs typeface="等线" panose="02010600030101010101" pitchFamily="2" charset="-122"/>
              </a:rPr>
              <a:t>循</a:t>
            </a:r>
            <a:r>
              <a:rPr sz="1600" spc="-5" dirty="0">
                <a:latin typeface="等线" panose="02010600030101010101" pitchFamily="2" charset="-122"/>
                <a:cs typeface="等线" panose="02010600030101010101" pitchFamily="2" charset="-122"/>
              </a:rPr>
              <a:t>环，</a:t>
            </a:r>
            <a:r>
              <a:rPr sz="1600" spc="5" dirty="0">
                <a:latin typeface="等线" panose="02010600030101010101" pitchFamily="2" charset="-122"/>
                <a:cs typeface="等线" panose="02010600030101010101" pitchFamily="2" charset="-122"/>
              </a:rPr>
              <a:t>使</a:t>
            </a:r>
            <a:r>
              <a:rPr sz="1600" spc="-5" dirty="0">
                <a:latin typeface="等线" panose="02010600030101010101" pitchFamily="2" charset="-122"/>
                <a:cs typeface="等线" panose="02010600030101010101" pitchFamily="2" charset="-122"/>
              </a:rPr>
              <a:t>一维</a:t>
            </a:r>
            <a:r>
              <a:rPr sz="1600" spc="5" dirty="0">
                <a:latin typeface="等线" panose="02010600030101010101" pitchFamily="2" charset="-122"/>
                <a:cs typeface="等线" panose="02010600030101010101" pitchFamily="2" charset="-122"/>
              </a:rPr>
              <a:t>向</a:t>
            </a:r>
            <a:r>
              <a:rPr sz="1600" spc="-5" dirty="0">
                <a:latin typeface="等线" panose="02010600030101010101" pitchFamily="2" charset="-122"/>
                <a:cs typeface="等线" panose="02010600030101010101" pitchFamily="2" charset="-122"/>
              </a:rPr>
              <a:t>量更</a:t>
            </a:r>
            <a:r>
              <a:rPr sz="1600" spc="5" dirty="0">
                <a:latin typeface="等线" panose="02010600030101010101" pitchFamily="2" charset="-122"/>
                <a:cs typeface="等线" panose="02010600030101010101" pitchFamily="2" charset="-122"/>
              </a:rPr>
              <a:t>像</a:t>
            </a:r>
            <a:r>
              <a:rPr sz="1600" spc="-5" dirty="0">
                <a:latin typeface="等线" panose="02010600030101010101" pitchFamily="2" charset="-122"/>
                <a:cs typeface="等线" panose="02010600030101010101" pitchFamily="2" charset="-122"/>
              </a:rPr>
              <a:t>单个</a:t>
            </a:r>
            <a:r>
              <a:rPr sz="1600" spc="5" dirty="0">
                <a:latin typeface="等线" panose="02010600030101010101" pitchFamily="2" charset="-122"/>
                <a:cs typeface="等线" panose="02010600030101010101" pitchFamily="2" charset="-122"/>
              </a:rPr>
              <a:t>数</a:t>
            </a:r>
            <a:r>
              <a:rPr sz="1600" spc="-5" dirty="0">
                <a:latin typeface="等线" panose="02010600030101010101" pitchFamily="2" charset="-122"/>
                <a:cs typeface="等线" panose="02010600030101010101" pitchFamily="2" charset="-122"/>
              </a:rPr>
              <a:t>据</a:t>
            </a:r>
            <a:endParaRPr sz="1600">
              <a:latin typeface="等线" panose="02010600030101010101" pitchFamily="2" charset="-122"/>
              <a:cs typeface="等线" panose="02010600030101010101" pitchFamily="2" charset="-122"/>
            </a:endParaRPr>
          </a:p>
          <a:p>
            <a:pPr marL="149860" indent="-137160">
              <a:lnSpc>
                <a:spcPct val="100000"/>
              </a:lnSpc>
              <a:spcBef>
                <a:spcPts val="575"/>
              </a:spcBef>
              <a:buChar char="•"/>
              <a:tabLst>
                <a:tab pos="149860" algn="l"/>
              </a:tabLst>
            </a:pPr>
            <a:r>
              <a:rPr sz="1600" spc="-5" dirty="0">
                <a:latin typeface="等线" panose="02010600030101010101" pitchFamily="2" charset="-122"/>
                <a:cs typeface="等线" panose="02010600030101010101" pitchFamily="2" charset="-122"/>
              </a:rPr>
              <a:t>设置专门的数组对象，经过优化，可</a:t>
            </a:r>
            <a:r>
              <a:rPr sz="1600" spc="5" dirty="0">
                <a:latin typeface="等线" panose="02010600030101010101" pitchFamily="2" charset="-122"/>
                <a:cs typeface="等线" panose="02010600030101010101" pitchFamily="2" charset="-122"/>
              </a:rPr>
              <a:t>以</a:t>
            </a:r>
            <a:r>
              <a:rPr sz="1600" spc="-5" dirty="0">
                <a:latin typeface="等线" panose="02010600030101010101" pitchFamily="2" charset="-122"/>
                <a:cs typeface="等线" panose="02010600030101010101" pitchFamily="2" charset="-122"/>
              </a:rPr>
              <a:t>提升</a:t>
            </a:r>
            <a:r>
              <a:rPr sz="1600" spc="5" dirty="0">
                <a:latin typeface="等线" panose="02010600030101010101" pitchFamily="2" charset="-122"/>
                <a:cs typeface="等线" panose="02010600030101010101" pitchFamily="2" charset="-122"/>
              </a:rPr>
              <a:t>这</a:t>
            </a:r>
            <a:r>
              <a:rPr sz="1600" spc="-5" dirty="0">
                <a:latin typeface="等线" panose="02010600030101010101" pitchFamily="2" charset="-122"/>
                <a:cs typeface="等线" panose="02010600030101010101" pitchFamily="2" charset="-122"/>
              </a:rPr>
              <a:t>类应</a:t>
            </a:r>
            <a:r>
              <a:rPr sz="1600" spc="5" dirty="0">
                <a:latin typeface="等线" panose="02010600030101010101" pitchFamily="2" charset="-122"/>
                <a:cs typeface="等线" panose="02010600030101010101" pitchFamily="2" charset="-122"/>
              </a:rPr>
              <a:t>用</a:t>
            </a:r>
            <a:r>
              <a:rPr sz="1600" spc="-5" dirty="0">
                <a:latin typeface="等线" panose="02010600030101010101" pitchFamily="2" charset="-122"/>
                <a:cs typeface="等线" panose="02010600030101010101" pitchFamily="2" charset="-122"/>
              </a:rPr>
              <a:t>的运</a:t>
            </a:r>
            <a:r>
              <a:rPr sz="1600" spc="5" dirty="0">
                <a:latin typeface="等线" panose="02010600030101010101" pitchFamily="2" charset="-122"/>
                <a:cs typeface="等线" panose="02010600030101010101" pitchFamily="2" charset="-122"/>
              </a:rPr>
              <a:t>算</a:t>
            </a:r>
            <a:r>
              <a:rPr sz="1600" spc="-5" dirty="0">
                <a:latin typeface="等线" panose="02010600030101010101" pitchFamily="2" charset="-122"/>
                <a:cs typeface="等线" panose="02010600030101010101" pitchFamily="2" charset="-122"/>
              </a:rPr>
              <a:t>速度</a:t>
            </a:r>
            <a:endParaRPr sz="1600">
              <a:latin typeface="等线" panose="02010600030101010101" pitchFamily="2" charset="-122"/>
              <a:cs typeface="等线" panose="02010600030101010101" pitchFamily="2" charset="-122"/>
            </a:endParaRPr>
          </a:p>
        </p:txBody>
      </p:sp>
      <p:sp>
        <p:nvSpPr>
          <p:cNvPr id="4" name="object 4"/>
          <p:cNvSpPr/>
          <p:nvPr/>
        </p:nvSpPr>
        <p:spPr>
          <a:xfrm>
            <a:off x="1536191" y="2304288"/>
            <a:ext cx="6251448" cy="27249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31264" y="2499360"/>
            <a:ext cx="5681472" cy="215493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7</a:t>
            </a:fld>
            <a:endParaRPr sz="1100">
              <a:latin typeface="Tahoma" panose="020B0604030504040204"/>
              <a:cs typeface="Tahoma" panose="020B060403050404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4600" y="285750"/>
            <a:ext cx="3767100" cy="307777"/>
          </a:xfrm>
        </p:spPr>
        <p:txBody>
          <a:bodyPr/>
          <a:lstStyle/>
          <a:p>
            <a:r>
              <a:rPr lang="en-GB" altLang="zh-CN" b="0"/>
              <a:t>Scale-invariant feature transform </a:t>
            </a:r>
            <a:endParaRPr kumimoji="1" lang="zh-CN" altLang="en-US"/>
          </a:p>
        </p:txBody>
      </p:sp>
      <p:sp>
        <p:nvSpPr>
          <p:cNvPr id="6" name="文本占位符 6"/>
          <p:cNvSpPr>
            <a:spLocks noGrp="1"/>
          </p:cNvSpPr>
          <p:nvPr>
            <p:ph type="body" idx="1"/>
          </p:nvPr>
        </p:nvSpPr>
        <p:spPr>
          <a:xfrm>
            <a:off x="685800" y="1047750"/>
            <a:ext cx="7209155" cy="215444"/>
          </a:xfrm>
        </p:spPr>
        <p:txBody>
          <a:bodyPr/>
          <a:lstStyle/>
          <a:p>
            <a:r>
              <a:rPr kumimoji="1" lang="en-US" altLang="zh-CN" dirty="0"/>
              <a:t>5</a:t>
            </a:r>
            <a:r>
              <a:rPr kumimoji="1" lang="zh-CN" altLang="en-US" dirty="0"/>
              <a:t>、匹配结果</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8750"/>
            <a:ext cx="9144000" cy="35550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zh-CN" altLang="en-US" spc="5" dirty="0">
                <a:latin typeface="宋体" panose="02010600030101010101" pitchFamily="2" charset="-122"/>
                <a:cs typeface="宋体" panose="02010600030101010101" pitchFamily="2" charset="-122"/>
              </a:rPr>
              <a:t>图像识别</a:t>
            </a:r>
            <a:r>
              <a:rPr lang="en-US" altLang="zh-CN" spc="5" dirty="0">
                <a:latin typeface="宋体" panose="02010600030101010101" pitchFamily="2" charset="-122"/>
                <a:cs typeface="宋体" panose="02010600030101010101" pitchFamily="2" charset="-122"/>
              </a:rPr>
              <a:t>4</a:t>
            </a:r>
            <a:r>
              <a:rPr lang="zh-CN" altLang="en-US" spc="5" dirty="0">
                <a:latin typeface="宋体" panose="02010600030101010101" pitchFamily="2" charset="-122"/>
                <a:cs typeface="宋体" panose="02010600030101010101" pitchFamily="2" charset="-122"/>
              </a:rPr>
              <a:t>大类任务</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71</a:t>
            </a:fld>
            <a:endParaRPr dirty="0"/>
          </a:p>
        </p:txBody>
      </p:sp>
      <p:sp>
        <p:nvSpPr>
          <p:cNvPr id="7" name="文本框 6"/>
          <p:cNvSpPr txBox="1"/>
          <p:nvPr/>
        </p:nvSpPr>
        <p:spPr>
          <a:xfrm>
            <a:off x="1295400" y="971550"/>
            <a:ext cx="7162800" cy="1077218"/>
          </a:xfrm>
          <a:prstGeom prst="rect">
            <a:avLst/>
          </a:prstGeom>
          <a:noFill/>
        </p:spPr>
        <p:txBody>
          <a:bodyPr wrap="square">
            <a:spAutoFit/>
          </a:bodyPr>
          <a:lstStyle/>
          <a:p>
            <a:pPr marL="285750" indent="-285750" latinLnBrk="1">
              <a:buFont typeface="Wingdings" panose="05000000000000000000" pitchFamily="2" charset="2"/>
              <a:buChar char="Ø"/>
            </a:pPr>
            <a:r>
              <a:rPr lang="zh-CN" altLang="en-US" sz="1600">
                <a:solidFill>
                  <a:srgbClr val="222226"/>
                </a:solidFill>
                <a:latin typeface="微软雅黑" panose="020B0503020204020204" charset="-122"/>
                <a:ea typeface="微软雅黑" panose="020B0503020204020204" charset="-122"/>
              </a:rPr>
              <a:t>图片分类，</a:t>
            </a:r>
            <a:r>
              <a:rPr lang="en-GB" altLang="zh-CN" sz="1600">
                <a:solidFill>
                  <a:srgbClr val="222226"/>
                </a:solidFill>
                <a:latin typeface="微软雅黑" panose="020B0503020204020204" charset="-122"/>
                <a:ea typeface="微软雅黑" panose="020B0503020204020204" charset="-122"/>
              </a:rPr>
              <a:t>Image Classification</a:t>
            </a:r>
            <a:r>
              <a:rPr lang="zh-CN" altLang="en-US"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cnn</a:t>
            </a:r>
            <a:r>
              <a:rPr lang="zh-CN" altLang="en-GB"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alexnet</a:t>
            </a:r>
            <a:r>
              <a:rPr lang="zh-CN" altLang="en-US"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vgg</a:t>
            </a:r>
            <a:r>
              <a:rPr lang="zh-CN" altLang="en-US" sz="1600">
                <a:solidFill>
                  <a:srgbClr val="222226"/>
                </a:solidFill>
                <a:latin typeface="微软雅黑" panose="020B0503020204020204" charset="-122"/>
                <a:ea typeface="微软雅黑" panose="020B0503020204020204" charset="-122"/>
              </a:rPr>
              <a:t>，</a:t>
            </a:r>
            <a:r>
              <a:rPr lang="en-US" altLang="zh-CN" sz="1600">
                <a:solidFill>
                  <a:srgbClr val="222226"/>
                </a:solidFill>
                <a:latin typeface="微软雅黑" panose="020B0503020204020204" charset="-122"/>
                <a:ea typeface="微软雅黑" panose="020B0503020204020204" charset="-122"/>
              </a:rPr>
              <a:t>Resnet</a:t>
            </a:r>
            <a:r>
              <a:rPr lang="zh-CN" altLang="en-US" sz="1600">
                <a:solidFill>
                  <a:srgbClr val="222226"/>
                </a:solidFill>
                <a:latin typeface="微软雅黑" panose="020B0503020204020204" charset="-122"/>
                <a:ea typeface="微软雅黑" panose="020B0503020204020204" charset="-122"/>
              </a:rPr>
              <a:t>）</a:t>
            </a:r>
            <a:endParaRPr lang="en-GB" altLang="zh-CN" sz="1600">
              <a:solidFill>
                <a:srgbClr val="222226"/>
              </a:solidFill>
              <a:latin typeface="微软雅黑" panose="020B0503020204020204" charset="-122"/>
              <a:ea typeface="微软雅黑" panose="020B0503020204020204" charset="-122"/>
            </a:endParaRPr>
          </a:p>
          <a:p>
            <a:pPr marL="285750" indent="-285750" latinLnBrk="1">
              <a:buFont typeface="Wingdings" panose="05000000000000000000" pitchFamily="2" charset="2"/>
              <a:buChar char="Ø"/>
            </a:pPr>
            <a:r>
              <a:rPr lang="zh-CN" altLang="en-US" sz="1600">
                <a:solidFill>
                  <a:srgbClr val="222226"/>
                </a:solidFill>
                <a:latin typeface="微软雅黑" panose="020B0503020204020204" charset="-122"/>
                <a:ea typeface="微软雅黑" panose="020B0503020204020204" charset="-122"/>
              </a:rPr>
              <a:t>目标检测，</a:t>
            </a:r>
            <a:r>
              <a:rPr lang="en-GB" altLang="zh-CN" sz="1600">
                <a:solidFill>
                  <a:srgbClr val="222226"/>
                </a:solidFill>
                <a:latin typeface="微软雅黑" panose="020B0503020204020204" charset="-122"/>
                <a:ea typeface="微软雅黑" panose="020B0503020204020204" charset="-122"/>
              </a:rPr>
              <a:t>object detection</a:t>
            </a:r>
            <a:r>
              <a:rPr lang="zh-CN" altLang="en-US"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rcnn,fast rcnn, faster rcnn</a:t>
            </a:r>
            <a:r>
              <a:rPr lang="zh-CN" altLang="en-US" sz="1600">
                <a:solidFill>
                  <a:srgbClr val="222226"/>
                </a:solidFill>
                <a:latin typeface="微软雅黑" panose="020B0503020204020204" charset="-122"/>
                <a:ea typeface="微软雅黑" panose="020B0503020204020204" charset="-122"/>
              </a:rPr>
              <a:t>）</a:t>
            </a:r>
            <a:endParaRPr lang="en-GB" altLang="zh-CN" sz="1600">
              <a:solidFill>
                <a:srgbClr val="222226"/>
              </a:solidFill>
              <a:latin typeface="微软雅黑" panose="020B0503020204020204" charset="-122"/>
              <a:ea typeface="微软雅黑" panose="020B0503020204020204" charset="-122"/>
            </a:endParaRPr>
          </a:p>
          <a:p>
            <a:pPr marL="285750" indent="-285750" latinLnBrk="1">
              <a:buFont typeface="Wingdings" panose="05000000000000000000" pitchFamily="2" charset="2"/>
              <a:buChar char="Ø"/>
            </a:pPr>
            <a:r>
              <a:rPr lang="zh-CN" altLang="en-US" sz="1600">
                <a:solidFill>
                  <a:srgbClr val="222226"/>
                </a:solidFill>
                <a:latin typeface="微软雅黑" panose="020B0503020204020204" charset="-122"/>
                <a:ea typeface="微软雅黑" panose="020B0503020204020204" charset="-122"/>
              </a:rPr>
              <a:t>语义分割，</a:t>
            </a:r>
            <a:r>
              <a:rPr lang="en-GB" altLang="zh-CN" sz="1600">
                <a:solidFill>
                  <a:srgbClr val="222226"/>
                </a:solidFill>
                <a:latin typeface="微软雅黑" panose="020B0503020204020204" charset="-122"/>
                <a:ea typeface="微软雅黑" panose="020B0503020204020204" charset="-122"/>
              </a:rPr>
              <a:t>semantic scene labeling</a:t>
            </a:r>
            <a:r>
              <a:rPr lang="zh-CN" altLang="en-US"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fcn</a:t>
            </a:r>
            <a:r>
              <a:rPr lang="zh-CN" altLang="en-US" sz="1600">
                <a:solidFill>
                  <a:srgbClr val="222226"/>
                </a:solidFill>
                <a:latin typeface="微软雅黑" panose="020B0503020204020204" charset="-122"/>
                <a:ea typeface="微软雅黑" panose="020B0503020204020204" charset="-122"/>
              </a:rPr>
              <a:t>）</a:t>
            </a:r>
            <a:endParaRPr lang="en-GB" altLang="zh-CN" sz="1600">
              <a:solidFill>
                <a:srgbClr val="222226"/>
              </a:solidFill>
              <a:latin typeface="微软雅黑" panose="020B0503020204020204" charset="-122"/>
              <a:ea typeface="微软雅黑" panose="020B0503020204020204" charset="-122"/>
            </a:endParaRPr>
          </a:p>
          <a:p>
            <a:pPr marL="285750" indent="-285750" latinLnBrk="1">
              <a:buFont typeface="Wingdings" panose="05000000000000000000" pitchFamily="2" charset="2"/>
              <a:buChar char="Ø"/>
            </a:pPr>
            <a:r>
              <a:rPr lang="zh-CN" altLang="en-US" sz="1600">
                <a:solidFill>
                  <a:srgbClr val="222226"/>
                </a:solidFill>
                <a:latin typeface="微软雅黑" panose="020B0503020204020204" charset="-122"/>
                <a:ea typeface="微软雅黑" panose="020B0503020204020204" charset="-122"/>
              </a:rPr>
              <a:t>实例分割，</a:t>
            </a:r>
            <a:r>
              <a:rPr lang="en-GB" altLang="zh-CN" sz="1600">
                <a:solidFill>
                  <a:srgbClr val="222226"/>
                </a:solidFill>
                <a:latin typeface="微软雅黑" panose="020B0503020204020204" charset="-122"/>
                <a:ea typeface="微软雅黑" panose="020B0503020204020204" charset="-122"/>
              </a:rPr>
              <a:t>instance segment</a:t>
            </a:r>
            <a:r>
              <a:rPr lang="zh-CN" altLang="en-US" sz="1600">
                <a:solidFill>
                  <a:srgbClr val="222226"/>
                </a:solidFill>
                <a:latin typeface="微软雅黑" panose="020B0503020204020204" charset="-122"/>
                <a:ea typeface="微软雅黑" panose="020B0503020204020204" charset="-122"/>
              </a:rPr>
              <a:t>（</a:t>
            </a:r>
            <a:r>
              <a:rPr lang="en-GB" altLang="zh-CN" sz="1600">
                <a:solidFill>
                  <a:srgbClr val="222226"/>
                </a:solidFill>
                <a:latin typeface="微软雅黑" panose="020B0503020204020204" charset="-122"/>
                <a:ea typeface="微软雅黑" panose="020B0503020204020204" charset="-122"/>
              </a:rPr>
              <a:t>mask rcnn</a:t>
            </a:r>
            <a:r>
              <a:rPr lang="zh-CN" altLang="en-US" sz="1600">
                <a:solidFill>
                  <a:srgbClr val="222226"/>
                </a:solidFill>
                <a:latin typeface="微软雅黑" panose="020B0503020204020204" charset="-122"/>
                <a:ea typeface="微软雅黑" panose="020B0503020204020204" charset="-122"/>
              </a:rPr>
              <a:t>）</a:t>
            </a:r>
            <a:endParaRPr lang="en-GB" altLang="zh-CN" sz="1600">
              <a:solidFill>
                <a:srgbClr val="222226"/>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2"/>
          <a:stretch>
            <a:fillRect/>
          </a:stretch>
        </p:blipFill>
        <p:spPr>
          <a:xfrm>
            <a:off x="1610180" y="2056393"/>
            <a:ext cx="4999991" cy="305717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72</a:t>
            </a:fld>
            <a:endParaRPr dirty="0"/>
          </a:p>
        </p:txBody>
      </p:sp>
      <p:sp>
        <p:nvSpPr>
          <p:cNvPr id="8" name="文本框 7"/>
          <p:cNvSpPr txBox="1"/>
          <p:nvPr/>
        </p:nvSpPr>
        <p:spPr>
          <a:xfrm>
            <a:off x="1256029" y="2716695"/>
            <a:ext cx="6400800" cy="1477328"/>
          </a:xfrm>
          <a:prstGeom prst="rect">
            <a:avLst/>
          </a:prstGeom>
          <a:noFill/>
        </p:spPr>
        <p:txBody>
          <a:bodyPr wrap="square">
            <a:spAutoFit/>
          </a:bodyPr>
          <a:lstStyle/>
          <a:p>
            <a:r>
              <a:rPr lang="en-GB" altLang="zh-CN" dirty="0"/>
              <a:t> YOLO</a:t>
            </a:r>
            <a:r>
              <a:rPr lang="zh-CN" altLang="en-US" dirty="0"/>
              <a:t>模型是用来进行目标检测的，也就是在一副图像中检测到物体并识别出物体在图像中所在的位置。</a:t>
            </a:r>
            <a:endParaRPr lang="en-US" altLang="zh-CN" dirty="0"/>
          </a:p>
          <a:p>
            <a:r>
              <a:rPr lang="zh-CN" altLang="en-US" dirty="0"/>
              <a:t>输入：图片</a:t>
            </a:r>
            <a:r>
              <a:rPr lang="en-US" altLang="zh-CN" dirty="0"/>
              <a:t>/</a:t>
            </a:r>
            <a:r>
              <a:rPr lang="zh-CN" altLang="en-US" dirty="0"/>
              <a:t>视频</a:t>
            </a:r>
            <a:endParaRPr lang="en-US" altLang="zh-CN" dirty="0"/>
          </a:p>
          <a:p>
            <a:r>
              <a:rPr lang="zh-CN" altLang="en-US" dirty="0"/>
              <a:t>输出：目标的位置信息（比如左上角和右下角的坐标）、目标的预测类别、目标的预测置信度（</a:t>
            </a:r>
            <a:r>
              <a:rPr lang="en-GB" altLang="zh-CN" dirty="0"/>
              <a:t>confidence</a:t>
            </a:r>
            <a:r>
              <a:rPr lang="zh-CN" altLang="en-GB" dirty="0"/>
              <a:t>）。</a:t>
            </a:r>
            <a:endParaRPr lang="zh-CN" alt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442" b="11852"/>
          <a:stretch>
            <a:fillRect/>
          </a:stretch>
        </p:blipFill>
        <p:spPr bwMode="auto">
          <a:xfrm>
            <a:off x="1100328" y="1072832"/>
            <a:ext cx="6400800" cy="15084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73</a:t>
            </a:fld>
            <a:endParaRPr dirty="0"/>
          </a:p>
        </p:txBody>
      </p:sp>
      <p:pic>
        <p:nvPicPr>
          <p:cNvPr id="4" name="图片 3"/>
          <p:cNvPicPr>
            <a:picLocks noChangeAspect="1"/>
          </p:cNvPicPr>
          <p:nvPr/>
        </p:nvPicPr>
        <p:blipFill>
          <a:blip r:embed="rId2"/>
          <a:stretch>
            <a:fillRect/>
          </a:stretch>
        </p:blipFill>
        <p:spPr>
          <a:xfrm>
            <a:off x="762000" y="1047750"/>
            <a:ext cx="3129280" cy="1845310"/>
          </a:xfrm>
          <a:prstGeom prst="rect">
            <a:avLst/>
          </a:prstGeom>
        </p:spPr>
      </p:pic>
      <p:sp>
        <p:nvSpPr>
          <p:cNvPr id="9" name="文本框 8"/>
          <p:cNvSpPr txBox="1"/>
          <p:nvPr/>
        </p:nvSpPr>
        <p:spPr>
          <a:xfrm>
            <a:off x="4267072" y="1580981"/>
            <a:ext cx="3980042" cy="954107"/>
          </a:xfrm>
          <a:prstGeom prst="rect">
            <a:avLst/>
          </a:prstGeom>
          <a:noFill/>
        </p:spPr>
        <p:txBody>
          <a:bodyPr wrap="square">
            <a:spAutoFit/>
          </a:bodyPr>
          <a:lstStyle/>
          <a:p>
            <a:pPr algn="just"/>
            <a:r>
              <a:rPr lang="en-GB" altLang="zh-CN" sz="1400"/>
              <a:t> YOLO</a:t>
            </a:r>
            <a:r>
              <a:rPr lang="en-US" altLang="zh-CN" sz="1400"/>
              <a:t>v3</a:t>
            </a:r>
            <a:r>
              <a:rPr lang="zh-CN" altLang="en-US" sz="1400"/>
              <a:t>很强大，速度上比 </a:t>
            </a:r>
            <a:r>
              <a:rPr lang="en-US" altLang="zh-CN" sz="1400"/>
              <a:t>R-CNN </a:t>
            </a:r>
            <a:r>
              <a:rPr lang="zh-CN" altLang="en-US" sz="1400"/>
              <a:t>快 </a:t>
            </a:r>
            <a:r>
              <a:rPr lang="en-US" altLang="zh-CN" sz="1400"/>
              <a:t>1000 </a:t>
            </a:r>
            <a:r>
              <a:rPr lang="zh-CN" altLang="en-US" sz="1400"/>
              <a:t>倍，比 </a:t>
            </a:r>
            <a:r>
              <a:rPr lang="en-US" altLang="zh-CN" sz="1400"/>
              <a:t>Fast R-CNN </a:t>
            </a:r>
            <a:r>
              <a:rPr lang="zh-CN" altLang="en-US" sz="1400"/>
              <a:t>快 </a:t>
            </a:r>
            <a:r>
              <a:rPr lang="en-US" altLang="zh-CN" sz="1400"/>
              <a:t>100 </a:t>
            </a:r>
            <a:r>
              <a:rPr lang="zh-CN" altLang="en-US" sz="1400"/>
              <a:t>倍。检测准确率上，它不是最准的：</a:t>
            </a:r>
            <a:r>
              <a:rPr lang="en-US" altLang="zh-CN" sz="1400"/>
              <a:t>YOLOv3-608</a:t>
            </a:r>
            <a:r>
              <a:rPr lang="zh-CN" altLang="en-US" sz="1400"/>
              <a:t>比 </a:t>
            </a:r>
            <a:r>
              <a:rPr lang="en-US" altLang="zh-CN" sz="1400"/>
              <a:t>DSSD </a:t>
            </a:r>
            <a:r>
              <a:rPr lang="zh-CN" altLang="en-US" sz="1400"/>
              <a:t>更高，接近 </a:t>
            </a:r>
            <a:r>
              <a:rPr lang="en-US" altLang="zh-CN" sz="1400"/>
              <a:t>FPN</a:t>
            </a:r>
            <a:r>
              <a:rPr lang="zh-CN" altLang="en-US" sz="1400"/>
              <a:t>。但是它的速度不到后二者的</a:t>
            </a:r>
            <a:r>
              <a:rPr lang="en-US" altLang="zh-CN" sz="1400"/>
              <a:t>1/3</a:t>
            </a:r>
            <a:r>
              <a:rPr lang="zh-CN" altLang="en-US" sz="1400"/>
              <a:t>。</a:t>
            </a:r>
          </a:p>
        </p:txBody>
      </p:sp>
      <p:sp>
        <p:nvSpPr>
          <p:cNvPr id="7" name="文本框 6"/>
          <p:cNvSpPr txBox="1"/>
          <p:nvPr/>
        </p:nvSpPr>
        <p:spPr>
          <a:xfrm>
            <a:off x="762000" y="3181350"/>
            <a:ext cx="7606030" cy="1337945"/>
          </a:xfrm>
          <a:prstGeom prst="rect">
            <a:avLst/>
          </a:prstGeom>
          <a:noFill/>
        </p:spPr>
        <p:txBody>
          <a:bodyPr wrap="square" rtlCol="0" anchor="t">
            <a:spAutoFit/>
          </a:bodyPr>
          <a:lstStyle/>
          <a:p>
            <a:pPr lvl="0" algn="just">
              <a:lnSpc>
                <a:spcPct val="150000"/>
              </a:lnSpc>
              <a:buClrTx/>
              <a:buSzTx/>
              <a:buFontTx/>
            </a:pPr>
            <a:r>
              <a:rPr lang="en-GB" altLang="zh-CN" b="1" dirty="0">
                <a:solidFill>
                  <a:srgbClr val="FF0000"/>
                </a:solidFill>
                <a:sym typeface="+mn-ea"/>
              </a:rPr>
              <a:t>YOLOv8是YOLO 的</a:t>
            </a:r>
            <a:r>
              <a:rPr lang="zh-CN" altLang="en-US" b="1" dirty="0">
                <a:solidFill>
                  <a:srgbClr val="FF0000"/>
                </a:solidFill>
                <a:sym typeface="+mn-ea"/>
              </a:rPr>
              <a:t>较</a:t>
            </a:r>
            <a:r>
              <a:rPr lang="en-GB" altLang="zh-CN" b="1" dirty="0" err="1">
                <a:solidFill>
                  <a:srgbClr val="FF0000"/>
                </a:solidFill>
                <a:sym typeface="+mn-ea"/>
              </a:rPr>
              <a:t>新版本，由Ultralytics</a:t>
            </a:r>
            <a:r>
              <a:rPr lang="en-GB" altLang="zh-CN" b="1" dirty="0">
                <a:solidFill>
                  <a:srgbClr val="FF0000"/>
                </a:solidFill>
                <a:sym typeface="+mn-ea"/>
              </a:rPr>
              <a:t> 提供。YOLOv8 </a:t>
            </a:r>
            <a:r>
              <a:rPr lang="en-GB" altLang="zh-CN" b="1" dirty="0" err="1">
                <a:solidFill>
                  <a:srgbClr val="FF0000"/>
                </a:solidFill>
                <a:sym typeface="+mn-ea"/>
              </a:rPr>
              <a:t>支持全方位的视觉</a:t>
            </a:r>
            <a:r>
              <a:rPr lang="en-GB" altLang="zh-CN" b="1" dirty="0">
                <a:solidFill>
                  <a:srgbClr val="FF0000"/>
                </a:solidFill>
                <a:sym typeface="+mn-ea"/>
              </a:rPr>
              <a:t> AI </a:t>
            </a:r>
            <a:r>
              <a:rPr lang="en-GB" altLang="zh-CN" b="1" dirty="0" err="1">
                <a:solidFill>
                  <a:srgbClr val="FF0000"/>
                </a:solidFill>
                <a:sym typeface="+mn-ea"/>
              </a:rPr>
              <a:t>任务，包括检测、分割、姿态估计、跟踪和分类</a:t>
            </a:r>
            <a:r>
              <a:rPr lang="en-GB" altLang="zh-CN" b="1" dirty="0">
                <a:solidFill>
                  <a:srgbClr val="FF0000"/>
                </a:solidFill>
                <a:sym typeface="+mn-ea"/>
              </a:rPr>
              <a:t>。</a:t>
            </a:r>
          </a:p>
          <a:p>
            <a:pPr lvl="0" algn="just">
              <a:lnSpc>
                <a:spcPct val="150000"/>
              </a:lnSpc>
              <a:buClrTx/>
              <a:buSzTx/>
              <a:buFontTx/>
            </a:pPr>
            <a:r>
              <a:rPr lang="zh-CN" altLang="en-US" b="1" dirty="0">
                <a:solidFill>
                  <a:srgbClr val="FF0000"/>
                </a:solidFill>
                <a:sym typeface="+mn-ea"/>
              </a:rPr>
              <a:t>项目地址：https://github.com/ultralytics/ultralytics?tab=readme-ov-file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74</a:t>
            </a:fld>
            <a:endParaRPr dirty="0"/>
          </a:p>
        </p:txBody>
      </p:sp>
      <p:pic>
        <p:nvPicPr>
          <p:cNvPr id="7" name="图片 6"/>
          <p:cNvPicPr>
            <a:picLocks noChangeAspect="1"/>
          </p:cNvPicPr>
          <p:nvPr/>
        </p:nvPicPr>
        <p:blipFill>
          <a:blip r:embed="rId3"/>
          <a:stretch>
            <a:fillRect/>
          </a:stretch>
        </p:blipFill>
        <p:spPr>
          <a:xfrm>
            <a:off x="725168" y="953373"/>
            <a:ext cx="7924800" cy="410865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75</a:t>
            </a:fld>
            <a:endParaRPr dirty="0"/>
          </a:p>
        </p:txBody>
      </p:sp>
      <p:pic>
        <p:nvPicPr>
          <p:cNvPr id="8" name="图片 7"/>
          <p:cNvPicPr>
            <a:picLocks noChangeAspect="1"/>
          </p:cNvPicPr>
          <p:nvPr/>
        </p:nvPicPr>
        <p:blipFill>
          <a:blip r:embed="rId3"/>
          <a:stretch>
            <a:fillRect/>
          </a:stretch>
        </p:blipFill>
        <p:spPr>
          <a:xfrm>
            <a:off x="-13741" y="747906"/>
            <a:ext cx="9144000" cy="442901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349006"/>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76</a:t>
            </a:fld>
            <a:endParaRPr dirty="0"/>
          </a:p>
        </p:txBody>
      </p:sp>
      <p:pic>
        <p:nvPicPr>
          <p:cNvPr id="3074"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399" y="886388"/>
            <a:ext cx="5180806" cy="426577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6171109" y="1971585"/>
            <a:ext cx="2439492" cy="1200329"/>
          </a:xfrm>
          <a:prstGeom prst="rect">
            <a:avLst/>
          </a:prstGeom>
          <a:noFill/>
        </p:spPr>
        <p:txBody>
          <a:bodyPr wrap="square">
            <a:spAutoFit/>
          </a:bodyPr>
          <a:lstStyle/>
          <a:p>
            <a:r>
              <a:rPr lang="zh-CN" altLang="en-US" b="0" i="0" u="none" strike="noStrike">
                <a:solidFill>
                  <a:srgbClr val="000000"/>
                </a:solidFill>
                <a:effectLst/>
                <a:latin typeface="Helvetica Neue" panose="02000503000000020004" pitchFamily="2" charset="0"/>
              </a:rPr>
              <a:t>特点：它将</a:t>
            </a:r>
            <a:r>
              <a:rPr lang="zh-CN" altLang="en-US" b="1" i="0" u="none" strike="noStrike">
                <a:solidFill>
                  <a:srgbClr val="000000"/>
                </a:solidFill>
                <a:effectLst/>
                <a:latin typeface="Helvetica Neue" panose="02000503000000020004" pitchFamily="2" charset="0"/>
              </a:rPr>
              <a:t>预测分在三个尺度</a:t>
            </a:r>
            <a:r>
              <a:rPr lang="zh-CN" altLang="en-US" b="0" i="0" u="none" strike="noStrike">
                <a:solidFill>
                  <a:srgbClr val="000000"/>
                </a:solidFill>
                <a:effectLst/>
                <a:latin typeface="Helvetica Neue" panose="02000503000000020004" pitchFamily="2" charset="0"/>
              </a:rPr>
              <a:t>（</a:t>
            </a:r>
            <a:r>
              <a:rPr lang="en-GB" altLang="zh-CN" b="0" i="0" u="none" strike="noStrike">
                <a:solidFill>
                  <a:srgbClr val="000000"/>
                </a:solidFill>
                <a:effectLst/>
                <a:latin typeface="Helvetica Neue" panose="02000503000000020004" pitchFamily="2" charset="0"/>
              </a:rPr>
              <a:t>Scale</a:t>
            </a:r>
            <a:r>
              <a:rPr lang="zh-CN" altLang="en-GB" b="0" i="0" u="none" strike="noStrike">
                <a:solidFill>
                  <a:srgbClr val="000000"/>
                </a:solidFill>
                <a:effectLst/>
                <a:latin typeface="Helvetica Neue" panose="02000503000000020004" pitchFamily="2" charset="0"/>
              </a:rPr>
              <a:t>）</a:t>
            </a:r>
            <a:r>
              <a:rPr lang="zh-CN" altLang="en-US" b="0" i="0" u="none" strike="noStrike">
                <a:solidFill>
                  <a:srgbClr val="000000"/>
                </a:solidFill>
                <a:effectLst/>
                <a:latin typeface="Helvetica Neue" panose="02000503000000020004" pitchFamily="2" charset="0"/>
              </a:rPr>
              <a:t>进行，也</a:t>
            </a:r>
            <a:r>
              <a:rPr lang="zh-CN" altLang="en-US" b="1" i="0" u="none" strike="noStrike">
                <a:solidFill>
                  <a:srgbClr val="000000"/>
                </a:solidFill>
                <a:effectLst/>
                <a:latin typeface="Helvetica Neue" panose="02000503000000020004" pitchFamily="2" charset="0"/>
              </a:rPr>
              <a:t>在三个</a:t>
            </a:r>
            <a:r>
              <a:rPr lang="en-GB" altLang="zh-CN" b="1" i="0" u="none" strike="noStrike">
                <a:solidFill>
                  <a:srgbClr val="000000"/>
                </a:solidFill>
                <a:effectLst/>
                <a:latin typeface="Helvetica Neue" panose="02000503000000020004" pitchFamily="2" charset="0"/>
              </a:rPr>
              <a:t>scale</a:t>
            </a:r>
            <a:r>
              <a:rPr lang="zh-CN" altLang="en-US" b="1" i="0" u="none" strike="noStrike">
                <a:solidFill>
                  <a:srgbClr val="000000"/>
                </a:solidFill>
                <a:effectLst/>
                <a:latin typeface="Helvetica Neue" panose="02000503000000020004" pitchFamily="2" charset="0"/>
              </a:rPr>
              <a:t>分别输出</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34636" y="1769193"/>
            <a:ext cx="9144000" cy="1334814"/>
          </a:xfrm>
          <a:prstGeom prst="rect">
            <a:avLst/>
          </a:prstGeom>
        </p:spPr>
      </p:pic>
      <p:sp>
        <p:nvSpPr>
          <p:cNvPr id="5" name="object 2"/>
          <p:cNvSpPr txBox="1">
            <a:spLocks noGrp="1"/>
          </p:cNvSpPr>
          <p:nvPr>
            <p:ph type="title"/>
          </p:nvPr>
        </p:nvSpPr>
        <p:spPr>
          <a:xfrm>
            <a:off x="3733800" y="349006"/>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endParaRPr kumimoji="1" lang="zh-CN" altLang="en-US"/>
          </a:p>
        </p:txBody>
      </p:sp>
      <p:pic>
        <p:nvPicPr>
          <p:cNvPr id="4" name="图片 3"/>
          <p:cNvPicPr>
            <a:picLocks noChangeAspect="1"/>
          </p:cNvPicPr>
          <p:nvPr/>
        </p:nvPicPr>
        <p:blipFill>
          <a:blip r:embed="rId3"/>
          <a:stretch>
            <a:fillRect/>
          </a:stretch>
        </p:blipFill>
        <p:spPr>
          <a:xfrm>
            <a:off x="0" y="561111"/>
            <a:ext cx="9144000" cy="1334814"/>
          </a:xfrm>
          <a:prstGeom prst="rect">
            <a:avLst/>
          </a:prstGeom>
        </p:spPr>
      </p:pic>
      <p:sp>
        <p:nvSpPr>
          <p:cNvPr id="5" name="object 2"/>
          <p:cNvSpPr txBox="1">
            <a:spLocks noGrp="1"/>
          </p:cNvSpPr>
          <p:nvPr>
            <p:ph type="title"/>
          </p:nvPr>
        </p:nvSpPr>
        <p:spPr>
          <a:xfrm>
            <a:off x="3733800" y="349006"/>
            <a:ext cx="2685161" cy="321242"/>
          </a:xfrm>
          <a:prstGeom prst="rect">
            <a:avLst/>
          </a:prstGeom>
        </p:spPr>
        <p:txBody>
          <a:bodyPr vert="horz" wrap="square" lIns="0" tIns="13335" rIns="0" bIns="0" rtlCol="0">
            <a:spAutoFit/>
          </a:bodyPr>
          <a:lstStyle/>
          <a:p>
            <a:pPr marL="12700">
              <a:lnSpc>
                <a:spcPct val="100000"/>
              </a:lnSpc>
              <a:spcBef>
                <a:spcPts val="105"/>
              </a:spcBef>
            </a:pPr>
            <a:r>
              <a:rPr lang="en-US" spc="5" dirty="0" err="1">
                <a:latin typeface="宋体" panose="02010600030101010101" pitchFamily="2" charset="-122"/>
                <a:cs typeface="宋体" panose="02010600030101010101" pitchFamily="2" charset="-122"/>
              </a:rPr>
              <a:t>YOLO模型介绍</a:t>
            </a:r>
            <a:endParaRPr spc="5" dirty="0">
              <a:latin typeface="宋体" panose="02010600030101010101" pitchFamily="2" charset="-122"/>
              <a:cs typeface="宋体" panose="02010600030101010101" pitchFamily="2" charset="-122"/>
            </a:endParaRPr>
          </a:p>
        </p:txBody>
      </p:sp>
      <p:pic>
        <p:nvPicPr>
          <p:cNvPr id="6" name="图片 5"/>
          <p:cNvPicPr>
            <a:picLocks noChangeAspect="1"/>
          </p:cNvPicPr>
          <p:nvPr/>
        </p:nvPicPr>
        <p:blipFill>
          <a:blip r:embed="rId4"/>
          <a:stretch>
            <a:fillRect/>
          </a:stretch>
        </p:blipFill>
        <p:spPr>
          <a:xfrm>
            <a:off x="0" y="48006"/>
            <a:ext cx="9144000" cy="504748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85750"/>
            <a:ext cx="3898963" cy="320675"/>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79</a:t>
            </a:fld>
            <a:endParaRPr dirty="0"/>
          </a:p>
        </p:txBody>
      </p:sp>
      <p:sp>
        <p:nvSpPr>
          <p:cNvPr id="8" name="文本框 7"/>
          <p:cNvSpPr txBox="1"/>
          <p:nvPr/>
        </p:nvSpPr>
        <p:spPr>
          <a:xfrm>
            <a:off x="1143000" y="1047750"/>
            <a:ext cx="5490210" cy="3538220"/>
          </a:xfrm>
          <a:prstGeom prst="rect">
            <a:avLst/>
          </a:prstGeom>
          <a:noFill/>
        </p:spPr>
        <p:txBody>
          <a:bodyPr wrap="square">
            <a:spAutoFit/>
          </a:bodyPr>
          <a:lstStyle/>
          <a:p>
            <a:r>
              <a:rPr lang="zh-CN" altLang="en-US" sz="1400" b="1" dirty="0"/>
              <a:t>OpenCV与YOLO的版本适配</a:t>
            </a:r>
          </a:p>
          <a:p>
            <a:endParaRPr lang="zh-CN" altLang="en-US" sz="1400" dirty="0"/>
          </a:p>
          <a:p>
            <a:r>
              <a:rPr lang="zh-CN" altLang="en-US" sz="1400" dirty="0"/>
              <a:t>YOLOv3支持OpenCV3.4.2版本及以上</a:t>
            </a:r>
            <a:endParaRPr lang="en-US" altLang="zh-CN" sz="1400" dirty="0"/>
          </a:p>
          <a:p>
            <a:r>
              <a:rPr lang="zh-CN" altLang="en-US" sz="1400" dirty="0"/>
              <a:t>参考链接：https://zhuanlan.zhihu.com/p/53315547</a:t>
            </a:r>
          </a:p>
          <a:p>
            <a:endParaRPr lang="zh-CN" altLang="en-US" sz="1400" dirty="0"/>
          </a:p>
          <a:p>
            <a:r>
              <a:rPr lang="zh-CN" altLang="en-US" sz="1400" dirty="0"/>
              <a:t>YOLOv4支持opencv4.4版本及以上</a:t>
            </a:r>
          </a:p>
          <a:p>
            <a:r>
              <a:rPr lang="zh-CN" altLang="en-US" sz="1400" dirty="0"/>
              <a:t>参考链接：</a:t>
            </a:r>
          </a:p>
          <a:p>
            <a:r>
              <a:rPr lang="zh-CN" altLang="en-US" sz="1400" dirty="0"/>
              <a:t>https://blog.csdn.net/qq_34717531/article/details/108240103</a:t>
            </a:r>
          </a:p>
          <a:p>
            <a:r>
              <a:rPr lang="zh-CN" altLang="en-US" sz="1400" dirty="0"/>
              <a:t>https://zhuanlan.zhihu.com/p/228360086</a:t>
            </a:r>
          </a:p>
          <a:p>
            <a:endParaRPr lang="zh-CN" altLang="en-US" sz="1400" dirty="0"/>
          </a:p>
          <a:p>
            <a:r>
              <a:rPr lang="zh-CN" altLang="en-US" sz="1400" dirty="0"/>
              <a:t>部署YOLOv5</a:t>
            </a:r>
          </a:p>
          <a:p>
            <a:r>
              <a:rPr lang="zh-CN" altLang="en-US" sz="1400" dirty="0"/>
              <a:t>（1）如果使用pt模型去部署的话，OpenCV4.4及以上都是可以的</a:t>
            </a:r>
          </a:p>
          <a:p>
            <a:r>
              <a:rPr lang="zh-CN" altLang="en-US" sz="1400" dirty="0"/>
              <a:t>（2）如果转换成onnx模型去部署的话，建议使用OpenCV4.5及以上。</a:t>
            </a:r>
          </a:p>
          <a:p>
            <a:r>
              <a:rPr lang="zh-CN" altLang="en-US" sz="1400" dirty="0"/>
              <a:t>参考链接：</a:t>
            </a:r>
          </a:p>
          <a:p>
            <a:r>
              <a:rPr lang="zh-CN" altLang="en-US" sz="1400" dirty="0"/>
              <a:t>https://blog.csdn.net/sinat_38685124/article/details/119969668</a:t>
            </a:r>
          </a:p>
          <a:p>
            <a:r>
              <a:rPr lang="zh-CN" altLang="en-US" sz="1400" dirty="0"/>
              <a:t>https://blog.csdn.net/m0_46749624/article/details/122388802</a:t>
            </a:r>
          </a:p>
        </p:txBody>
      </p:sp>
      <p:sp>
        <p:nvSpPr>
          <p:cNvPr id="4" name="文本框 3"/>
          <p:cNvSpPr txBox="1"/>
          <p:nvPr/>
        </p:nvSpPr>
        <p:spPr>
          <a:xfrm>
            <a:off x="6324600" y="1885950"/>
            <a:ext cx="2343785" cy="962956"/>
          </a:xfrm>
          <a:prstGeom prst="rect">
            <a:avLst/>
          </a:prstGeom>
          <a:noFill/>
        </p:spPr>
        <p:txBody>
          <a:bodyPr wrap="square">
            <a:spAutoFit/>
          </a:bodyPr>
          <a:lstStyle/>
          <a:p>
            <a:pPr algn="ctr">
              <a:lnSpc>
                <a:spcPct val="150000"/>
              </a:lnSpc>
            </a:pPr>
            <a:r>
              <a:rPr lang="zh-CN" altLang="en-US" sz="2000" b="1" dirty="0">
                <a:solidFill>
                  <a:srgbClr val="FF0000"/>
                </a:solidFill>
              </a:rPr>
              <a:t>版本问题请多参考网上教程！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5" name="object 5"/>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8</a:t>
            </a:fld>
            <a:endParaRPr sz="1100">
              <a:latin typeface="Tahoma" panose="020B0604030504040204"/>
              <a:cs typeface="Tahoma" panose="020B0604030504040204"/>
            </a:endParaRPr>
          </a:p>
        </p:txBody>
      </p:sp>
      <p:graphicFrame>
        <p:nvGraphicFramePr>
          <p:cNvPr id="3" name="object 3"/>
          <p:cNvGraphicFramePr>
            <a:graphicFrameLocks noGrp="1"/>
          </p:cNvGraphicFramePr>
          <p:nvPr/>
        </p:nvGraphicFramePr>
        <p:xfrm>
          <a:off x="1528572" y="2953511"/>
          <a:ext cx="6083300" cy="1643479"/>
        </p:xfrm>
        <a:graphic>
          <a:graphicData uri="http://schemas.openxmlformats.org/drawingml/2006/table">
            <a:tbl>
              <a:tblPr firstRow="1" bandRow="1">
                <a:tableStyleId>{2D5ABB26-0587-4C30-8999-92F81FD0307C}</a:tableStyleId>
              </a:tblPr>
              <a:tblGrid>
                <a:gridCol w="1868805">
                  <a:extLst>
                    <a:ext uri="{9D8B030D-6E8A-4147-A177-3AD203B41FA5}">
                      <a16:colId xmlns:a16="http://schemas.microsoft.com/office/drawing/2014/main" val="20000"/>
                    </a:ext>
                  </a:extLst>
                </a:gridCol>
                <a:gridCol w="4214495">
                  <a:extLst>
                    <a:ext uri="{9D8B030D-6E8A-4147-A177-3AD203B41FA5}">
                      <a16:colId xmlns:a16="http://schemas.microsoft.com/office/drawing/2014/main" val="20001"/>
                    </a:ext>
                  </a:extLst>
                </a:gridCol>
              </a:tblGrid>
              <a:tr h="272795">
                <a:tc>
                  <a:txBody>
                    <a:bodyPr/>
                    <a:lstStyle/>
                    <a:p>
                      <a:pPr marL="547370">
                        <a:lnSpc>
                          <a:spcPct val="100000"/>
                        </a:lnSpc>
                        <a:spcBef>
                          <a:spcPts val="270"/>
                        </a:spcBef>
                      </a:pPr>
                      <a:r>
                        <a:rPr sz="1200" b="1" dirty="0">
                          <a:latin typeface="等线" panose="02010600030101010101" pitchFamily="2" charset="-122"/>
                          <a:cs typeface="等线" panose="02010600030101010101" pitchFamily="2" charset="-122"/>
                        </a:rPr>
                        <a:t>属性</a:t>
                      </a:r>
                      <a:endParaRPr sz="1200">
                        <a:latin typeface="等线" panose="02010600030101010101" pitchFamily="2" charset="-122"/>
                        <a:cs typeface="等线" panose="02010600030101010101" pitchFamily="2" charset="-122"/>
                      </a:endParaRPr>
                    </a:p>
                  </a:txBody>
                  <a:tcPr marL="0" marR="0" marT="342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marL="91440">
                        <a:lnSpc>
                          <a:spcPct val="100000"/>
                        </a:lnSpc>
                        <a:spcBef>
                          <a:spcPts val="270"/>
                        </a:spcBef>
                      </a:pPr>
                      <a:r>
                        <a:rPr sz="1200" b="1" dirty="0">
                          <a:latin typeface="等线" panose="02010600030101010101" pitchFamily="2" charset="-122"/>
                          <a:cs typeface="等线" panose="02010600030101010101" pitchFamily="2" charset="-122"/>
                        </a:rPr>
                        <a:t>说明</a:t>
                      </a:r>
                      <a:endParaRPr sz="1200">
                        <a:latin typeface="等线" panose="02010600030101010101" pitchFamily="2" charset="-122"/>
                        <a:cs typeface="等线" panose="02010600030101010101" pitchFamily="2" charset="-122"/>
                      </a:endParaRPr>
                    </a:p>
                  </a:txBody>
                  <a:tcPr marL="0" marR="0" marT="342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274320">
                <a:tc>
                  <a:txBody>
                    <a:bodyPr/>
                    <a:lstStyle/>
                    <a:p>
                      <a:pPr marL="547370">
                        <a:lnSpc>
                          <a:spcPct val="100000"/>
                        </a:lnSpc>
                        <a:spcBef>
                          <a:spcPts val="280"/>
                        </a:spcBef>
                      </a:pPr>
                      <a:r>
                        <a:rPr sz="1200" spc="-5" dirty="0">
                          <a:latin typeface="等线" panose="02010600030101010101" pitchFamily="2" charset="-122"/>
                          <a:cs typeface="等线" panose="02010600030101010101" pitchFamily="2" charset="-122"/>
                        </a:rPr>
                        <a:t>.ndim</a:t>
                      </a:r>
                      <a:endParaRPr sz="1200">
                        <a:latin typeface="等线" panose="02010600030101010101" pitchFamily="2" charset="-122"/>
                        <a:cs typeface="等线" panose="02010600030101010101" pitchFamily="2" charset="-122"/>
                      </a:endParaRPr>
                    </a:p>
                  </a:txBody>
                  <a:tcPr marL="0" marR="0" marT="355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280"/>
                        </a:spcBef>
                      </a:pPr>
                      <a:r>
                        <a:rPr sz="1200" spc="-5" dirty="0">
                          <a:latin typeface="等线" panose="02010600030101010101" pitchFamily="2" charset="-122"/>
                          <a:cs typeface="等线" panose="02010600030101010101" pitchFamily="2" charset="-122"/>
                        </a:rPr>
                        <a:t>秩，即轴的数量或维度的数量</a:t>
                      </a:r>
                      <a:endParaRPr sz="1200">
                        <a:latin typeface="等线" panose="02010600030101010101" pitchFamily="2" charset="-122"/>
                        <a:cs typeface="等线" panose="02010600030101010101" pitchFamily="2" charset="-122"/>
                      </a:endParaRPr>
                    </a:p>
                  </a:txBody>
                  <a:tcPr marL="0" marR="0" marT="3556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74319">
                <a:tc>
                  <a:txBody>
                    <a:bodyPr/>
                    <a:lstStyle/>
                    <a:p>
                      <a:pPr marL="547370">
                        <a:lnSpc>
                          <a:spcPct val="100000"/>
                        </a:lnSpc>
                        <a:spcBef>
                          <a:spcPts val="285"/>
                        </a:spcBef>
                      </a:pPr>
                      <a:r>
                        <a:rPr sz="1200" spc="-5" dirty="0">
                          <a:latin typeface="等线" panose="02010600030101010101" pitchFamily="2" charset="-122"/>
                          <a:cs typeface="等线" panose="02010600030101010101" pitchFamily="2" charset="-122"/>
                        </a:rPr>
                        <a:t>.shape</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285"/>
                        </a:spcBef>
                      </a:pPr>
                      <a:r>
                        <a:rPr sz="1200" spc="-5" dirty="0">
                          <a:latin typeface="等线" panose="02010600030101010101" pitchFamily="2" charset="-122"/>
                          <a:cs typeface="等线" panose="02010600030101010101" pitchFamily="2" charset="-122"/>
                        </a:rPr>
                        <a:t>ndarray</a:t>
                      </a:r>
                      <a:r>
                        <a:rPr sz="1200" dirty="0">
                          <a:latin typeface="等线" panose="02010600030101010101" pitchFamily="2" charset="-122"/>
                          <a:cs typeface="等线" panose="02010600030101010101" pitchFamily="2" charset="-122"/>
                        </a:rPr>
                        <a:t>对象的尺度，对于矩阵</a:t>
                      </a:r>
                      <a:r>
                        <a:rPr sz="1200" spc="-5" dirty="0">
                          <a:latin typeface="等线" panose="02010600030101010101" pitchFamily="2" charset="-122"/>
                          <a:cs typeface="等线" panose="02010600030101010101" pitchFamily="2" charset="-122"/>
                        </a:rPr>
                        <a:t>，n</a:t>
                      </a:r>
                      <a:r>
                        <a:rPr sz="1200" dirty="0">
                          <a:latin typeface="等线" panose="02010600030101010101" pitchFamily="2" charset="-122"/>
                          <a:cs typeface="等线" panose="02010600030101010101" pitchFamily="2" charset="-122"/>
                        </a:rPr>
                        <a:t>行</a:t>
                      </a:r>
                      <a:r>
                        <a:rPr sz="1200" spc="-5" dirty="0">
                          <a:latin typeface="等线" panose="02010600030101010101" pitchFamily="2" charset="-122"/>
                          <a:cs typeface="等线" panose="02010600030101010101" pitchFamily="2" charset="-122"/>
                        </a:rPr>
                        <a:t>m</a:t>
                      </a:r>
                      <a:r>
                        <a:rPr sz="1200" dirty="0">
                          <a:latin typeface="等线" panose="02010600030101010101" pitchFamily="2" charset="-122"/>
                          <a:cs typeface="等线" panose="02010600030101010101" pitchFamily="2" charset="-122"/>
                        </a:rPr>
                        <a:t>列</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74269">
                <a:tc>
                  <a:txBody>
                    <a:bodyPr/>
                    <a:lstStyle/>
                    <a:p>
                      <a:pPr marL="547370">
                        <a:lnSpc>
                          <a:spcPct val="100000"/>
                        </a:lnSpc>
                        <a:spcBef>
                          <a:spcPts val="285"/>
                        </a:spcBef>
                      </a:pPr>
                      <a:r>
                        <a:rPr sz="1200" spc="-5" dirty="0">
                          <a:latin typeface="等线" panose="02010600030101010101" pitchFamily="2" charset="-122"/>
                          <a:cs typeface="等线" panose="02010600030101010101" pitchFamily="2" charset="-122"/>
                        </a:rPr>
                        <a:t>.size</a:t>
                      </a:r>
                      <a:endParaRPr sz="1200">
                        <a:latin typeface="等线" panose="02010600030101010101" pitchFamily="2" charset="-122"/>
                        <a:cs typeface="等线" panose="02010600030101010101" pitchFamily="2" charset="-122"/>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285"/>
                        </a:spcBef>
                      </a:pPr>
                      <a:r>
                        <a:rPr sz="1200" spc="-5" dirty="0">
                          <a:latin typeface="等线" panose="02010600030101010101" pitchFamily="2" charset="-122"/>
                          <a:cs typeface="等线" panose="02010600030101010101" pitchFamily="2" charset="-122"/>
                        </a:rPr>
                        <a:t>ndarray</a:t>
                      </a:r>
                      <a:r>
                        <a:rPr sz="1200" dirty="0">
                          <a:latin typeface="等线" panose="02010600030101010101" pitchFamily="2" charset="-122"/>
                          <a:cs typeface="等线" panose="02010600030101010101" pitchFamily="2" charset="-122"/>
                        </a:rPr>
                        <a:t>对象元素的个数，相当于</a:t>
                      </a:r>
                      <a:r>
                        <a:rPr sz="1200" spc="-5" dirty="0">
                          <a:latin typeface="等线" panose="02010600030101010101" pitchFamily="2" charset="-122"/>
                          <a:cs typeface="等线" panose="02010600030101010101" pitchFamily="2" charset="-122"/>
                        </a:rPr>
                        <a:t>.shape</a:t>
                      </a:r>
                      <a:r>
                        <a:rPr sz="1200" dirty="0">
                          <a:latin typeface="等线" panose="02010600030101010101" pitchFamily="2" charset="-122"/>
                          <a:cs typeface="等线" panose="02010600030101010101" pitchFamily="2" charset="-122"/>
                        </a:rPr>
                        <a:t>中</a:t>
                      </a:r>
                      <a:r>
                        <a:rPr sz="1200" spc="-5" dirty="0">
                          <a:latin typeface="等线" panose="02010600030101010101" pitchFamily="2" charset="-122"/>
                          <a:cs typeface="等线" panose="02010600030101010101" pitchFamily="2" charset="-122"/>
                        </a:rPr>
                        <a:t>n*m</a:t>
                      </a:r>
                      <a:r>
                        <a:rPr sz="1200" dirty="0">
                          <a:latin typeface="等线" panose="02010600030101010101" pitchFamily="2" charset="-122"/>
                          <a:cs typeface="等线" panose="02010600030101010101" pitchFamily="2" charset="-122"/>
                        </a:rPr>
                        <a:t>的</a:t>
                      </a:r>
                      <a:endParaRPr sz="1200">
                        <a:latin typeface="等线" panose="02010600030101010101" pitchFamily="2" charset="-122"/>
                        <a:cs typeface="等线" panose="02010600030101010101" pitchFamily="2" charset="-122"/>
                      </a:endParaRPr>
                    </a:p>
                  </a:txBody>
                  <a:tcPr marL="0" marR="0" marT="3619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274320">
                <a:tc>
                  <a:txBody>
                    <a:bodyPr/>
                    <a:lstStyle/>
                    <a:p>
                      <a:pPr marL="547370">
                        <a:lnSpc>
                          <a:spcPct val="100000"/>
                        </a:lnSpc>
                        <a:spcBef>
                          <a:spcPts val="285"/>
                        </a:spcBef>
                      </a:pPr>
                      <a:r>
                        <a:rPr sz="1200" spc="-5" dirty="0">
                          <a:latin typeface="等线" panose="02010600030101010101" pitchFamily="2" charset="-122"/>
                          <a:cs typeface="等线" panose="02010600030101010101" pitchFamily="2" charset="-122"/>
                        </a:rPr>
                        <a:t>.dtype</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285"/>
                        </a:spcBef>
                      </a:pPr>
                      <a:r>
                        <a:rPr sz="1200" spc="-5" dirty="0">
                          <a:latin typeface="等线" panose="02010600030101010101" pitchFamily="2" charset="-122"/>
                          <a:cs typeface="等线" panose="02010600030101010101" pitchFamily="2" charset="-122"/>
                        </a:rPr>
                        <a:t>ndarray</a:t>
                      </a:r>
                      <a:r>
                        <a:rPr sz="1200" dirty="0">
                          <a:latin typeface="等线" panose="02010600030101010101" pitchFamily="2" charset="-122"/>
                          <a:cs typeface="等线" panose="02010600030101010101" pitchFamily="2" charset="-122"/>
                        </a:rPr>
                        <a:t>对象的元素类型</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273456">
                <a:tc>
                  <a:txBody>
                    <a:bodyPr/>
                    <a:lstStyle/>
                    <a:p>
                      <a:pPr marL="547370">
                        <a:lnSpc>
                          <a:spcPct val="100000"/>
                        </a:lnSpc>
                        <a:spcBef>
                          <a:spcPts val="285"/>
                        </a:spcBef>
                      </a:pPr>
                      <a:r>
                        <a:rPr sz="1200" spc="-5" dirty="0">
                          <a:latin typeface="等线" panose="02010600030101010101" pitchFamily="2" charset="-122"/>
                          <a:cs typeface="等线" panose="02010600030101010101" pitchFamily="2" charset="-122"/>
                        </a:rPr>
                        <a:t>.itemsize</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285"/>
                        </a:spcBef>
                      </a:pPr>
                      <a:r>
                        <a:rPr sz="1200" spc="-5" dirty="0">
                          <a:latin typeface="等线" panose="02010600030101010101" pitchFamily="2" charset="-122"/>
                          <a:cs typeface="等线" panose="02010600030101010101" pitchFamily="2" charset="-122"/>
                        </a:rPr>
                        <a:t>ndarray对象中每个元素的大小，以字节为单位</a:t>
                      </a:r>
                      <a:endParaRPr sz="1200">
                        <a:latin typeface="等线" panose="02010600030101010101" pitchFamily="2" charset="-122"/>
                        <a:cs typeface="等线" panose="02010600030101010101" pitchFamily="2" charset="-122"/>
                      </a:endParaRPr>
                    </a:p>
                  </a:txBody>
                  <a:tcPr marL="0" marR="0" marT="361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1122680" y="1193771"/>
            <a:ext cx="6263005" cy="1572895"/>
          </a:xfrm>
          <a:prstGeom prst="rect">
            <a:avLst/>
          </a:prstGeom>
        </p:spPr>
        <p:txBody>
          <a:bodyPr vert="horz" wrap="square" lIns="0" tIns="22860" rIns="0" bIns="0" rtlCol="0">
            <a:spAutoFit/>
          </a:bodyPr>
          <a:lstStyle/>
          <a:p>
            <a:pPr marL="12700" marR="5080">
              <a:lnSpc>
                <a:spcPct val="128000"/>
              </a:lnSpc>
              <a:spcBef>
                <a:spcPts val="180"/>
              </a:spcBef>
            </a:pPr>
            <a:r>
              <a:rPr sz="1800" spc="-5" dirty="0">
                <a:latin typeface="Malgun Gothic" panose="020B0503020000020004" charset="-127"/>
                <a:cs typeface="Malgun Gothic" panose="020B0503020000020004" charset="-127"/>
              </a:rPr>
              <a:t>ndarray</a:t>
            </a:r>
            <a:r>
              <a:rPr sz="1800" spc="-135" dirty="0">
                <a:latin typeface="Malgun Gothic" panose="020B0503020000020004" charset="-127"/>
                <a:cs typeface="Malgun Gothic" panose="020B0503020000020004" charset="-127"/>
              </a:rPr>
              <a:t> </a:t>
            </a:r>
            <a:r>
              <a:rPr sz="1600" spc="-5" dirty="0">
                <a:latin typeface="等线" panose="02010600030101010101" pitchFamily="2" charset="-122"/>
                <a:cs typeface="等线" panose="02010600030101010101" pitchFamily="2" charset="-122"/>
              </a:rPr>
              <a:t>数组</a:t>
            </a:r>
            <a:r>
              <a:rPr sz="1600" b="1" spc="-5" dirty="0">
                <a:latin typeface="等线" panose="02010600030101010101" pitchFamily="2" charset="-122"/>
                <a:cs typeface="等线" panose="02010600030101010101" pitchFamily="2" charset="-122"/>
              </a:rPr>
              <a:t>一般</a:t>
            </a:r>
            <a:r>
              <a:rPr sz="1600" spc="-5" dirty="0">
                <a:latin typeface="等线" panose="02010600030101010101" pitchFamily="2" charset="-122"/>
                <a:cs typeface="等线" panose="02010600030101010101" pitchFamily="2" charset="-122"/>
              </a:rPr>
              <a:t>要求所有元素类型相同</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同质</a:t>
            </a:r>
            <a:r>
              <a:rPr sz="1600"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数</a:t>
            </a:r>
            <a:r>
              <a:rPr sz="1600" spc="5" dirty="0">
                <a:latin typeface="等线" panose="02010600030101010101" pitchFamily="2" charset="-122"/>
                <a:cs typeface="等线" panose="02010600030101010101" pitchFamily="2" charset="-122"/>
              </a:rPr>
              <a:t>组</a:t>
            </a:r>
            <a:r>
              <a:rPr sz="1600" spc="-5" dirty="0">
                <a:latin typeface="等线" panose="02010600030101010101" pitchFamily="2" charset="-122"/>
                <a:cs typeface="等线" panose="02010600030101010101" pitchFamily="2" charset="-122"/>
              </a:rPr>
              <a:t>下标</a:t>
            </a:r>
            <a:r>
              <a:rPr sz="1600" dirty="0">
                <a:latin typeface="等线" panose="02010600030101010101" pitchFamily="2" charset="-122"/>
                <a:cs typeface="等线" panose="02010600030101010101" pitchFamily="2" charset="-122"/>
              </a:rPr>
              <a:t>从</a:t>
            </a:r>
            <a:r>
              <a:rPr sz="1600" spc="5" dirty="0">
                <a:latin typeface="等线" panose="02010600030101010101" pitchFamily="2" charset="-122"/>
                <a:cs typeface="等线" panose="02010600030101010101" pitchFamily="2" charset="-122"/>
              </a:rPr>
              <a:t>0</a:t>
            </a:r>
            <a:r>
              <a:rPr sz="1600" spc="-5" dirty="0">
                <a:latin typeface="等线" panose="02010600030101010101" pitchFamily="2" charset="-122"/>
                <a:cs typeface="等线" panose="02010600030101010101" pitchFamily="2" charset="-122"/>
              </a:rPr>
              <a:t>开始 由两部分构成</a:t>
            </a:r>
            <a:r>
              <a:rPr sz="1600" spc="-10" dirty="0">
                <a:latin typeface="等线" panose="02010600030101010101" pitchFamily="2" charset="-122"/>
                <a:cs typeface="等线" panose="02010600030101010101" pitchFamily="2" charset="-122"/>
              </a:rPr>
              <a:t>：1</a:t>
            </a:r>
            <a:r>
              <a:rPr sz="1600" spc="-5" dirty="0">
                <a:latin typeface="等线" panose="02010600030101010101" pitchFamily="2" charset="-122"/>
                <a:cs typeface="等线" panose="02010600030101010101" pitchFamily="2" charset="-122"/>
              </a:rPr>
              <a:t>、实际的数据</a:t>
            </a:r>
            <a:endParaRPr sz="1600">
              <a:latin typeface="等线" panose="02010600030101010101" pitchFamily="2" charset="-122"/>
              <a:cs typeface="等线" panose="02010600030101010101" pitchFamily="2" charset="-122"/>
            </a:endParaRPr>
          </a:p>
          <a:p>
            <a:pPr marL="1457325">
              <a:lnSpc>
                <a:spcPct val="100000"/>
              </a:lnSpc>
              <a:spcBef>
                <a:spcPts val="580"/>
              </a:spcBef>
            </a:pPr>
            <a:r>
              <a:rPr sz="1600" spc="-10" dirty="0">
                <a:latin typeface="等线" panose="02010600030101010101" pitchFamily="2" charset="-122"/>
                <a:cs typeface="等线" panose="02010600030101010101" pitchFamily="2" charset="-122"/>
              </a:rPr>
              <a:t>2</a:t>
            </a:r>
            <a:r>
              <a:rPr sz="1600" spc="-5" dirty="0">
                <a:latin typeface="等线" panose="02010600030101010101" pitchFamily="2" charset="-122"/>
                <a:cs typeface="等线" panose="02010600030101010101" pitchFamily="2" charset="-122"/>
              </a:rPr>
              <a:t>、描述这些数据的元数据（数据维度</a:t>
            </a:r>
            <a:r>
              <a:rPr sz="1600" spc="5" dirty="0">
                <a:latin typeface="等线" panose="02010600030101010101" pitchFamily="2" charset="-122"/>
                <a:cs typeface="等线" panose="02010600030101010101" pitchFamily="2" charset="-122"/>
              </a:rPr>
              <a:t>、</a:t>
            </a:r>
            <a:r>
              <a:rPr sz="1600" spc="-5" dirty="0">
                <a:latin typeface="等线" panose="02010600030101010101" pitchFamily="2" charset="-122"/>
                <a:cs typeface="等线" panose="02010600030101010101" pitchFamily="2" charset="-122"/>
              </a:rPr>
              <a:t>数据</a:t>
            </a:r>
            <a:r>
              <a:rPr sz="1600" spc="5" dirty="0">
                <a:latin typeface="等线" panose="02010600030101010101" pitchFamily="2" charset="-122"/>
                <a:cs typeface="等线" panose="02010600030101010101" pitchFamily="2" charset="-122"/>
              </a:rPr>
              <a:t>类</a:t>
            </a:r>
            <a:r>
              <a:rPr sz="1600" spc="-5" dirty="0">
                <a:latin typeface="等线" panose="02010600030101010101" pitchFamily="2" charset="-122"/>
                <a:cs typeface="等线" panose="02010600030101010101" pitchFamily="2" charset="-122"/>
              </a:rPr>
              <a:t>型等）</a:t>
            </a:r>
            <a:endParaRPr sz="1600">
              <a:latin typeface="等线" panose="02010600030101010101" pitchFamily="2" charset="-122"/>
              <a:cs typeface="等线" panose="02010600030101010101" pitchFamily="2" charset="-122"/>
            </a:endParaRPr>
          </a:p>
          <a:p>
            <a:pPr>
              <a:lnSpc>
                <a:spcPct val="100000"/>
              </a:lnSpc>
              <a:spcBef>
                <a:spcPts val="30"/>
              </a:spcBef>
            </a:pPr>
            <a:endParaRPr sz="2050">
              <a:latin typeface="Times New Roman" panose="02020603050405020304"/>
              <a:cs typeface="Times New Roman" panose="02020603050405020304"/>
            </a:endParaRPr>
          </a:p>
          <a:p>
            <a:pPr marL="12700">
              <a:lnSpc>
                <a:spcPct val="100000"/>
              </a:lnSpc>
            </a:pPr>
            <a:r>
              <a:rPr sz="1600" spc="-5" dirty="0">
                <a:latin typeface="等线" panose="02010600030101010101" pitchFamily="2" charset="-122"/>
                <a:cs typeface="等线" panose="02010600030101010101" pitchFamily="2" charset="-122"/>
              </a:rPr>
              <a:t>ndarray对象的属性：</a:t>
            </a:r>
            <a:endParaRPr sz="1600">
              <a:latin typeface="等线" panose="02010600030101010101" pitchFamily="2" charset="-122"/>
              <a:cs typeface="等线"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6600" y="285750"/>
            <a:ext cx="3898963" cy="321242"/>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Yolov3</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80</a:t>
            </a:fld>
            <a:endParaRPr dirty="0"/>
          </a:p>
        </p:txBody>
      </p:sp>
      <p:sp>
        <p:nvSpPr>
          <p:cNvPr id="8" name="文本框 7"/>
          <p:cNvSpPr txBox="1"/>
          <p:nvPr/>
        </p:nvSpPr>
        <p:spPr>
          <a:xfrm>
            <a:off x="1066800" y="1096549"/>
            <a:ext cx="5822919" cy="307777"/>
          </a:xfrm>
          <a:prstGeom prst="rect">
            <a:avLst/>
          </a:prstGeom>
          <a:noFill/>
        </p:spPr>
        <p:txBody>
          <a:bodyPr wrap="square">
            <a:spAutoFit/>
          </a:bodyPr>
          <a:lstStyle/>
          <a:p>
            <a:r>
              <a:rPr lang="en-US" altLang="zh-CN" sz="1400"/>
              <a:t>1</a:t>
            </a:r>
            <a:r>
              <a:rPr lang="zh-CN" altLang="en-US" sz="1400"/>
              <a:t>、导库</a:t>
            </a:r>
          </a:p>
        </p:txBody>
      </p:sp>
      <p:sp>
        <p:nvSpPr>
          <p:cNvPr id="7" name="文本框 6"/>
          <p:cNvSpPr txBox="1"/>
          <p:nvPr/>
        </p:nvSpPr>
        <p:spPr>
          <a:xfrm>
            <a:off x="1371600" y="1412985"/>
            <a:ext cx="4572000" cy="1077218"/>
          </a:xfrm>
          <a:prstGeom prst="rect">
            <a:avLst/>
          </a:prstGeom>
          <a:noFill/>
        </p:spPr>
        <p:txBody>
          <a:bodyPr wrap="square">
            <a:spAutoFit/>
          </a:bodyPr>
          <a:lstStyle>
            <a:defPPr>
              <a:defRPr lang="zh-CN"/>
            </a:defPPr>
            <a:lvl1pPr>
              <a:defRPr sz="1200" b="0" i="0" u="none" strike="noStrike">
                <a:solidFill>
                  <a:srgbClr val="444444"/>
                </a:solidFill>
                <a:effectLst/>
                <a:latin typeface="Courier New" panose="02070309020205020404" pitchFamily="49" charset="0"/>
              </a:defRPr>
            </a:lvl1pPr>
          </a:lstStyle>
          <a:p>
            <a:r>
              <a:rPr lang="zh-CN" altLang="en-US"/>
              <a:t>import numpy as np</a:t>
            </a:r>
          </a:p>
          <a:p>
            <a:r>
              <a:rPr lang="zh-CN" altLang="en-US"/>
              <a:t>import cv2 as cv</a:t>
            </a:r>
          </a:p>
          <a:p>
            <a:r>
              <a:rPr lang="zh-CN" altLang="en-US"/>
              <a:t>import os</a:t>
            </a:r>
          </a:p>
          <a:p>
            <a:r>
              <a:rPr lang="zh-CN" altLang="en-US"/>
              <a:t>import time</a:t>
            </a:r>
          </a:p>
        </p:txBody>
      </p:sp>
      <p:sp>
        <p:nvSpPr>
          <p:cNvPr id="9" name="文本框 8"/>
          <p:cNvSpPr txBox="1"/>
          <p:nvPr/>
        </p:nvSpPr>
        <p:spPr>
          <a:xfrm>
            <a:off x="1337183" y="2568191"/>
            <a:ext cx="7010400" cy="1384995"/>
          </a:xfrm>
          <a:prstGeom prst="rect">
            <a:avLst/>
          </a:prstGeom>
          <a:noFill/>
        </p:spPr>
        <p:txBody>
          <a:bodyPr wrap="square">
            <a:spAutoFit/>
          </a:bodyPr>
          <a:lstStyle/>
          <a:p>
            <a:r>
              <a:rPr lang="en-GB" altLang="zh-CN" sz="1200" b="0" i="0" u="none" strike="noStrike">
                <a:solidFill>
                  <a:srgbClr val="444444"/>
                </a:solidFill>
                <a:effectLst/>
                <a:latin typeface="Courier New" panose="02070309020205020404" pitchFamily="49" charset="0"/>
              </a:rPr>
              <a:t>yolo_dir = </a:t>
            </a:r>
            <a:r>
              <a:rPr lang="en-GB" altLang="zh-CN" sz="1200" b="0" i="0" u="none" strike="noStrike">
                <a:solidFill>
                  <a:srgbClr val="A31515"/>
                </a:solidFill>
                <a:effectLst/>
                <a:latin typeface="Courier New" panose="02070309020205020404" pitchFamily="49" charset="0"/>
              </a:rPr>
              <a:t>‘</a:t>
            </a:r>
            <a:r>
              <a:rPr lang="zh-CN" altLang="en-GB" sz="1200" b="0" i="0" u="none" strike="noStrike">
                <a:solidFill>
                  <a:srgbClr val="A31515"/>
                </a:solidFill>
                <a:effectLst/>
                <a:latin typeface="Courier New" panose="02070309020205020404" pitchFamily="49" charset="0"/>
              </a:rPr>
              <a:t>自己的</a:t>
            </a:r>
            <a:r>
              <a:rPr lang="zh-CN" altLang="en-US" sz="1200" b="0" i="0" u="none" strike="noStrike">
                <a:solidFill>
                  <a:srgbClr val="A31515"/>
                </a:solidFill>
                <a:effectLst/>
                <a:latin typeface="Courier New" panose="02070309020205020404" pitchFamily="49" charset="0"/>
              </a:rPr>
              <a:t>路径</a:t>
            </a:r>
            <a:r>
              <a:rPr lang="en-GB" altLang="zh-CN" sz="1200" b="0" i="0" u="none" strike="noStrike">
                <a:solidFill>
                  <a:srgbClr val="A31515"/>
                </a:solidFill>
                <a:effectLst/>
                <a:latin typeface="Courier New" panose="02070309020205020404" pitchFamily="49" charset="0"/>
              </a:rPr>
              <a:t>/yolov3'</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YOLO</a:t>
            </a:r>
            <a:r>
              <a:rPr lang="zh-CN" altLang="en-US" sz="1200" b="0" i="0" u="none" strike="noStrike">
                <a:solidFill>
                  <a:srgbClr val="008000"/>
                </a:solidFill>
                <a:effectLst/>
                <a:latin typeface="Courier New" panose="02070309020205020404" pitchFamily="49" charset="0"/>
              </a:rPr>
              <a:t>文件路径</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weightsPath = os.path.join(yolo_dir, </a:t>
            </a:r>
            <a:r>
              <a:rPr lang="en-GB" altLang="zh-CN" sz="1200" b="0" i="0" u="none" strike="noStrike">
                <a:solidFill>
                  <a:srgbClr val="A31515"/>
                </a:solidFill>
                <a:effectLst/>
                <a:latin typeface="Courier New" panose="02070309020205020404" pitchFamily="49" charset="0"/>
              </a:rPr>
              <a:t>'yolov3.weights'</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a:t>
            </a:r>
            <a:r>
              <a:rPr lang="zh-CN" altLang="en-US" sz="1200" b="0" i="0" u="none" strike="noStrike">
                <a:solidFill>
                  <a:srgbClr val="008000"/>
                </a:solidFill>
                <a:effectLst/>
                <a:latin typeface="Courier New" panose="02070309020205020404" pitchFamily="49" charset="0"/>
              </a:rPr>
              <a:t>权重文件</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configPath = os.path.join(yolo_dir, </a:t>
            </a:r>
            <a:r>
              <a:rPr lang="en-GB" altLang="zh-CN" sz="1200" b="0" i="0" u="none" strike="noStrike">
                <a:solidFill>
                  <a:srgbClr val="A31515"/>
                </a:solidFill>
                <a:effectLst/>
                <a:latin typeface="Courier New" panose="02070309020205020404" pitchFamily="49" charset="0"/>
              </a:rPr>
              <a:t>'yolov3.cfg'</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a:t>
            </a:r>
            <a:r>
              <a:rPr lang="zh-CN" altLang="en-US" sz="1200" b="0" i="0" u="none" strike="noStrike">
                <a:solidFill>
                  <a:srgbClr val="008000"/>
                </a:solidFill>
                <a:effectLst/>
                <a:latin typeface="Courier New" panose="02070309020205020404" pitchFamily="49" charset="0"/>
              </a:rPr>
              <a:t>配置文件</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labelsPath = os.path.join(yolo_dir, </a:t>
            </a:r>
            <a:r>
              <a:rPr lang="en-GB" altLang="zh-CN" sz="1200" b="0" i="0" u="none" strike="noStrike">
                <a:solidFill>
                  <a:srgbClr val="A31515"/>
                </a:solidFill>
                <a:effectLst/>
                <a:latin typeface="Courier New" panose="02070309020205020404" pitchFamily="49" charset="0"/>
              </a:rPr>
              <a:t>'coco.names'</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label</a:t>
            </a:r>
            <a:r>
              <a:rPr lang="zh-CN" altLang="en-US" sz="1200" b="0" i="0" u="none" strike="noStrike">
                <a:solidFill>
                  <a:srgbClr val="008000"/>
                </a:solidFill>
                <a:effectLst/>
                <a:latin typeface="Courier New" panose="02070309020205020404" pitchFamily="49" charset="0"/>
              </a:rPr>
              <a:t>名称</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imgPath = os.path.join(yolo_dir, </a:t>
            </a:r>
            <a:r>
              <a:rPr lang="en-GB" altLang="zh-CN" sz="1200" b="0" i="0" u="none" strike="noStrike">
                <a:solidFill>
                  <a:srgbClr val="A31515"/>
                </a:solidFill>
                <a:effectLst/>
                <a:latin typeface="Courier New" panose="02070309020205020404" pitchFamily="49" charset="0"/>
              </a:rPr>
              <a:t>'test.jpg'</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a:t>
            </a:r>
            <a:r>
              <a:rPr lang="zh-CN" altLang="en-US" sz="1200" b="0" i="0" u="none" strike="noStrike">
                <a:solidFill>
                  <a:srgbClr val="008000"/>
                </a:solidFill>
                <a:effectLst/>
                <a:latin typeface="Courier New" panose="02070309020205020404" pitchFamily="49" charset="0"/>
              </a:rPr>
              <a:t>测试图像</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CONFIDENCE = </a:t>
            </a:r>
            <a:r>
              <a:rPr lang="en-GB" altLang="zh-CN" sz="1200" b="0" i="0" u="none" strike="noStrike">
                <a:solidFill>
                  <a:srgbClr val="880000"/>
                </a:solidFill>
                <a:effectLst/>
                <a:latin typeface="Courier New" panose="02070309020205020404" pitchFamily="49" charset="0"/>
              </a:rPr>
              <a:t>0.5</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a:t>
            </a:r>
            <a:r>
              <a:rPr lang="zh-CN" altLang="en-US" sz="1200" b="0" i="0" u="none" strike="noStrike">
                <a:solidFill>
                  <a:srgbClr val="008000"/>
                </a:solidFill>
                <a:effectLst/>
                <a:latin typeface="Courier New" panose="02070309020205020404" pitchFamily="49" charset="0"/>
              </a:rPr>
              <a:t>过滤弱检测的最小概率</a:t>
            </a:r>
            <a:r>
              <a:rPr lang="zh-CN" altLang="en-US" sz="1200" b="0" i="0" u="none" strike="noStrike">
                <a:solidFill>
                  <a:srgbClr val="444444"/>
                </a:solidFill>
                <a:effectLst/>
                <a:latin typeface="Courier New" panose="02070309020205020404" pitchFamily="49" charset="0"/>
              </a:rPr>
              <a:t> </a:t>
            </a:r>
            <a:endParaRPr lang="en-US" altLang="zh-CN" sz="1200" b="0" i="0" u="none" strike="noStrike">
              <a:solidFill>
                <a:srgbClr val="444444"/>
              </a:solidFill>
              <a:effectLst/>
              <a:latin typeface="Courier New" panose="02070309020205020404" pitchFamily="49" charset="0"/>
            </a:endParaRPr>
          </a:p>
          <a:p>
            <a:r>
              <a:rPr lang="en-GB" altLang="zh-CN" sz="1200" b="0" i="0" u="none" strike="noStrike">
                <a:solidFill>
                  <a:srgbClr val="444444"/>
                </a:solidFill>
                <a:effectLst/>
                <a:latin typeface="Courier New" panose="02070309020205020404" pitchFamily="49" charset="0"/>
              </a:rPr>
              <a:t>THRESHOLD = </a:t>
            </a:r>
            <a:r>
              <a:rPr lang="en-GB" altLang="zh-CN" sz="1200" b="0" i="0" u="none" strike="noStrike">
                <a:solidFill>
                  <a:srgbClr val="880000"/>
                </a:solidFill>
                <a:effectLst/>
                <a:latin typeface="Courier New" panose="02070309020205020404" pitchFamily="49" charset="0"/>
              </a:rPr>
              <a:t>0.4</a:t>
            </a:r>
            <a:r>
              <a:rPr lang="en-GB" altLang="zh-CN" sz="1200" b="0" i="0" u="none" strike="noStrike">
                <a:solidFill>
                  <a:srgbClr val="444444"/>
                </a:solidFill>
                <a:effectLst/>
                <a:latin typeface="Courier New" panose="02070309020205020404" pitchFamily="49" charset="0"/>
              </a:rPr>
              <a:t> </a:t>
            </a:r>
            <a:r>
              <a:rPr lang="en-GB" altLang="zh-CN" sz="1200" b="0" i="0" u="none" strike="noStrike">
                <a:solidFill>
                  <a:srgbClr val="008000"/>
                </a:solidFill>
                <a:effectLst/>
                <a:latin typeface="Courier New" panose="02070309020205020404" pitchFamily="49" charset="0"/>
              </a:rPr>
              <a:t># </a:t>
            </a:r>
            <a:r>
              <a:rPr lang="zh-CN" altLang="en-US" sz="1200" b="0" i="0" u="none" strike="noStrike">
                <a:solidFill>
                  <a:srgbClr val="008000"/>
                </a:solidFill>
                <a:effectLst/>
                <a:latin typeface="Courier New" panose="02070309020205020404" pitchFamily="49" charset="0"/>
              </a:rPr>
              <a:t>非最大值抑制阈值</a:t>
            </a:r>
            <a:endParaRPr lang="zh-CN" altLang="en-US" sz="1200"/>
          </a:p>
        </p:txBody>
      </p:sp>
      <p:sp>
        <p:nvSpPr>
          <p:cNvPr id="10" name="文本框 9"/>
          <p:cNvSpPr txBox="1"/>
          <p:nvPr/>
        </p:nvSpPr>
        <p:spPr>
          <a:xfrm>
            <a:off x="1055863" y="2260414"/>
            <a:ext cx="5822919" cy="307777"/>
          </a:xfrm>
          <a:prstGeom prst="rect">
            <a:avLst/>
          </a:prstGeom>
          <a:noFill/>
        </p:spPr>
        <p:txBody>
          <a:bodyPr wrap="square">
            <a:spAutoFit/>
          </a:bodyPr>
          <a:lstStyle/>
          <a:p>
            <a:r>
              <a:rPr lang="en-US" altLang="zh-CN" sz="1400"/>
              <a:t>2</a:t>
            </a:r>
            <a:r>
              <a:rPr lang="zh-CN" altLang="en-US" sz="1400"/>
              <a:t>、读取已训练好的参数模型</a:t>
            </a:r>
          </a:p>
        </p:txBody>
      </p:sp>
      <p:sp>
        <p:nvSpPr>
          <p:cNvPr id="14" name="文本框 13"/>
          <p:cNvSpPr txBox="1"/>
          <p:nvPr/>
        </p:nvSpPr>
        <p:spPr>
          <a:xfrm>
            <a:off x="1337183" y="4186298"/>
            <a:ext cx="6054217" cy="600164"/>
          </a:xfrm>
          <a:prstGeom prst="rect">
            <a:avLst/>
          </a:prstGeom>
          <a:noFill/>
          <a:ln>
            <a:solidFill>
              <a:schemeClr val="tx1"/>
            </a:solidFill>
          </a:ln>
        </p:spPr>
        <p:txBody>
          <a:bodyPr wrap="square">
            <a:spAutoFit/>
          </a:bodyPr>
          <a:lstStyle/>
          <a:p>
            <a:r>
              <a:rPr lang="en-GB" altLang="zh-CN" sz="1100" b="0" i="0" u="none" strike="noStrike">
                <a:solidFill>
                  <a:srgbClr val="444444"/>
                </a:solidFill>
                <a:effectLst/>
                <a:latin typeface="Courier New" panose="02070309020205020404" pitchFamily="49" charset="0"/>
              </a:rPr>
              <a:t>wget https://pjreddie.com/media/files/yolov3.weights wget https://github.com/pjreddie/darknet/blob/master/cfg/yolov3.cfg wget https://github.com/pjreddie/darknet/blob/master/data/coco.names</a:t>
            </a:r>
            <a:endParaRPr lang="zh-CN" altLang="en-US" sz="11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4183" y="1276350"/>
            <a:ext cx="8215631" cy="2970044"/>
          </a:xfrm>
          <a:prstGeom prst="rect">
            <a:avLst/>
          </a:prstGeom>
          <a:noFill/>
        </p:spPr>
        <p:txBody>
          <a:bodyPr wrap="square">
            <a:spAutoFit/>
          </a:bodyPr>
          <a:lstStyle/>
          <a:p>
            <a:r>
              <a:rPr lang="en-US"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加载网络、配置权重</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r>
              <a:rPr lang="en-GB" altLang="zh-CN" sz="1100" b="0" i="0" u="none" strike="noStrike">
                <a:solidFill>
                  <a:srgbClr val="444444"/>
                </a:solidFill>
                <a:effectLst/>
                <a:latin typeface="Courier New" panose="02070309020205020404" pitchFamily="49" charset="0"/>
              </a:rPr>
              <a:t>net = cv.dnn.readNetFromDarknet(configPath, weightsPath) </a:t>
            </a:r>
            <a:r>
              <a:rPr lang="en-GB"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利用下载的文件</a:t>
            </a:r>
            <a:r>
              <a:rPr lang="zh-CN" altLang="en-US" sz="1100" b="0" i="0" u="none" strike="noStrike">
                <a:solidFill>
                  <a:srgbClr val="444444"/>
                </a:solidFill>
                <a:effectLst/>
                <a:latin typeface="Courier New" panose="02070309020205020404" pitchFamily="49" charset="0"/>
              </a:rPr>
              <a:t> </a:t>
            </a:r>
            <a:endParaRPr lang="en-US" altLang="zh-CN" sz="1100">
              <a:solidFill>
                <a:srgbClr val="444444"/>
              </a:solidFill>
              <a:latin typeface="Courier New" panose="02070309020205020404" pitchFamily="49" charset="0"/>
            </a:endParaRPr>
          </a:p>
          <a:p>
            <a:r>
              <a:rPr lang="en-GB" altLang="zh-CN" sz="1100" b="0" i="0" u="none" strike="noStrike">
                <a:effectLst/>
                <a:latin typeface="Courier New" panose="02070309020205020404" pitchFamily="49" charset="0"/>
              </a:rPr>
              <a:t>print("[INFO] loading YOLO from disk...")</a:t>
            </a:r>
            <a:r>
              <a:rPr lang="en-GB" altLang="zh-CN" sz="1100" b="0" i="0" u="none" strike="noStrike">
                <a:solidFill>
                  <a:srgbClr val="008000"/>
                </a:solidFill>
                <a:effectLst/>
                <a:latin typeface="Courier New" panose="02070309020205020404" pitchFamily="49" charset="0"/>
              </a:rPr>
              <a:t> ## </a:t>
            </a:r>
            <a:r>
              <a:rPr lang="zh-CN" altLang="en-US" sz="1100" b="0" i="0" u="none" strike="noStrike">
                <a:solidFill>
                  <a:srgbClr val="008000"/>
                </a:solidFill>
                <a:effectLst/>
                <a:latin typeface="Courier New" panose="02070309020205020404" pitchFamily="49" charset="0"/>
              </a:rPr>
              <a:t>可以打印下信息</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endParaRPr lang="en-US" altLang="zh-CN" sz="1100" b="0" i="0" u="none" strike="noStrike">
              <a:solidFill>
                <a:srgbClr val="008000"/>
              </a:solidFill>
              <a:effectLst/>
              <a:latin typeface="Courier New" panose="02070309020205020404" pitchFamily="49" charset="0"/>
            </a:endParaRPr>
          </a:p>
          <a:p>
            <a:r>
              <a:rPr lang="en-US"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加载图片、转为</a:t>
            </a:r>
            <a:r>
              <a:rPr lang="en-GB" altLang="zh-CN" sz="1100" b="0" i="0" u="none" strike="noStrike">
                <a:solidFill>
                  <a:srgbClr val="008000"/>
                </a:solidFill>
                <a:effectLst/>
                <a:latin typeface="Courier New" panose="02070309020205020404" pitchFamily="49" charset="0"/>
              </a:rPr>
              <a:t>blob</a:t>
            </a:r>
            <a:r>
              <a:rPr lang="zh-CN" altLang="en-US" sz="1100" b="0" i="0" u="none" strike="noStrike">
                <a:solidFill>
                  <a:srgbClr val="008000"/>
                </a:solidFill>
                <a:effectLst/>
                <a:latin typeface="Courier New" panose="02070309020205020404" pitchFamily="49" charset="0"/>
              </a:rPr>
              <a:t>格式、送入网络输入层</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r>
              <a:rPr lang="en-GB" altLang="zh-CN" sz="1100">
                <a:solidFill>
                  <a:srgbClr val="008000"/>
                </a:solidFill>
                <a:latin typeface="Courier New" panose="02070309020205020404" pitchFamily="49" charset="0"/>
              </a:rPr>
              <a:t>## net</a:t>
            </a:r>
            <a:r>
              <a:rPr lang="zh-CN" altLang="en-US" sz="1100">
                <a:solidFill>
                  <a:srgbClr val="008000"/>
                </a:solidFill>
                <a:latin typeface="Courier New" panose="02070309020205020404" pitchFamily="49" charset="0"/>
              </a:rPr>
              <a:t>需要的输入是</a:t>
            </a:r>
            <a:r>
              <a:rPr lang="en-GB" altLang="zh-CN" sz="1100">
                <a:solidFill>
                  <a:srgbClr val="008000"/>
                </a:solidFill>
                <a:latin typeface="Courier New" panose="02070309020205020404" pitchFamily="49" charset="0"/>
              </a:rPr>
              <a:t>blob</a:t>
            </a:r>
            <a:r>
              <a:rPr lang="zh-CN" altLang="en-US" sz="1100">
                <a:solidFill>
                  <a:srgbClr val="008000"/>
                </a:solidFill>
                <a:latin typeface="Courier New" panose="02070309020205020404" pitchFamily="49" charset="0"/>
              </a:rPr>
              <a:t>格式的，用</a:t>
            </a:r>
            <a:r>
              <a:rPr lang="en-GB" altLang="zh-CN" sz="1100">
                <a:solidFill>
                  <a:srgbClr val="008000"/>
                </a:solidFill>
                <a:latin typeface="Courier New" panose="02070309020205020404" pitchFamily="49" charset="0"/>
              </a:rPr>
              <a:t>blobFromImage</a:t>
            </a:r>
            <a:r>
              <a:rPr lang="zh-CN" altLang="en-US" sz="1100">
                <a:solidFill>
                  <a:srgbClr val="008000"/>
                </a:solidFill>
                <a:latin typeface="Courier New" panose="02070309020205020404" pitchFamily="49" charset="0"/>
              </a:rPr>
              <a:t>这个函数来转格式</a:t>
            </a:r>
            <a:r>
              <a:rPr lang="zh-CN" altLang="en-US" sz="1100">
                <a:solidFill>
                  <a:srgbClr val="444444"/>
                </a:solidFill>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r>
              <a:rPr lang="en-GB" altLang="zh-CN" sz="1100" b="0" i="0" u="none" strike="noStrike">
                <a:solidFill>
                  <a:srgbClr val="444444"/>
                </a:solidFill>
                <a:effectLst/>
                <a:latin typeface="Courier New" panose="02070309020205020404" pitchFamily="49" charset="0"/>
              </a:rPr>
              <a:t>img = cv.imread(imgPath) </a:t>
            </a:r>
          </a:p>
          <a:p>
            <a:r>
              <a:rPr lang="en-GB" altLang="zh-CN" sz="1100" b="0" i="0" u="none" strike="noStrike">
                <a:solidFill>
                  <a:srgbClr val="444444"/>
                </a:solidFill>
                <a:effectLst/>
                <a:latin typeface="Courier New" panose="02070309020205020404" pitchFamily="49" charset="0"/>
              </a:rPr>
              <a:t>blobImg = cv.dnn.blobFromImage(img, </a:t>
            </a:r>
            <a:r>
              <a:rPr lang="en-GB" altLang="zh-CN" sz="1100" b="0" i="0" u="none" strike="noStrike">
                <a:solidFill>
                  <a:srgbClr val="880000"/>
                </a:solidFill>
                <a:effectLst/>
                <a:latin typeface="Courier New" panose="02070309020205020404" pitchFamily="49" charset="0"/>
              </a:rPr>
              <a:t>1.0</a:t>
            </a:r>
            <a:r>
              <a:rPr lang="en-GB" altLang="zh-CN" sz="1100" b="0" i="0" u="none" strike="noStrike">
                <a:solidFill>
                  <a:srgbClr val="444444"/>
                </a:solidFill>
                <a:effectLst/>
                <a:latin typeface="Courier New" panose="02070309020205020404" pitchFamily="49" charset="0"/>
              </a:rPr>
              <a:t>/</a:t>
            </a:r>
            <a:r>
              <a:rPr lang="en-GB" altLang="zh-CN" sz="1100" b="0" i="0" u="none" strike="noStrike">
                <a:solidFill>
                  <a:srgbClr val="880000"/>
                </a:solidFill>
                <a:effectLst/>
                <a:latin typeface="Courier New" panose="02070309020205020404" pitchFamily="49" charset="0"/>
              </a:rPr>
              <a:t>255.0</a:t>
            </a:r>
            <a:r>
              <a:rPr lang="en-GB" altLang="zh-CN" sz="1100" b="0" i="0" u="none" strike="noStrike">
                <a:solidFill>
                  <a:srgbClr val="444444"/>
                </a:solidFill>
                <a:effectLst/>
                <a:latin typeface="Courier New" panose="02070309020205020404" pitchFamily="49" charset="0"/>
              </a:rPr>
              <a:t>, (</a:t>
            </a:r>
            <a:r>
              <a:rPr lang="en-GB" altLang="zh-CN" sz="1100" b="0" i="0" u="none" strike="noStrike">
                <a:solidFill>
                  <a:srgbClr val="880000"/>
                </a:solidFill>
                <a:effectLst/>
                <a:latin typeface="Courier New" panose="02070309020205020404" pitchFamily="49" charset="0"/>
              </a:rPr>
              <a:t>416</a:t>
            </a:r>
            <a:r>
              <a:rPr lang="en-GB" altLang="zh-CN" sz="1100" b="0" i="0" u="none" strike="noStrike">
                <a:solidFill>
                  <a:srgbClr val="444444"/>
                </a:solidFill>
                <a:effectLst/>
                <a:latin typeface="Courier New" panose="02070309020205020404" pitchFamily="49" charset="0"/>
              </a:rPr>
              <a:t>, </a:t>
            </a:r>
            <a:r>
              <a:rPr lang="en-GB" altLang="zh-CN" sz="1100" b="0" i="0" u="none" strike="noStrike">
                <a:solidFill>
                  <a:srgbClr val="880000"/>
                </a:solidFill>
                <a:effectLst/>
                <a:latin typeface="Courier New" panose="02070309020205020404" pitchFamily="49" charset="0"/>
              </a:rPr>
              <a:t>416</a:t>
            </a:r>
            <a:r>
              <a:rPr lang="en-GB" altLang="zh-CN" sz="1100" b="0" i="0" u="none" strike="noStrike">
                <a:solidFill>
                  <a:srgbClr val="444444"/>
                </a:solidFill>
                <a:effectLst/>
                <a:latin typeface="Courier New" panose="02070309020205020404" pitchFamily="49" charset="0"/>
              </a:rPr>
              <a:t>), </a:t>
            </a:r>
            <a:r>
              <a:rPr lang="en-GB" altLang="zh-CN" sz="1100" b="0" i="0" u="none" strike="noStrike">
                <a:solidFill>
                  <a:srgbClr val="A31515"/>
                </a:solidFill>
                <a:effectLst/>
                <a:latin typeface="Courier New" panose="02070309020205020404" pitchFamily="49" charset="0"/>
              </a:rPr>
              <a:t>None</a:t>
            </a:r>
            <a:r>
              <a:rPr lang="en-GB" altLang="zh-CN" sz="1100" b="0" i="0" u="none" strike="noStrike">
                <a:solidFill>
                  <a:srgbClr val="444444"/>
                </a:solidFill>
                <a:effectLst/>
                <a:latin typeface="Courier New" panose="02070309020205020404" pitchFamily="49" charset="0"/>
              </a:rPr>
              <a:t>, </a:t>
            </a:r>
            <a:r>
              <a:rPr lang="en-GB" altLang="zh-CN" sz="1100" b="0" i="0" u="none" strike="noStrike">
                <a:solidFill>
                  <a:srgbClr val="A31515"/>
                </a:solidFill>
                <a:effectLst/>
                <a:latin typeface="Courier New" panose="02070309020205020404" pitchFamily="49" charset="0"/>
              </a:rPr>
              <a:t>True</a:t>
            </a:r>
            <a:r>
              <a:rPr lang="en-GB" altLang="zh-CN" sz="1100" b="0" i="0" u="none" strike="noStrike">
                <a:solidFill>
                  <a:srgbClr val="444444"/>
                </a:solidFill>
                <a:effectLst/>
                <a:latin typeface="Courier New" panose="02070309020205020404" pitchFamily="49" charset="0"/>
              </a:rPr>
              <a:t>, </a:t>
            </a:r>
            <a:r>
              <a:rPr lang="en-GB" altLang="zh-CN" sz="1100" b="0" i="0" u="none" strike="noStrike">
                <a:solidFill>
                  <a:srgbClr val="A31515"/>
                </a:solidFill>
                <a:effectLst/>
                <a:latin typeface="Courier New" panose="02070309020205020404" pitchFamily="49" charset="0"/>
              </a:rPr>
              <a:t>False</a:t>
            </a:r>
            <a:r>
              <a:rPr lang="en-GB" altLang="zh-CN" sz="1100" b="0" i="0" u="none" strike="noStrike">
                <a:solidFill>
                  <a:srgbClr val="444444"/>
                </a:solidFill>
                <a:effectLst/>
                <a:latin typeface="Courier New" panose="02070309020205020404" pitchFamily="49" charset="0"/>
              </a:rPr>
              <a:t>) </a:t>
            </a:r>
          </a:p>
          <a:p>
            <a:r>
              <a:rPr lang="en-GB" altLang="zh-CN" sz="1100" b="0" i="0" u="none" strike="noStrike">
                <a:solidFill>
                  <a:srgbClr val="444444"/>
                </a:solidFill>
                <a:effectLst/>
                <a:latin typeface="Courier New" panose="02070309020205020404" pitchFamily="49" charset="0"/>
              </a:rPr>
              <a:t>net.setInput(blobImg) </a:t>
            </a:r>
            <a:r>
              <a:rPr lang="en-GB"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调用</a:t>
            </a:r>
            <a:r>
              <a:rPr lang="en-GB" altLang="zh-CN" sz="1100" b="0" i="0" u="none" strike="noStrike">
                <a:solidFill>
                  <a:srgbClr val="008000"/>
                </a:solidFill>
                <a:effectLst/>
                <a:latin typeface="Courier New" panose="02070309020205020404" pitchFamily="49" charset="0"/>
              </a:rPr>
              <a:t>setInput</a:t>
            </a:r>
            <a:r>
              <a:rPr lang="zh-CN" altLang="en-US" sz="1100" b="0" i="0" u="none" strike="noStrike">
                <a:solidFill>
                  <a:srgbClr val="008000"/>
                </a:solidFill>
                <a:effectLst/>
                <a:latin typeface="Courier New" panose="02070309020205020404" pitchFamily="49" charset="0"/>
              </a:rPr>
              <a:t>函数将图片送入输入层</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endParaRPr lang="en-US" altLang="zh-CN" sz="1100">
              <a:solidFill>
                <a:srgbClr val="444444"/>
              </a:solidFill>
              <a:latin typeface="Courier New" panose="02070309020205020404" pitchFamily="49" charset="0"/>
            </a:endParaRPr>
          </a:p>
          <a:p>
            <a:r>
              <a:rPr lang="en-US"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获取网络输出层信息（所有输出层的名字），设定并前向传播</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r>
              <a:rPr lang="en-GB" altLang="zh-CN" sz="1100">
                <a:solidFill>
                  <a:srgbClr val="008000"/>
                </a:solidFill>
                <a:latin typeface="Courier New" panose="02070309020205020404" pitchFamily="49" charset="0"/>
              </a:rPr>
              <a:t>## </a:t>
            </a:r>
            <a:r>
              <a:rPr lang="zh-CN" altLang="en-US" sz="1100">
                <a:solidFill>
                  <a:srgbClr val="008000"/>
                </a:solidFill>
                <a:latin typeface="Courier New" panose="02070309020205020404" pitchFamily="49" charset="0"/>
              </a:rPr>
              <a:t>前面的</a:t>
            </a:r>
            <a:r>
              <a:rPr lang="en-GB" altLang="zh-CN" sz="1100">
                <a:solidFill>
                  <a:srgbClr val="008000"/>
                </a:solidFill>
                <a:latin typeface="Courier New" panose="02070309020205020404" pitchFamily="49" charset="0"/>
              </a:rPr>
              <a:t>yolov3</a:t>
            </a:r>
            <a:r>
              <a:rPr lang="zh-CN" altLang="en-US" sz="1100">
                <a:solidFill>
                  <a:srgbClr val="008000"/>
                </a:solidFill>
                <a:latin typeface="Courier New" panose="02070309020205020404" pitchFamily="49" charset="0"/>
              </a:rPr>
              <a:t>架构也讲了，</a:t>
            </a:r>
            <a:r>
              <a:rPr lang="en-GB" altLang="zh-CN" sz="1100">
                <a:solidFill>
                  <a:srgbClr val="008000"/>
                </a:solidFill>
                <a:latin typeface="Courier New" panose="02070309020205020404" pitchFamily="49" charset="0"/>
              </a:rPr>
              <a:t>yolo</a:t>
            </a:r>
            <a:r>
              <a:rPr lang="zh-CN" altLang="en-US" sz="1100">
                <a:solidFill>
                  <a:srgbClr val="008000"/>
                </a:solidFill>
                <a:latin typeface="Courier New" panose="02070309020205020404" pitchFamily="49" charset="0"/>
              </a:rPr>
              <a:t>在每个</a:t>
            </a:r>
            <a:r>
              <a:rPr lang="en-GB" altLang="zh-CN" sz="1100">
                <a:solidFill>
                  <a:srgbClr val="008000"/>
                </a:solidFill>
                <a:latin typeface="Courier New" panose="02070309020205020404" pitchFamily="49" charset="0"/>
              </a:rPr>
              <a:t>scale</a:t>
            </a:r>
            <a:r>
              <a:rPr lang="zh-CN" altLang="en-US" sz="1100">
                <a:solidFill>
                  <a:srgbClr val="008000"/>
                </a:solidFill>
                <a:latin typeface="Courier New" panose="02070309020205020404" pitchFamily="49" charset="0"/>
              </a:rPr>
              <a:t>都有输出，</a:t>
            </a:r>
            <a:r>
              <a:rPr lang="en-GB" altLang="zh-CN" sz="1100">
                <a:solidFill>
                  <a:srgbClr val="008000"/>
                </a:solidFill>
                <a:latin typeface="Courier New" panose="02070309020205020404" pitchFamily="49" charset="0"/>
              </a:rPr>
              <a:t>outInfo</a:t>
            </a:r>
            <a:r>
              <a:rPr lang="zh-CN" altLang="en-US" sz="1100">
                <a:solidFill>
                  <a:srgbClr val="008000"/>
                </a:solidFill>
                <a:latin typeface="Courier New" panose="02070309020205020404" pitchFamily="49" charset="0"/>
              </a:rPr>
              <a:t>是每个</a:t>
            </a:r>
            <a:r>
              <a:rPr lang="en-GB" altLang="zh-CN" sz="1100">
                <a:solidFill>
                  <a:srgbClr val="008000"/>
                </a:solidFill>
                <a:latin typeface="Courier New" panose="02070309020205020404" pitchFamily="49" charset="0"/>
              </a:rPr>
              <a:t>scale</a:t>
            </a:r>
            <a:r>
              <a:rPr lang="zh-CN" altLang="en-US" sz="1100">
                <a:solidFill>
                  <a:srgbClr val="008000"/>
                </a:solidFill>
                <a:latin typeface="Courier New" panose="02070309020205020404" pitchFamily="49" charset="0"/>
              </a:rPr>
              <a:t>的名字信息，供</a:t>
            </a:r>
            <a:r>
              <a:rPr lang="en-GB" altLang="zh-CN" sz="1100">
                <a:solidFill>
                  <a:srgbClr val="008000"/>
                </a:solidFill>
                <a:latin typeface="Courier New" panose="02070309020205020404" pitchFamily="49" charset="0"/>
              </a:rPr>
              <a:t>net.forward</a:t>
            </a:r>
            <a:r>
              <a:rPr lang="zh-CN" altLang="en-US" sz="1100">
                <a:solidFill>
                  <a:srgbClr val="008000"/>
                </a:solidFill>
                <a:latin typeface="Courier New" panose="02070309020205020404" pitchFamily="49" charset="0"/>
              </a:rPr>
              <a:t>使用</a:t>
            </a:r>
            <a:endParaRPr lang="en-US" altLang="zh-CN" sz="1100" b="0" i="0" u="none" strike="noStrike">
              <a:solidFill>
                <a:srgbClr val="444444"/>
              </a:solidFill>
              <a:effectLst/>
              <a:latin typeface="Courier New" panose="02070309020205020404" pitchFamily="49" charset="0"/>
            </a:endParaRPr>
          </a:p>
          <a:p>
            <a:r>
              <a:rPr lang="en-GB" altLang="zh-CN" sz="1100" b="0" i="0" u="none" strike="noStrike">
                <a:solidFill>
                  <a:srgbClr val="444444"/>
                </a:solidFill>
                <a:effectLst/>
                <a:latin typeface="Courier New" panose="02070309020205020404" pitchFamily="49" charset="0"/>
              </a:rPr>
              <a:t>outInfo = net.getUnconnectedOutLayersNames()</a:t>
            </a:r>
            <a:endParaRPr lang="en-US" altLang="zh-CN" sz="1100">
              <a:solidFill>
                <a:srgbClr val="444444"/>
              </a:solidFill>
              <a:latin typeface="Courier New" panose="02070309020205020404" pitchFamily="49" charset="0"/>
            </a:endParaRPr>
          </a:p>
          <a:p>
            <a:r>
              <a:rPr lang="en-GB" altLang="zh-CN" sz="1100" b="0" i="0" u="none" strike="noStrike">
                <a:effectLst/>
                <a:latin typeface="Courier New" panose="02070309020205020404" pitchFamily="49" charset="0"/>
              </a:rPr>
              <a:t>start = time.time() </a:t>
            </a:r>
            <a:br>
              <a:rPr lang="en-GB" altLang="zh-CN" sz="1100" b="0" i="0" u="none" strike="noStrike">
                <a:solidFill>
                  <a:srgbClr val="444444"/>
                </a:solidFill>
                <a:effectLst/>
                <a:latin typeface="Courier New" panose="02070309020205020404" pitchFamily="49" charset="0"/>
              </a:rPr>
            </a:br>
            <a:r>
              <a:rPr lang="en-GB" altLang="zh-CN" sz="1100" b="0" i="0" u="none" strike="noStrike">
                <a:solidFill>
                  <a:srgbClr val="444444"/>
                </a:solidFill>
                <a:effectLst/>
                <a:latin typeface="Courier New" panose="02070309020205020404" pitchFamily="49" charset="0"/>
              </a:rPr>
              <a:t>layerOutputs = net.forward(outInfo) </a:t>
            </a:r>
            <a:r>
              <a:rPr lang="en-GB"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得到各个输出层的、各个检测框等信息，是二维结构。</a:t>
            </a:r>
            <a:r>
              <a:rPr lang="zh-CN" altLang="en-US" sz="1100" b="0" i="0" u="none" strike="noStrike">
                <a:solidFill>
                  <a:srgbClr val="444444"/>
                </a:solidFill>
                <a:effectLst/>
                <a:latin typeface="Courier New" panose="02070309020205020404" pitchFamily="49" charset="0"/>
              </a:rPr>
              <a:t> </a:t>
            </a:r>
            <a:endParaRPr lang="en-US" altLang="zh-CN" sz="1100" b="0" i="0" u="none" strike="noStrike">
              <a:solidFill>
                <a:srgbClr val="444444"/>
              </a:solidFill>
              <a:effectLst/>
              <a:latin typeface="Courier New" panose="02070309020205020404" pitchFamily="49" charset="0"/>
            </a:endParaRPr>
          </a:p>
          <a:p>
            <a:r>
              <a:rPr lang="en-GB" altLang="zh-CN" sz="1100" b="0" i="0" u="none" strike="noStrike">
                <a:effectLst/>
                <a:latin typeface="Courier New" panose="02070309020205020404" pitchFamily="49" charset="0"/>
              </a:rPr>
              <a:t>end = time.time() </a:t>
            </a:r>
          </a:p>
          <a:p>
            <a:r>
              <a:rPr lang="en-GB" altLang="zh-CN" sz="1100" b="0" i="0" u="none" strike="noStrike">
                <a:effectLst/>
                <a:latin typeface="Courier New" panose="02070309020205020404" pitchFamily="49" charset="0"/>
              </a:rPr>
              <a:t>print("[INFO] YOLO took {:.6f} seconds".format(end - start)) </a:t>
            </a:r>
            <a:r>
              <a:rPr lang="en-GB" altLang="zh-CN" sz="1100" b="0" i="0" u="none" strike="noStrike">
                <a:solidFill>
                  <a:srgbClr val="008000"/>
                </a:solidFill>
                <a:effectLst/>
                <a:latin typeface="Courier New" panose="02070309020205020404" pitchFamily="49" charset="0"/>
              </a:rPr>
              <a:t>## </a:t>
            </a:r>
            <a:r>
              <a:rPr lang="zh-CN" altLang="en-US" sz="1100" b="0" i="0" u="none" strike="noStrike">
                <a:solidFill>
                  <a:srgbClr val="008000"/>
                </a:solidFill>
                <a:effectLst/>
                <a:latin typeface="Courier New" panose="02070309020205020404" pitchFamily="49" charset="0"/>
              </a:rPr>
              <a:t>可以打印下信息</a:t>
            </a:r>
            <a:endParaRPr lang="zh-CN" altLang="en-US" sz="1100"/>
          </a:p>
        </p:txBody>
      </p:sp>
      <p:sp>
        <p:nvSpPr>
          <p:cNvPr id="6" name="object 2"/>
          <p:cNvSpPr txBox="1">
            <a:spLocks noGrp="1"/>
          </p:cNvSpPr>
          <p:nvPr>
            <p:ph type="title"/>
          </p:nvPr>
        </p:nvSpPr>
        <p:spPr>
          <a:xfrm>
            <a:off x="3276600" y="285750"/>
            <a:ext cx="3898963" cy="321242"/>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Yolov3</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sp>
        <p:nvSpPr>
          <p:cNvPr id="7" name="文本框 6"/>
          <p:cNvSpPr txBox="1"/>
          <p:nvPr/>
        </p:nvSpPr>
        <p:spPr>
          <a:xfrm>
            <a:off x="464183" y="968573"/>
            <a:ext cx="5822919" cy="307777"/>
          </a:xfrm>
          <a:prstGeom prst="rect">
            <a:avLst/>
          </a:prstGeom>
          <a:noFill/>
        </p:spPr>
        <p:txBody>
          <a:bodyPr wrap="square">
            <a:spAutoFit/>
          </a:bodyPr>
          <a:lstStyle/>
          <a:p>
            <a:r>
              <a:rPr lang="en-US" altLang="zh-CN" sz="1400"/>
              <a:t>3</a:t>
            </a:r>
            <a:r>
              <a:rPr lang="zh-CN" altLang="en-US" sz="1400"/>
              <a:t>、加载网络，加载图片，设定向前传播</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5331" y="1173182"/>
            <a:ext cx="8888669" cy="3970318"/>
          </a:xfrm>
          <a:prstGeom prst="rect">
            <a:avLst/>
          </a:prstGeom>
          <a:noFill/>
        </p:spPr>
        <p:txBody>
          <a:bodyPr wrap="square">
            <a:spAutoFit/>
          </a:bodyPr>
          <a:lstStyle/>
          <a:p>
            <a:r>
              <a:rPr lang="en-US" altLang="zh-CN" sz="1050">
                <a:latin typeface="Courier New" panose="02070309020205020404" pitchFamily="49" charset="0"/>
              </a:rPr>
              <a:t>(H, W) = img.shape[:2]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拿到图片尺寸</a:t>
            </a:r>
            <a:endParaRPr lang="en-US" altLang="zh-CN" sz="1050">
              <a:latin typeface="Courier New" panose="02070309020205020404" pitchFamily="49" charset="0"/>
            </a:endParaRPr>
          </a:p>
          <a:p>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过滤</a:t>
            </a:r>
            <a:r>
              <a:rPr lang="en-US" altLang="zh-CN" sz="1050">
                <a:solidFill>
                  <a:srgbClr val="008000"/>
                </a:solidFill>
                <a:latin typeface="Courier New" panose="02070309020205020404" pitchFamily="49" charset="0"/>
              </a:rPr>
              <a:t>layerOutputs</a:t>
            </a:r>
            <a:r>
              <a:rPr lang="zh-CN" altLang="en-US" sz="1050">
                <a:solidFill>
                  <a:srgbClr val="008000"/>
                </a:solidFill>
                <a:latin typeface="Courier New" panose="02070309020205020404" pitchFamily="49" charset="0"/>
              </a:rPr>
              <a:t>，</a:t>
            </a:r>
            <a:r>
              <a:rPr lang="en-US" altLang="zh-CN" sz="1050">
                <a:solidFill>
                  <a:srgbClr val="008000"/>
                </a:solidFill>
                <a:latin typeface="Courier New" panose="02070309020205020404" pitchFamily="49" charset="0"/>
              </a:rPr>
              <a:t>layerOutputs</a:t>
            </a:r>
            <a:r>
              <a:rPr lang="zh-CN" altLang="en-US" sz="1050">
                <a:solidFill>
                  <a:srgbClr val="008000"/>
                </a:solidFill>
                <a:latin typeface="Courier New" panose="02070309020205020404" pitchFamily="49" charset="0"/>
              </a:rPr>
              <a:t>的第</a:t>
            </a:r>
            <a:r>
              <a:rPr lang="en-US" altLang="zh-CN" sz="1050">
                <a:solidFill>
                  <a:srgbClr val="008000"/>
                </a:solidFill>
                <a:latin typeface="Courier New" panose="02070309020205020404" pitchFamily="49" charset="0"/>
              </a:rPr>
              <a:t>1</a:t>
            </a:r>
            <a:r>
              <a:rPr lang="zh-CN" altLang="en-US" sz="1050">
                <a:solidFill>
                  <a:srgbClr val="008000"/>
                </a:solidFill>
                <a:latin typeface="Courier New" panose="02070309020205020404" pitchFamily="49" charset="0"/>
              </a:rPr>
              <a:t>维的元素内容</a:t>
            </a:r>
            <a:r>
              <a:rPr lang="en-US" altLang="zh-CN" sz="1050">
                <a:solidFill>
                  <a:srgbClr val="008000"/>
                </a:solidFill>
                <a:latin typeface="Courier New" panose="02070309020205020404" pitchFamily="49" charset="0"/>
              </a:rPr>
              <a:t>: [center_x, center_y, width, height, objectness, N-class score data]</a:t>
            </a:r>
            <a:r>
              <a:rPr lang="zh-CN" altLang="en-US" sz="1050">
                <a:solidFill>
                  <a:srgbClr val="008000"/>
                </a:solidFill>
                <a:latin typeface="Courier New" panose="02070309020205020404" pitchFamily="49" charset="0"/>
              </a:rPr>
              <a:t>，过滤后的结果放入：</a:t>
            </a:r>
          </a:p>
          <a:p>
            <a:r>
              <a:rPr lang="en-US" altLang="zh-CN" sz="1050">
                <a:latin typeface="Courier New" panose="02070309020205020404" pitchFamily="49" charset="0"/>
              </a:rPr>
              <a:t>boxes = []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所有边界框（各层结果放一起）</a:t>
            </a:r>
          </a:p>
          <a:p>
            <a:r>
              <a:rPr lang="en-US" altLang="zh-CN" sz="1050">
                <a:latin typeface="Courier New" panose="02070309020205020404" pitchFamily="49" charset="0"/>
              </a:rPr>
              <a:t>confidences = []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所有置信度</a:t>
            </a:r>
          </a:p>
          <a:p>
            <a:r>
              <a:rPr lang="en-US" altLang="zh-CN" sz="1050">
                <a:latin typeface="Courier New" panose="02070309020205020404" pitchFamily="49" charset="0"/>
              </a:rPr>
              <a:t>classIDs = []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所有分类</a:t>
            </a:r>
            <a:r>
              <a:rPr lang="en-US" altLang="zh-CN" sz="1050">
                <a:solidFill>
                  <a:srgbClr val="008000"/>
                </a:solidFill>
                <a:latin typeface="Courier New" panose="02070309020205020404" pitchFamily="49" charset="0"/>
              </a:rPr>
              <a:t>ID</a:t>
            </a:r>
          </a:p>
          <a:p>
            <a:endParaRPr lang="en-US" altLang="zh-CN" sz="1050">
              <a:solidFill>
                <a:srgbClr val="008000"/>
              </a:solidFill>
              <a:latin typeface="Courier New" panose="02070309020205020404" pitchFamily="49" charset="0"/>
            </a:endParaRPr>
          </a:p>
          <a:p>
            <a:r>
              <a:rPr lang="en-US" altLang="zh-CN" sz="1050">
                <a:solidFill>
                  <a:srgbClr val="008000"/>
                </a:solidFill>
                <a:latin typeface="Courier New" panose="02070309020205020404" pitchFamily="49" charset="0"/>
              </a:rPr>
              <a:t># # 1</a:t>
            </a:r>
            <a:r>
              <a:rPr lang="zh-CN" altLang="en-US" sz="1050">
                <a:solidFill>
                  <a:srgbClr val="008000"/>
                </a:solidFill>
                <a:latin typeface="Courier New" panose="02070309020205020404" pitchFamily="49" charset="0"/>
              </a:rPr>
              <a:t>）过滤掉置信度低的框框</a:t>
            </a:r>
          </a:p>
          <a:p>
            <a:r>
              <a:rPr lang="en-US" altLang="zh-CN" sz="1050">
                <a:latin typeface="Courier New" panose="02070309020205020404" pitchFamily="49" charset="0"/>
              </a:rPr>
              <a:t>for out in layerOutputs: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各个输出层</a:t>
            </a:r>
          </a:p>
          <a:p>
            <a:r>
              <a:rPr lang="zh-CN" altLang="en-US" sz="1050">
                <a:latin typeface="Courier New" panose="02070309020205020404" pitchFamily="49" charset="0"/>
              </a:rPr>
              <a:t>    </a:t>
            </a:r>
            <a:r>
              <a:rPr lang="en-US" altLang="zh-CN" sz="1050">
                <a:latin typeface="Courier New" panose="02070309020205020404" pitchFamily="49" charset="0"/>
              </a:rPr>
              <a:t>for detection in out: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各个框框</a:t>
            </a:r>
          </a:p>
          <a:p>
            <a:r>
              <a:rPr lang="zh-CN" altLang="en-US" sz="1050">
                <a:latin typeface="Courier New" panose="02070309020205020404" pitchFamily="49" charset="0"/>
              </a:rPr>
              <a:t>        </a:t>
            </a:r>
            <a:r>
              <a:rPr lang="en-US" altLang="zh-CN" sz="1050">
                <a:latin typeface="Courier New" panose="02070309020205020404" pitchFamily="49" charset="0"/>
              </a:rPr>
              <a:t>scores = detection[5:]  </a:t>
            </a:r>
            <a:r>
              <a:rPr lang="en-US" altLang="zh-CN" sz="1050">
                <a:solidFill>
                  <a:srgbClr val="008000"/>
                </a:solidFill>
                <a:latin typeface="Courier New" panose="02070309020205020404" pitchFamily="49" charset="0"/>
              </a:rPr>
              <a:t>#</a:t>
            </a:r>
            <a:r>
              <a:rPr lang="zh-CN" altLang="en-US" sz="1050">
                <a:solidFill>
                  <a:srgbClr val="008000"/>
                </a:solidFill>
                <a:latin typeface="Courier New" panose="02070309020205020404" pitchFamily="49" charset="0"/>
              </a:rPr>
              <a:t>拿到各个类别的置信度</a:t>
            </a:r>
          </a:p>
          <a:p>
            <a:r>
              <a:rPr lang="zh-CN" altLang="en-US" sz="1050">
                <a:latin typeface="Courier New" panose="02070309020205020404" pitchFamily="49" charset="0"/>
              </a:rPr>
              <a:t>        </a:t>
            </a:r>
            <a:r>
              <a:rPr lang="en-US" altLang="zh-CN" sz="1050">
                <a:latin typeface="Courier New" panose="02070309020205020404" pitchFamily="49" charset="0"/>
              </a:rPr>
              <a:t>classID = np.argmax(scores)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最高置信度的</a:t>
            </a:r>
            <a:r>
              <a:rPr lang="en-US" altLang="zh-CN" sz="1050">
                <a:solidFill>
                  <a:srgbClr val="008000"/>
                </a:solidFill>
                <a:latin typeface="Courier New" panose="02070309020205020404" pitchFamily="49" charset="0"/>
              </a:rPr>
              <a:t>id</a:t>
            </a:r>
            <a:r>
              <a:rPr lang="zh-CN" altLang="en-US" sz="1050">
                <a:solidFill>
                  <a:srgbClr val="008000"/>
                </a:solidFill>
                <a:latin typeface="Courier New" panose="02070309020205020404" pitchFamily="49" charset="0"/>
              </a:rPr>
              <a:t>即为分类</a:t>
            </a:r>
            <a:r>
              <a:rPr lang="en-US" altLang="zh-CN" sz="1050">
                <a:solidFill>
                  <a:srgbClr val="008000"/>
                </a:solidFill>
                <a:latin typeface="Courier New" panose="02070309020205020404" pitchFamily="49" charset="0"/>
              </a:rPr>
              <a:t>id</a:t>
            </a:r>
          </a:p>
          <a:p>
            <a:r>
              <a:rPr lang="en-US" altLang="zh-CN" sz="1050">
                <a:latin typeface="Courier New" panose="02070309020205020404" pitchFamily="49" charset="0"/>
              </a:rPr>
              <a:t>        confidence = scores[classID]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拿到置信度</a:t>
            </a:r>
          </a:p>
          <a:p>
            <a:r>
              <a:rPr lang="zh-CN" altLang="en-US" sz="1050">
                <a:latin typeface="Courier New" panose="02070309020205020404" pitchFamily="49" charset="0"/>
              </a:rPr>
              <a:t>        </a:t>
            </a:r>
            <a:r>
              <a:rPr lang="en-US" altLang="zh-CN" sz="1050">
                <a:latin typeface="Courier New" panose="02070309020205020404" pitchFamily="49" charset="0"/>
              </a:rPr>
              <a:t>if confidence &gt; CONFIDENCE:</a:t>
            </a:r>
            <a:r>
              <a:rPr lang="zh-CN" altLang="en-US" sz="1050">
                <a:latin typeface="Courier New" panose="02070309020205020404" pitchFamily="49" charset="0"/>
              </a:rPr>
              <a:t>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根据置信度筛查</a:t>
            </a:r>
            <a:endParaRPr lang="en-US" altLang="zh-CN" sz="1050">
              <a:latin typeface="Courier New" panose="02070309020205020404" pitchFamily="49" charset="0"/>
            </a:endParaRPr>
          </a:p>
          <a:p>
            <a:r>
              <a:rPr lang="en-US" altLang="zh-CN" sz="1050">
                <a:latin typeface="Courier New" panose="02070309020205020404" pitchFamily="49" charset="0"/>
              </a:rPr>
              <a:t>            box = detection[0:4] * np.array([W, H, W, H])  </a:t>
            </a:r>
            <a:r>
              <a:rPr lang="en-US" altLang="zh-CN" sz="1050">
                <a:solidFill>
                  <a:srgbClr val="008000"/>
                </a:solidFill>
                <a:latin typeface="Courier New" panose="02070309020205020404" pitchFamily="49" charset="0"/>
              </a:rPr>
              <a:t># </a:t>
            </a:r>
            <a:r>
              <a:rPr lang="zh-CN" altLang="en-US" sz="1050">
                <a:solidFill>
                  <a:srgbClr val="008000"/>
                </a:solidFill>
                <a:latin typeface="Courier New" panose="02070309020205020404" pitchFamily="49" charset="0"/>
              </a:rPr>
              <a:t>将边界框放会图片尺寸</a:t>
            </a:r>
          </a:p>
          <a:p>
            <a:r>
              <a:rPr lang="zh-CN" altLang="en-US" sz="1050">
                <a:latin typeface="Courier New" panose="02070309020205020404" pitchFamily="49" charset="0"/>
              </a:rPr>
              <a:t>            </a:t>
            </a:r>
            <a:r>
              <a:rPr lang="en-US" altLang="zh-CN" sz="1050">
                <a:latin typeface="Courier New" panose="02070309020205020404" pitchFamily="49" charset="0"/>
              </a:rPr>
              <a:t>(centerX, centerY, width, height) = box.astype("int")</a:t>
            </a:r>
          </a:p>
          <a:p>
            <a:r>
              <a:rPr lang="en-US" altLang="zh-CN" sz="1050">
                <a:latin typeface="Courier New" panose="02070309020205020404" pitchFamily="49" charset="0"/>
              </a:rPr>
              <a:t>            x = int(centerX - (width / 2))</a:t>
            </a:r>
          </a:p>
          <a:p>
            <a:r>
              <a:rPr lang="en-US" altLang="zh-CN" sz="1050">
                <a:latin typeface="Courier New" panose="02070309020205020404" pitchFamily="49" charset="0"/>
              </a:rPr>
              <a:t>            y = int(centerY - (height / 2))</a:t>
            </a:r>
          </a:p>
          <a:p>
            <a:r>
              <a:rPr lang="en-US" altLang="zh-CN" sz="1050">
                <a:latin typeface="Courier New" panose="02070309020205020404" pitchFamily="49" charset="0"/>
              </a:rPr>
              <a:t>            boxes.append([x, y, int(width), int(height)])</a:t>
            </a:r>
          </a:p>
          <a:p>
            <a:r>
              <a:rPr lang="en-US" altLang="zh-CN" sz="1050">
                <a:latin typeface="Courier New" panose="02070309020205020404" pitchFamily="49" charset="0"/>
              </a:rPr>
              <a:t>            confidences.append(float(confidence))</a:t>
            </a:r>
          </a:p>
          <a:p>
            <a:r>
              <a:rPr lang="en-US" altLang="zh-CN" sz="1050">
                <a:latin typeface="Courier New" panose="02070309020205020404" pitchFamily="49" charset="0"/>
              </a:rPr>
              <a:t>            classIDs.append(classID)</a:t>
            </a:r>
          </a:p>
          <a:p>
            <a:endParaRPr lang="en-US" altLang="zh-CN" sz="1050">
              <a:solidFill>
                <a:srgbClr val="008000"/>
              </a:solidFill>
              <a:latin typeface="Courier New" panose="02070309020205020404" pitchFamily="49" charset="0"/>
            </a:endParaRPr>
          </a:p>
          <a:p>
            <a:r>
              <a:rPr lang="en-US" altLang="zh-CN" sz="1050">
                <a:solidFill>
                  <a:srgbClr val="008000"/>
                </a:solidFill>
                <a:latin typeface="Courier New" panose="02070309020205020404" pitchFamily="49" charset="0"/>
              </a:rPr>
              <a:t># # 2</a:t>
            </a:r>
            <a:r>
              <a:rPr lang="zh-CN" altLang="en-US" sz="1050">
                <a:solidFill>
                  <a:srgbClr val="008000"/>
                </a:solidFill>
                <a:latin typeface="Courier New" panose="02070309020205020404" pitchFamily="49" charset="0"/>
              </a:rPr>
              <a:t>）应用非最大值抑制</a:t>
            </a:r>
            <a:r>
              <a:rPr lang="en-US" altLang="zh-CN" sz="1050">
                <a:solidFill>
                  <a:srgbClr val="008000"/>
                </a:solidFill>
                <a:latin typeface="Courier New" panose="02070309020205020404" pitchFamily="49" charset="0"/>
              </a:rPr>
              <a:t>(non-maxima suppression</a:t>
            </a:r>
            <a:r>
              <a:rPr lang="zh-CN" altLang="en-US" sz="1050">
                <a:solidFill>
                  <a:srgbClr val="008000"/>
                </a:solidFill>
                <a:latin typeface="Courier New" panose="02070309020205020404" pitchFamily="49" charset="0"/>
              </a:rPr>
              <a:t>，</a:t>
            </a:r>
            <a:r>
              <a:rPr lang="en-US" altLang="zh-CN" sz="1050">
                <a:solidFill>
                  <a:srgbClr val="008000"/>
                </a:solidFill>
                <a:latin typeface="Courier New" panose="02070309020205020404" pitchFamily="49" charset="0"/>
              </a:rPr>
              <a:t>nms)</a:t>
            </a:r>
            <a:r>
              <a:rPr lang="zh-CN" altLang="en-US" sz="1050">
                <a:solidFill>
                  <a:srgbClr val="008000"/>
                </a:solidFill>
                <a:latin typeface="Courier New" panose="02070309020205020404" pitchFamily="49" charset="0"/>
              </a:rPr>
              <a:t>进一步筛掉，这里使用</a:t>
            </a:r>
            <a:r>
              <a:rPr lang="en-GB" altLang="zh-CN" sz="1050">
                <a:solidFill>
                  <a:srgbClr val="008000"/>
                </a:solidFill>
                <a:latin typeface="Courier New" panose="02070309020205020404" pitchFamily="49" charset="0"/>
              </a:rPr>
              <a:t>NMS</a:t>
            </a:r>
            <a:r>
              <a:rPr lang="zh-CN" altLang="en-US" sz="1050">
                <a:solidFill>
                  <a:srgbClr val="008000"/>
                </a:solidFill>
                <a:latin typeface="Courier New" panose="02070309020205020404" pitchFamily="49" charset="0"/>
              </a:rPr>
              <a:t>算法。</a:t>
            </a:r>
          </a:p>
          <a:p>
            <a:r>
              <a:rPr lang="en-US" altLang="zh-CN" sz="1050">
                <a:latin typeface="Courier New" panose="02070309020205020404" pitchFamily="49" charset="0"/>
              </a:rPr>
              <a:t>idxs = cv.dnn.NMSBoxes(boxes, confidences, CONFIDENCE, THRESHOLD) </a:t>
            </a:r>
            <a:r>
              <a:rPr lang="en-US" altLang="zh-CN" sz="1050">
                <a:solidFill>
                  <a:srgbClr val="008000"/>
                </a:solidFill>
                <a:latin typeface="Courier New" panose="02070309020205020404" pitchFamily="49" charset="0"/>
              </a:rPr>
              <a:t># boxes</a:t>
            </a:r>
            <a:r>
              <a:rPr lang="zh-CN" altLang="en-US" sz="1050">
                <a:solidFill>
                  <a:srgbClr val="008000"/>
                </a:solidFill>
                <a:latin typeface="Courier New" panose="02070309020205020404" pitchFamily="49" charset="0"/>
              </a:rPr>
              <a:t>中，保留的</a:t>
            </a:r>
            <a:r>
              <a:rPr lang="en-US" altLang="zh-CN" sz="1050">
                <a:solidFill>
                  <a:srgbClr val="008000"/>
                </a:solidFill>
                <a:latin typeface="Courier New" panose="02070309020205020404" pitchFamily="49" charset="0"/>
              </a:rPr>
              <a:t>box</a:t>
            </a:r>
            <a:r>
              <a:rPr lang="zh-CN" altLang="en-US" sz="1050">
                <a:solidFill>
                  <a:srgbClr val="008000"/>
                </a:solidFill>
                <a:latin typeface="Courier New" panose="02070309020205020404" pitchFamily="49" charset="0"/>
              </a:rPr>
              <a:t>的索引</a:t>
            </a:r>
            <a:r>
              <a:rPr lang="en-US" altLang="zh-CN" sz="1050">
                <a:solidFill>
                  <a:srgbClr val="008000"/>
                </a:solidFill>
                <a:latin typeface="Courier New" panose="02070309020205020404" pitchFamily="49" charset="0"/>
              </a:rPr>
              <a:t>index</a:t>
            </a:r>
            <a:r>
              <a:rPr lang="zh-CN" altLang="en-US" sz="1050">
                <a:solidFill>
                  <a:srgbClr val="008000"/>
                </a:solidFill>
                <a:latin typeface="Courier New" panose="02070309020205020404" pitchFamily="49" charset="0"/>
              </a:rPr>
              <a:t>存入</a:t>
            </a:r>
            <a:r>
              <a:rPr lang="en-US" altLang="zh-CN" sz="1050">
                <a:solidFill>
                  <a:srgbClr val="008000"/>
                </a:solidFill>
                <a:latin typeface="Courier New" panose="02070309020205020404" pitchFamily="49" charset="0"/>
              </a:rPr>
              <a:t>idxs</a:t>
            </a:r>
            <a:endParaRPr lang="zh-CN" altLang="en-US" sz="1050"/>
          </a:p>
        </p:txBody>
      </p:sp>
      <p:sp>
        <p:nvSpPr>
          <p:cNvPr id="6" name="object 2"/>
          <p:cNvSpPr txBox="1">
            <a:spLocks noGrp="1"/>
          </p:cNvSpPr>
          <p:nvPr>
            <p:ph type="title"/>
          </p:nvPr>
        </p:nvSpPr>
        <p:spPr>
          <a:xfrm>
            <a:off x="3276600" y="285750"/>
            <a:ext cx="3898963" cy="321242"/>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Yolov3</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sp>
        <p:nvSpPr>
          <p:cNvPr id="4" name="文本框 3"/>
          <p:cNvSpPr txBox="1"/>
          <p:nvPr/>
        </p:nvSpPr>
        <p:spPr>
          <a:xfrm>
            <a:off x="244940" y="916369"/>
            <a:ext cx="5822919" cy="307777"/>
          </a:xfrm>
          <a:prstGeom prst="rect">
            <a:avLst/>
          </a:prstGeom>
          <a:noFill/>
        </p:spPr>
        <p:txBody>
          <a:bodyPr wrap="square">
            <a:spAutoFit/>
          </a:bodyPr>
          <a:lstStyle/>
          <a:p>
            <a:r>
              <a:rPr lang="en-US" altLang="zh-CN" sz="1400"/>
              <a:t>4</a:t>
            </a:r>
            <a:r>
              <a:rPr lang="zh-CN" altLang="en-US" sz="1400"/>
              <a:t>、过滤置信度低的</a:t>
            </a:r>
            <a:r>
              <a:rPr lang="en-US" altLang="zh-CN" sz="1400"/>
              <a:t>box</a:t>
            </a:r>
            <a:endParaRPr lang="zh-CN" altLang="en-US"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2000" y="1428750"/>
            <a:ext cx="7620000" cy="3308598"/>
          </a:xfrm>
          <a:prstGeom prst="rect">
            <a:avLst/>
          </a:prstGeom>
          <a:noFill/>
        </p:spPr>
        <p:txBody>
          <a:bodyPr wrap="square">
            <a:spAutoFit/>
          </a:bodyPr>
          <a:lstStyle/>
          <a:p>
            <a:r>
              <a:rPr lang="en-US" altLang="zh-CN" sz="1100">
                <a:solidFill>
                  <a:srgbClr val="008000"/>
                </a:solidFill>
                <a:latin typeface="Courier New" panose="02070309020205020404" pitchFamily="49" charset="0"/>
              </a:rPr>
              <a:t># </a:t>
            </a:r>
            <a:r>
              <a:rPr lang="zh-CN" altLang="en-US" sz="1100">
                <a:solidFill>
                  <a:srgbClr val="008000"/>
                </a:solidFill>
                <a:latin typeface="Courier New" panose="02070309020205020404" pitchFamily="49" charset="0"/>
              </a:rPr>
              <a:t>得到</a:t>
            </a:r>
            <a:r>
              <a:rPr lang="en-US" altLang="zh-CN" sz="1100">
                <a:solidFill>
                  <a:srgbClr val="008000"/>
                </a:solidFill>
                <a:latin typeface="Courier New" panose="02070309020205020404" pitchFamily="49" charset="0"/>
              </a:rPr>
              <a:t>labels</a:t>
            </a:r>
            <a:r>
              <a:rPr lang="zh-CN" altLang="en-US" sz="1100">
                <a:solidFill>
                  <a:srgbClr val="008000"/>
                </a:solidFill>
                <a:latin typeface="Courier New" panose="02070309020205020404" pitchFamily="49" charset="0"/>
              </a:rPr>
              <a:t>列表</a:t>
            </a:r>
          </a:p>
          <a:p>
            <a:r>
              <a:rPr lang="en-US" altLang="zh-CN" sz="1100">
                <a:latin typeface="Courier New" panose="02070309020205020404" pitchFamily="49" charset="0"/>
              </a:rPr>
              <a:t>with open(labelsPath, 'rt') as f:</a:t>
            </a:r>
          </a:p>
          <a:p>
            <a:r>
              <a:rPr lang="en-US" altLang="zh-CN" sz="1100">
                <a:latin typeface="Courier New" panose="02070309020205020404" pitchFamily="49" charset="0"/>
              </a:rPr>
              <a:t>    labels = f.read().rstrip('\n').split('\n')</a:t>
            </a:r>
          </a:p>
          <a:p>
            <a:r>
              <a:rPr lang="en-US" altLang="zh-CN" sz="1100">
                <a:solidFill>
                  <a:srgbClr val="008000"/>
                </a:solidFill>
                <a:latin typeface="Courier New" panose="02070309020205020404" pitchFamily="49" charset="0"/>
              </a:rPr>
              <a:t># </a:t>
            </a:r>
            <a:r>
              <a:rPr lang="zh-CN" altLang="en-US" sz="1100">
                <a:solidFill>
                  <a:srgbClr val="008000"/>
                </a:solidFill>
                <a:latin typeface="Courier New" panose="02070309020205020404" pitchFamily="49" charset="0"/>
              </a:rPr>
              <a:t>应用检测结果</a:t>
            </a:r>
          </a:p>
          <a:p>
            <a:r>
              <a:rPr lang="en-US" altLang="zh-CN" sz="1100">
                <a:latin typeface="Courier New" panose="02070309020205020404" pitchFamily="49" charset="0"/>
              </a:rPr>
              <a:t>np.random.seed(42)</a:t>
            </a:r>
          </a:p>
          <a:p>
            <a:r>
              <a:rPr lang="en-US" altLang="zh-CN" sz="1100">
                <a:latin typeface="Courier New" panose="02070309020205020404" pitchFamily="49" charset="0"/>
              </a:rPr>
              <a:t>COLORS = np.random.randint(0, 255, size=(len(labels), 3), dtype="uint8")  </a:t>
            </a:r>
          </a:p>
          <a:p>
            <a:r>
              <a:rPr lang="en-US" altLang="zh-CN" sz="1100">
                <a:solidFill>
                  <a:srgbClr val="008000"/>
                </a:solidFill>
                <a:latin typeface="Courier New" panose="02070309020205020404" pitchFamily="49" charset="0"/>
              </a:rPr>
              <a:t># </a:t>
            </a:r>
            <a:r>
              <a:rPr lang="zh-CN" altLang="en-US" sz="1100">
                <a:solidFill>
                  <a:srgbClr val="008000"/>
                </a:solidFill>
                <a:latin typeface="Courier New" panose="02070309020205020404" pitchFamily="49" charset="0"/>
              </a:rPr>
              <a:t>框框显示颜色，每一类有不同的颜色，每种颜色都是由</a:t>
            </a:r>
            <a:r>
              <a:rPr lang="en-US" altLang="zh-CN" sz="1100">
                <a:solidFill>
                  <a:srgbClr val="008000"/>
                </a:solidFill>
                <a:latin typeface="Courier New" panose="02070309020205020404" pitchFamily="49" charset="0"/>
              </a:rPr>
              <a:t>RGB</a:t>
            </a:r>
            <a:r>
              <a:rPr lang="zh-CN" altLang="en-US" sz="1100">
                <a:solidFill>
                  <a:srgbClr val="008000"/>
                </a:solidFill>
                <a:latin typeface="Courier New" panose="02070309020205020404" pitchFamily="49" charset="0"/>
              </a:rPr>
              <a:t>三个值组成的，所以</a:t>
            </a:r>
            <a:r>
              <a:rPr lang="en-US" altLang="zh-CN" sz="1100">
                <a:solidFill>
                  <a:srgbClr val="008000"/>
                </a:solidFill>
                <a:latin typeface="Courier New" panose="02070309020205020404" pitchFamily="49" charset="0"/>
              </a:rPr>
              <a:t>size</a:t>
            </a:r>
            <a:r>
              <a:rPr lang="zh-CN" altLang="en-US" sz="1100">
                <a:solidFill>
                  <a:srgbClr val="008000"/>
                </a:solidFill>
                <a:latin typeface="Courier New" panose="02070309020205020404" pitchFamily="49" charset="0"/>
              </a:rPr>
              <a:t>为</a:t>
            </a:r>
            <a:r>
              <a:rPr lang="en-US" altLang="zh-CN" sz="1100">
                <a:solidFill>
                  <a:srgbClr val="008000"/>
                </a:solidFill>
                <a:latin typeface="Courier New" panose="02070309020205020404" pitchFamily="49" charset="0"/>
              </a:rPr>
              <a:t>(len(labels), 3)</a:t>
            </a:r>
          </a:p>
          <a:p>
            <a:r>
              <a:rPr lang="en-US" altLang="zh-CN" sz="1100">
                <a:latin typeface="Courier New" panose="02070309020205020404" pitchFamily="49" charset="0"/>
              </a:rPr>
              <a:t>if len(idxs) &gt; 0:</a:t>
            </a:r>
          </a:p>
          <a:p>
            <a:r>
              <a:rPr lang="en-US" altLang="zh-CN" sz="1100">
                <a:latin typeface="Courier New" panose="02070309020205020404" pitchFamily="49" charset="0"/>
              </a:rPr>
              <a:t>    for i in idxs.flatten():  </a:t>
            </a:r>
            <a:r>
              <a:rPr lang="en-US" altLang="zh-CN" sz="1100">
                <a:solidFill>
                  <a:srgbClr val="008000"/>
                </a:solidFill>
                <a:latin typeface="Courier New" panose="02070309020205020404" pitchFamily="49" charset="0"/>
              </a:rPr>
              <a:t># indxs</a:t>
            </a:r>
            <a:r>
              <a:rPr lang="zh-CN" altLang="en-US" sz="1100">
                <a:solidFill>
                  <a:srgbClr val="008000"/>
                </a:solidFill>
                <a:latin typeface="Courier New" panose="02070309020205020404" pitchFamily="49" charset="0"/>
              </a:rPr>
              <a:t>是二维的，第</a:t>
            </a:r>
            <a:r>
              <a:rPr lang="en-US" altLang="zh-CN" sz="1100">
                <a:solidFill>
                  <a:srgbClr val="008000"/>
                </a:solidFill>
                <a:latin typeface="Courier New" panose="02070309020205020404" pitchFamily="49" charset="0"/>
              </a:rPr>
              <a:t>0</a:t>
            </a:r>
            <a:r>
              <a:rPr lang="zh-CN" altLang="en-US" sz="1100">
                <a:solidFill>
                  <a:srgbClr val="008000"/>
                </a:solidFill>
                <a:latin typeface="Courier New" panose="02070309020205020404" pitchFamily="49" charset="0"/>
              </a:rPr>
              <a:t>维是输出层，所以这里把它展平成</a:t>
            </a:r>
            <a:r>
              <a:rPr lang="en-US" altLang="zh-CN" sz="1100">
                <a:solidFill>
                  <a:srgbClr val="008000"/>
                </a:solidFill>
                <a:latin typeface="Courier New" panose="02070309020205020404" pitchFamily="49" charset="0"/>
              </a:rPr>
              <a:t>1</a:t>
            </a:r>
            <a:r>
              <a:rPr lang="zh-CN" altLang="en-US" sz="1100">
                <a:solidFill>
                  <a:srgbClr val="008000"/>
                </a:solidFill>
                <a:latin typeface="Courier New" panose="02070309020205020404" pitchFamily="49" charset="0"/>
              </a:rPr>
              <a:t>维</a:t>
            </a:r>
          </a:p>
          <a:p>
            <a:r>
              <a:rPr lang="zh-CN" altLang="en-US" sz="1100">
                <a:latin typeface="Courier New" panose="02070309020205020404" pitchFamily="49" charset="0"/>
              </a:rPr>
              <a:t>        </a:t>
            </a:r>
            <a:r>
              <a:rPr lang="en-US" altLang="zh-CN" sz="1100">
                <a:latin typeface="Courier New" panose="02070309020205020404" pitchFamily="49" charset="0"/>
              </a:rPr>
              <a:t>(x, y) = (boxes[i][0], boxes[i][1])</a:t>
            </a:r>
          </a:p>
          <a:p>
            <a:r>
              <a:rPr lang="en-US" altLang="zh-CN" sz="1100">
                <a:latin typeface="Courier New" panose="02070309020205020404" pitchFamily="49" charset="0"/>
              </a:rPr>
              <a:t>        (w, h) = (boxes[i][2], boxes[i][3])</a:t>
            </a:r>
          </a:p>
          <a:p>
            <a:endParaRPr lang="en-US" altLang="zh-CN" sz="1100">
              <a:latin typeface="Courier New" panose="02070309020205020404" pitchFamily="49" charset="0"/>
            </a:endParaRPr>
          </a:p>
          <a:p>
            <a:r>
              <a:rPr lang="en-US" altLang="zh-CN" sz="1100">
                <a:latin typeface="Courier New" panose="02070309020205020404" pitchFamily="49" charset="0"/>
              </a:rPr>
              <a:t>        color = [int(c) for c in COLORS[classIDs[i]]]</a:t>
            </a:r>
          </a:p>
          <a:p>
            <a:r>
              <a:rPr lang="en-US" altLang="zh-CN" sz="1100">
                <a:latin typeface="Courier New" panose="02070309020205020404" pitchFamily="49" charset="0"/>
              </a:rPr>
              <a:t>        cv.rectangle(img, (x, y), (x+w, y+h), color, 2)  </a:t>
            </a:r>
            <a:r>
              <a:rPr lang="en-US" altLang="zh-CN" sz="1100">
                <a:solidFill>
                  <a:srgbClr val="008000"/>
                </a:solidFill>
                <a:latin typeface="Courier New" panose="02070309020205020404" pitchFamily="49" charset="0"/>
              </a:rPr>
              <a:t># </a:t>
            </a:r>
            <a:r>
              <a:rPr lang="zh-CN" altLang="en-US" sz="1100">
                <a:solidFill>
                  <a:srgbClr val="008000"/>
                </a:solidFill>
                <a:latin typeface="Courier New" panose="02070309020205020404" pitchFamily="49" charset="0"/>
              </a:rPr>
              <a:t>线条粗细为</a:t>
            </a:r>
            <a:r>
              <a:rPr lang="en-US" altLang="zh-CN" sz="1100">
                <a:solidFill>
                  <a:srgbClr val="008000"/>
                </a:solidFill>
                <a:latin typeface="Courier New" panose="02070309020205020404" pitchFamily="49" charset="0"/>
              </a:rPr>
              <a:t>2px</a:t>
            </a:r>
          </a:p>
          <a:p>
            <a:r>
              <a:rPr lang="en-US" altLang="zh-CN" sz="1100">
                <a:latin typeface="Courier New" panose="02070309020205020404" pitchFamily="49" charset="0"/>
              </a:rPr>
              <a:t>        text = "{}: {:.4f}".format(labels[classIDs[i]], confidences[i])</a:t>
            </a:r>
          </a:p>
          <a:p>
            <a:r>
              <a:rPr lang="zh-CN" altLang="en-US" sz="1100">
                <a:solidFill>
                  <a:srgbClr val="008000"/>
                </a:solidFill>
                <a:latin typeface="Courier New" panose="02070309020205020404" pitchFamily="49" charset="0"/>
              </a:rPr>
              <a:t>        </a:t>
            </a:r>
            <a:r>
              <a:rPr lang="en-US" altLang="zh-CN" sz="1100">
                <a:solidFill>
                  <a:srgbClr val="008000"/>
                </a:solidFill>
                <a:latin typeface="Courier New" panose="02070309020205020404" pitchFamily="49" charset="0"/>
              </a:rPr>
              <a:t># cv.FONT_HERSHEY_SIMPLEX</a:t>
            </a:r>
            <a:r>
              <a:rPr lang="zh-CN" altLang="en-US" sz="1100">
                <a:solidFill>
                  <a:srgbClr val="008000"/>
                </a:solidFill>
                <a:latin typeface="Courier New" panose="02070309020205020404" pitchFamily="49" charset="0"/>
              </a:rPr>
              <a:t>字体风格、</a:t>
            </a:r>
            <a:r>
              <a:rPr lang="en-US" altLang="zh-CN" sz="1100">
                <a:solidFill>
                  <a:srgbClr val="008000"/>
                </a:solidFill>
                <a:latin typeface="Courier New" panose="02070309020205020404" pitchFamily="49" charset="0"/>
              </a:rPr>
              <a:t>0.5</a:t>
            </a:r>
            <a:r>
              <a:rPr lang="zh-CN" altLang="en-US" sz="1100">
                <a:solidFill>
                  <a:srgbClr val="008000"/>
                </a:solidFill>
                <a:latin typeface="Courier New" panose="02070309020205020404" pitchFamily="49" charset="0"/>
              </a:rPr>
              <a:t>字体大小、粗细</a:t>
            </a:r>
            <a:r>
              <a:rPr lang="en-US" altLang="zh-CN" sz="1100">
                <a:solidFill>
                  <a:srgbClr val="008000"/>
                </a:solidFill>
                <a:latin typeface="Courier New" panose="02070309020205020404" pitchFamily="49" charset="0"/>
              </a:rPr>
              <a:t>2px</a:t>
            </a:r>
            <a:endParaRPr lang="en-US" altLang="zh-CN" sz="1100">
              <a:latin typeface="Courier New" panose="02070309020205020404" pitchFamily="49" charset="0"/>
            </a:endParaRPr>
          </a:p>
          <a:p>
            <a:r>
              <a:rPr lang="en-US" altLang="zh-CN" sz="1100">
                <a:latin typeface="Courier New" panose="02070309020205020404" pitchFamily="49" charset="0"/>
              </a:rPr>
              <a:t>        cv.putText(img, text, (x, y-5), cv.FONT_HERSHEY_SIMPLEX, 0.5, color, 2)  </a:t>
            </a:r>
          </a:p>
          <a:p>
            <a:r>
              <a:rPr lang="en-US" altLang="zh-CN" sz="1100">
                <a:latin typeface="Courier New" panose="02070309020205020404" pitchFamily="49" charset="0"/>
              </a:rPr>
              <a:t>cv.imshow('detected image', img)</a:t>
            </a:r>
          </a:p>
          <a:p>
            <a:r>
              <a:rPr lang="en-US" altLang="zh-CN" sz="1100">
                <a:latin typeface="Courier New" panose="02070309020205020404" pitchFamily="49" charset="0"/>
              </a:rPr>
              <a:t>cv.waitKey(0)</a:t>
            </a:r>
            <a:endParaRPr lang="zh-CN" altLang="en-US" sz="1100"/>
          </a:p>
        </p:txBody>
      </p:sp>
      <p:sp>
        <p:nvSpPr>
          <p:cNvPr id="6" name="object 2"/>
          <p:cNvSpPr txBox="1">
            <a:spLocks noGrp="1"/>
          </p:cNvSpPr>
          <p:nvPr>
            <p:ph type="title"/>
          </p:nvPr>
        </p:nvSpPr>
        <p:spPr>
          <a:xfrm>
            <a:off x="3276600" y="285750"/>
            <a:ext cx="3898963" cy="321242"/>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Yolov3</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sp>
        <p:nvSpPr>
          <p:cNvPr id="4" name="文本框 3"/>
          <p:cNvSpPr txBox="1"/>
          <p:nvPr/>
        </p:nvSpPr>
        <p:spPr>
          <a:xfrm>
            <a:off x="734291" y="1115778"/>
            <a:ext cx="5822919" cy="307777"/>
          </a:xfrm>
          <a:prstGeom prst="rect">
            <a:avLst/>
          </a:prstGeom>
          <a:noFill/>
        </p:spPr>
        <p:txBody>
          <a:bodyPr wrap="square">
            <a:spAutoFit/>
          </a:bodyPr>
          <a:lstStyle/>
          <a:p>
            <a:r>
              <a:rPr lang="en-US" altLang="zh-CN" sz="1400"/>
              <a:t>5</a:t>
            </a:r>
            <a:r>
              <a:rPr lang="zh-CN" altLang="en-US" sz="1400"/>
              <a:t>、画出检测结果</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3276600" y="285750"/>
            <a:ext cx="3898963" cy="321242"/>
          </a:xfrm>
          <a:prstGeom prst="rect">
            <a:avLst/>
          </a:prstGeom>
        </p:spPr>
        <p:txBody>
          <a:bodyPr vert="horz" wrap="square" lIns="0" tIns="13335" rIns="0" bIns="0" rtlCol="0">
            <a:spAutoFit/>
          </a:bodyPr>
          <a:lstStyle/>
          <a:p>
            <a:pPr marL="12700">
              <a:lnSpc>
                <a:spcPct val="100000"/>
              </a:lnSpc>
              <a:spcBef>
                <a:spcPts val="105"/>
              </a:spcBef>
            </a:pPr>
            <a:r>
              <a:rPr lang="en-US" spc="5" dirty="0">
                <a:latin typeface="宋体" panose="02010600030101010101" pitchFamily="2" charset="-122"/>
                <a:cs typeface="宋体" panose="02010600030101010101" pitchFamily="2" charset="-122"/>
              </a:rPr>
              <a:t>Yolov3</a:t>
            </a:r>
            <a:r>
              <a:rPr lang="en-US" altLang="zh-CN" spc="5" dirty="0">
                <a:latin typeface="宋体" panose="02010600030101010101" pitchFamily="2" charset="-122"/>
                <a:cs typeface="宋体" panose="02010600030101010101" pitchFamily="2" charset="-122"/>
              </a:rPr>
              <a:t>+opencv</a:t>
            </a:r>
            <a:r>
              <a:rPr lang="zh-CN" altLang="en-US" spc="5" dirty="0">
                <a:latin typeface="宋体" panose="02010600030101010101" pitchFamily="2" charset="-122"/>
                <a:cs typeface="宋体" panose="02010600030101010101" pitchFamily="2" charset="-122"/>
              </a:rPr>
              <a:t>实现目标检测</a:t>
            </a:r>
            <a:endParaRPr spc="5" dirty="0">
              <a:latin typeface="宋体" panose="02010600030101010101" pitchFamily="2" charset="-122"/>
              <a:cs typeface="宋体" panose="02010600030101010101" pitchFamily="2" charset="-122"/>
            </a:endParaRPr>
          </a:p>
        </p:txBody>
      </p:sp>
      <p:pic>
        <p:nvPicPr>
          <p:cNvPr id="2" name="图片 1"/>
          <p:cNvPicPr>
            <a:picLocks noChangeAspect="1"/>
          </p:cNvPicPr>
          <p:nvPr/>
        </p:nvPicPr>
        <p:blipFill>
          <a:blip r:embed="rId2"/>
          <a:stretch>
            <a:fillRect/>
          </a:stretch>
        </p:blipFill>
        <p:spPr>
          <a:xfrm>
            <a:off x="1600200" y="996064"/>
            <a:ext cx="5739142" cy="3861686"/>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GB" altLang="zh-CN" spc="5" dirty="0">
                <a:latin typeface="宋体" panose="02010600030101010101" pitchFamily="2" charset="-122"/>
                <a:cs typeface="宋体" panose="02010600030101010101" pitchFamily="2" charset="-122"/>
              </a:rPr>
              <a:t>LeNet5</a:t>
            </a:r>
            <a:r>
              <a:rPr lang="zh-CN" altLang="en-GB" spc="5" dirty="0">
                <a:latin typeface="宋体" panose="02010600030101010101" pitchFamily="2" charset="-122"/>
                <a:cs typeface="宋体" panose="02010600030101010101" pitchFamily="2" charset="-122"/>
              </a:rPr>
              <a:t>网络</a:t>
            </a:r>
            <a:r>
              <a:rPr lang="zh-CN" altLang="en-US" spc="5" dirty="0">
                <a:latin typeface="宋体" panose="02010600030101010101" pitchFamily="2" charset="-122"/>
                <a:cs typeface="宋体" panose="02010600030101010101" pitchFamily="2" charset="-122"/>
              </a:rPr>
              <a:t>结构</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85</a:t>
            </a:fld>
            <a:endParaRPr dirty="0"/>
          </a:p>
        </p:txBody>
      </p:sp>
      <p:pic>
        <p:nvPicPr>
          <p:cNvPr id="4" name="图片 3"/>
          <p:cNvPicPr>
            <a:picLocks noChangeAspect="1"/>
          </p:cNvPicPr>
          <p:nvPr/>
        </p:nvPicPr>
        <p:blipFill rotWithShape="1">
          <a:blip r:embed="rId2"/>
          <a:srcRect b="25377"/>
          <a:stretch>
            <a:fillRect/>
          </a:stretch>
        </p:blipFill>
        <p:spPr>
          <a:xfrm>
            <a:off x="1408651" y="790622"/>
            <a:ext cx="6095555" cy="1343690"/>
          </a:xfrm>
          <a:prstGeom prst="rect">
            <a:avLst/>
          </a:prstGeom>
        </p:spPr>
      </p:pic>
      <p:sp>
        <p:nvSpPr>
          <p:cNvPr id="11" name="文本框 10"/>
          <p:cNvSpPr txBox="1"/>
          <p:nvPr/>
        </p:nvSpPr>
        <p:spPr>
          <a:xfrm>
            <a:off x="152845" y="2061203"/>
            <a:ext cx="8839200" cy="3000821"/>
          </a:xfrm>
          <a:prstGeom prst="rect">
            <a:avLst/>
          </a:prstGeom>
          <a:noFill/>
        </p:spPr>
        <p:txBody>
          <a:bodyPr wrap="square">
            <a:spAutoFit/>
          </a:bodyPr>
          <a:lstStyle/>
          <a:p>
            <a:pPr algn="l">
              <a:buFont typeface="Arial" panose="020B0604020202020204" pitchFamily="34" charset="0"/>
              <a:buChar char="•"/>
            </a:pPr>
            <a:r>
              <a:rPr lang="zh-CN" altLang="en-US" sz="1050" b="0" i="0" u="none" strike="noStrike">
                <a:solidFill>
                  <a:srgbClr val="000000"/>
                </a:solidFill>
                <a:effectLst/>
                <a:latin typeface="Helvetica" pitchFamily="2" charset="0"/>
              </a:rPr>
              <a:t>输入层</a:t>
            </a:r>
          </a:p>
          <a:p>
            <a:pPr algn="l"/>
            <a:r>
              <a:rPr lang="zh-CN" altLang="en-US" sz="1050" b="0" i="0" u="none" strike="noStrike">
                <a:solidFill>
                  <a:srgbClr val="000000"/>
                </a:solidFill>
                <a:effectLst/>
                <a:latin typeface="Helvetica" pitchFamily="2" charset="0"/>
              </a:rPr>
              <a:t>图片大小为 </a:t>
            </a:r>
            <a:r>
              <a:rPr lang="en-US" altLang="zh-CN" sz="1050" b="0" i="0" u="none" strike="noStrike">
                <a:solidFill>
                  <a:srgbClr val="000000"/>
                </a:solidFill>
                <a:effectLst/>
                <a:latin typeface="Helvetica" pitchFamily="2" charset="0"/>
              </a:rPr>
              <a:t>32×32×1</a:t>
            </a:r>
            <a:r>
              <a:rPr lang="zh-CN" altLang="en-US" sz="1050" b="0" i="0" u="none" strike="noStrike">
                <a:solidFill>
                  <a:srgbClr val="000000"/>
                </a:solidFill>
                <a:effectLst/>
                <a:latin typeface="Helvetica" pitchFamily="2" charset="0"/>
              </a:rPr>
              <a:t>，其中 </a:t>
            </a:r>
            <a:r>
              <a:rPr lang="en-US" altLang="zh-CN" sz="1050" b="0" i="0" u="none" strike="noStrike">
                <a:solidFill>
                  <a:srgbClr val="000000"/>
                </a:solidFill>
                <a:effectLst/>
                <a:latin typeface="Helvetica" pitchFamily="2" charset="0"/>
              </a:rPr>
              <a:t>1 </a:t>
            </a:r>
            <a:r>
              <a:rPr lang="zh-CN" altLang="en-US" sz="1050" b="0" i="0" u="none" strike="noStrike">
                <a:solidFill>
                  <a:srgbClr val="000000"/>
                </a:solidFill>
                <a:effectLst/>
                <a:latin typeface="Helvetica" pitchFamily="2" charset="0"/>
              </a:rPr>
              <a:t>表示为黑白图像，只有一个 </a:t>
            </a:r>
            <a:r>
              <a:rPr lang="en-GB" altLang="zh-CN" sz="1050" b="0" i="0" u="none" strike="noStrike">
                <a:solidFill>
                  <a:srgbClr val="000000"/>
                </a:solidFill>
                <a:effectLst/>
                <a:latin typeface="Helvetica" pitchFamily="2" charset="0"/>
              </a:rPr>
              <a:t>channel</a:t>
            </a:r>
            <a:r>
              <a:rPr lang="zh-CN" altLang="en-GB" sz="105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卷积层</a:t>
            </a:r>
          </a:p>
          <a:p>
            <a:pPr algn="l"/>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大小 </a:t>
            </a:r>
            <a:r>
              <a:rPr lang="en-US" altLang="zh-CN" sz="1050" b="0" i="0" u="none" strike="noStrike">
                <a:solidFill>
                  <a:srgbClr val="000000"/>
                </a:solidFill>
                <a:effectLst/>
                <a:latin typeface="Helvetica" pitchFamily="2" charset="0"/>
              </a:rPr>
              <a:t>5×5</a:t>
            </a:r>
            <a:r>
              <a:rPr lang="zh-CN" altLang="en-US"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深度（个数）为 </a:t>
            </a:r>
            <a:r>
              <a:rPr lang="en-US" altLang="zh-CN" sz="1050" b="0" i="0" u="none" strike="noStrike">
                <a:solidFill>
                  <a:srgbClr val="000000"/>
                </a:solidFill>
                <a:effectLst/>
                <a:latin typeface="Helvetica" pitchFamily="2" charset="0"/>
              </a:rPr>
              <a:t>6</a:t>
            </a:r>
            <a:r>
              <a:rPr lang="zh-CN" altLang="en-US"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padding </a:t>
            </a:r>
            <a:r>
              <a:rPr lang="zh-CN" altLang="en-US" sz="1050" b="0" i="0" u="none" strike="noStrike">
                <a:solidFill>
                  <a:srgbClr val="000000"/>
                </a:solidFill>
                <a:effectLst/>
                <a:latin typeface="Helvetica" pitchFamily="2" charset="0"/>
              </a:rPr>
              <a:t>为 </a:t>
            </a:r>
            <a:r>
              <a:rPr lang="en-US" altLang="zh-CN" sz="1050" b="0" i="0" u="none" strike="noStrike">
                <a:solidFill>
                  <a:srgbClr val="000000"/>
                </a:solidFill>
                <a:effectLst/>
                <a:latin typeface="Helvetica" pitchFamily="2" charset="0"/>
              </a:rPr>
              <a:t>0</a:t>
            </a:r>
            <a:r>
              <a:rPr lang="zh-CN" altLang="en-US" sz="1050" b="0" i="0" u="none" strike="noStrike">
                <a:solidFill>
                  <a:srgbClr val="000000"/>
                </a:solidFill>
                <a:effectLst/>
                <a:latin typeface="Helvetica" pitchFamily="2" charset="0"/>
              </a:rPr>
              <a:t>， 卷积步长 </a:t>
            </a:r>
            <a:r>
              <a:rPr lang="zh-CN" altLang="en-US" sz="1050" b="0" i="0" u="none" strike="noStrike">
                <a:solidFill>
                  <a:srgbClr val="000000"/>
                </a:solidFill>
                <a:effectLst/>
                <a:latin typeface="STIXGeneral-Italic" pitchFamily="2" charset="2"/>
              </a:rPr>
              <a:t>𝑠</a:t>
            </a:r>
            <a:r>
              <a:rPr lang="en-US" altLang="zh-CN" sz="1050" b="0" i="0" u="none" strike="noStrike">
                <a:solidFill>
                  <a:srgbClr val="000000"/>
                </a:solidFill>
                <a:effectLst/>
                <a:latin typeface="STIXGeneral-Regular" pitchFamily="2" charset="2"/>
              </a:rPr>
              <a:t>=1</a:t>
            </a:r>
            <a:r>
              <a:rPr lang="en-GB" altLang="zh-CN" sz="1050" b="0" i="0" u="none" strike="noStrike">
                <a:solidFill>
                  <a:srgbClr val="000000"/>
                </a:solidFill>
                <a:effectLst/>
                <a:latin typeface="Helvetica" pitchFamily="2" charset="0"/>
              </a:rPr>
              <a:t>s=1</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输出矩阵大小为 </a:t>
            </a:r>
            <a:r>
              <a:rPr lang="en-US" altLang="zh-CN" sz="1050" b="0" i="0" u="none" strike="noStrike">
                <a:solidFill>
                  <a:srgbClr val="000000"/>
                </a:solidFill>
                <a:effectLst/>
                <a:latin typeface="Helvetica" pitchFamily="2" charset="0"/>
              </a:rPr>
              <a:t>28×28×6</a:t>
            </a:r>
            <a:r>
              <a:rPr lang="zh-CN" altLang="en-US" sz="1050" b="0" i="0" u="none" strike="noStrike">
                <a:solidFill>
                  <a:srgbClr val="000000"/>
                </a:solidFill>
                <a:effectLst/>
                <a:latin typeface="Helvetica" pitchFamily="2" charset="0"/>
              </a:rPr>
              <a:t>，其中 </a:t>
            </a:r>
            <a:r>
              <a:rPr lang="en-US" altLang="zh-CN" sz="1050" b="0" i="0" u="none" strike="noStrike">
                <a:solidFill>
                  <a:srgbClr val="000000"/>
                </a:solidFill>
                <a:effectLst/>
                <a:latin typeface="Helvetica" pitchFamily="2" charset="0"/>
              </a:rPr>
              <a:t>6 </a:t>
            </a:r>
            <a:r>
              <a:rPr lang="zh-CN" altLang="en-US" sz="1050" b="0" i="0" u="none" strike="noStrike">
                <a:solidFill>
                  <a:srgbClr val="000000"/>
                </a:solidFill>
                <a:effectLst/>
                <a:latin typeface="Helvetica" pitchFamily="2" charset="0"/>
              </a:rPr>
              <a:t>表示 </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的个数。</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池化层</a:t>
            </a:r>
          </a:p>
          <a:p>
            <a:pPr algn="l"/>
            <a:r>
              <a:rPr lang="en-GB" altLang="zh-CN" sz="1050" b="0" i="0" u="none" strike="noStrike">
                <a:solidFill>
                  <a:srgbClr val="000000"/>
                </a:solidFill>
                <a:effectLst/>
                <a:latin typeface="Helvetica" pitchFamily="2" charset="0"/>
              </a:rPr>
              <a:t>average pooling</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大小 </a:t>
            </a:r>
            <a:r>
              <a:rPr lang="en-US" altLang="zh-CN" sz="1050" b="0" i="0" u="none" strike="noStrike">
                <a:solidFill>
                  <a:srgbClr val="000000"/>
                </a:solidFill>
                <a:effectLst/>
                <a:latin typeface="Helvetica" pitchFamily="2" charset="0"/>
              </a:rPr>
              <a:t>2×2</a:t>
            </a:r>
            <a:r>
              <a:rPr lang="zh-CN" altLang="en-US" sz="1050" b="0" i="0" u="none" strike="noStrike">
                <a:solidFill>
                  <a:srgbClr val="000000"/>
                </a:solidFill>
                <a:effectLst/>
                <a:latin typeface="Helvetica" pitchFamily="2" charset="0"/>
              </a:rPr>
              <a:t>（即 </a:t>
            </a:r>
            <a:r>
              <a:rPr lang="zh-CN" altLang="en-US" sz="1050" b="0" i="0" u="none" strike="noStrike">
                <a:solidFill>
                  <a:srgbClr val="000000"/>
                </a:solidFill>
                <a:effectLst/>
                <a:latin typeface="STIXGeneral-Italic" pitchFamily="2" charset="2"/>
              </a:rPr>
              <a:t>𝑓</a:t>
            </a:r>
            <a:r>
              <a:rPr lang="en-US" altLang="zh-CN" sz="1050" b="0" i="0" u="none" strike="noStrike">
                <a:solidFill>
                  <a:srgbClr val="000000"/>
                </a:solidFill>
                <a:effectLst/>
                <a:latin typeface="STIXGeneral-Regular" pitchFamily="2" charset="2"/>
              </a:rPr>
              <a:t>=2</a:t>
            </a:r>
            <a:r>
              <a:rPr lang="en-GB" altLang="zh-CN" sz="1050" b="0" i="0" u="none" strike="noStrike">
                <a:solidFill>
                  <a:srgbClr val="000000"/>
                </a:solidFill>
                <a:effectLst/>
                <a:latin typeface="Helvetica" pitchFamily="2" charset="0"/>
              </a:rPr>
              <a:t>f=2</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步长 </a:t>
            </a:r>
            <a:r>
              <a:rPr lang="zh-CN" altLang="en-US" sz="1050" b="0" i="0" u="none" strike="noStrike">
                <a:solidFill>
                  <a:srgbClr val="000000"/>
                </a:solidFill>
                <a:effectLst/>
                <a:latin typeface="STIXGeneral-Italic" pitchFamily="2" charset="2"/>
              </a:rPr>
              <a:t>𝑠</a:t>
            </a:r>
            <a:r>
              <a:rPr lang="en-US" altLang="zh-CN" sz="1050" b="0" i="0" u="none" strike="noStrike">
                <a:solidFill>
                  <a:srgbClr val="000000"/>
                </a:solidFill>
                <a:effectLst/>
                <a:latin typeface="STIXGeneral-Regular" pitchFamily="2" charset="2"/>
              </a:rPr>
              <a:t>=2</a:t>
            </a:r>
            <a:r>
              <a:rPr lang="en-GB" altLang="zh-CN" sz="1050" b="0" i="0" u="none" strike="noStrike">
                <a:solidFill>
                  <a:srgbClr val="000000"/>
                </a:solidFill>
                <a:effectLst/>
                <a:latin typeface="Helvetica" pitchFamily="2" charset="0"/>
              </a:rPr>
              <a:t>s=2</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no padding</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输出矩阵大小为 </a:t>
            </a:r>
            <a:r>
              <a:rPr lang="en-US" altLang="zh-CN" sz="1050" b="0" i="0" u="none" strike="noStrike">
                <a:solidFill>
                  <a:srgbClr val="000000"/>
                </a:solidFill>
                <a:effectLst/>
                <a:latin typeface="Helvetica" pitchFamily="2" charset="0"/>
              </a:rPr>
              <a:t>14×14×6</a:t>
            </a:r>
            <a:r>
              <a:rPr lang="zh-CN" altLang="en-US" sz="105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卷积层</a:t>
            </a:r>
          </a:p>
          <a:p>
            <a:pPr algn="l"/>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大小 </a:t>
            </a:r>
            <a:r>
              <a:rPr lang="en-US" altLang="zh-CN" sz="1050" b="0" i="0" u="none" strike="noStrike">
                <a:solidFill>
                  <a:srgbClr val="000000"/>
                </a:solidFill>
                <a:effectLst/>
                <a:latin typeface="Helvetica" pitchFamily="2" charset="0"/>
              </a:rPr>
              <a:t>5×5</a:t>
            </a:r>
            <a:r>
              <a:rPr lang="zh-CN" altLang="en-US"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个数为 </a:t>
            </a:r>
            <a:r>
              <a:rPr lang="en-US" altLang="zh-CN" sz="1050" b="0" i="0" u="none" strike="noStrike">
                <a:solidFill>
                  <a:srgbClr val="000000"/>
                </a:solidFill>
                <a:effectLst/>
                <a:latin typeface="Helvetica" pitchFamily="2" charset="0"/>
              </a:rPr>
              <a:t>16</a:t>
            </a:r>
            <a:r>
              <a:rPr lang="zh-CN" altLang="en-US"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padding </a:t>
            </a:r>
            <a:r>
              <a:rPr lang="zh-CN" altLang="en-US" sz="1050" b="0" i="0" u="none" strike="noStrike">
                <a:solidFill>
                  <a:srgbClr val="000000"/>
                </a:solidFill>
                <a:effectLst/>
                <a:latin typeface="Helvetica" pitchFamily="2" charset="0"/>
              </a:rPr>
              <a:t>为 </a:t>
            </a:r>
            <a:r>
              <a:rPr lang="en-US" altLang="zh-CN" sz="1050" b="0" i="0" u="none" strike="noStrike">
                <a:solidFill>
                  <a:srgbClr val="000000"/>
                </a:solidFill>
                <a:effectLst/>
                <a:latin typeface="Helvetica" pitchFamily="2" charset="0"/>
              </a:rPr>
              <a:t>0</a:t>
            </a:r>
            <a:r>
              <a:rPr lang="zh-CN" altLang="en-US" sz="1050" b="0" i="0" u="none" strike="noStrike">
                <a:solidFill>
                  <a:srgbClr val="000000"/>
                </a:solidFill>
                <a:effectLst/>
                <a:latin typeface="Helvetica" pitchFamily="2" charset="0"/>
              </a:rPr>
              <a:t>， 卷积步长 </a:t>
            </a:r>
            <a:r>
              <a:rPr lang="zh-CN" altLang="en-US" sz="1050" b="0" i="0" u="none" strike="noStrike">
                <a:solidFill>
                  <a:srgbClr val="000000"/>
                </a:solidFill>
                <a:effectLst/>
                <a:latin typeface="STIXGeneral-Italic" pitchFamily="2" charset="2"/>
              </a:rPr>
              <a:t>𝑠</a:t>
            </a:r>
            <a:r>
              <a:rPr lang="en-US" altLang="zh-CN" sz="1050" b="0" i="0" u="none" strike="noStrike">
                <a:solidFill>
                  <a:srgbClr val="000000"/>
                </a:solidFill>
                <a:effectLst/>
                <a:latin typeface="STIXGeneral-Regular" pitchFamily="2" charset="2"/>
              </a:rPr>
              <a:t>=1</a:t>
            </a:r>
            <a:r>
              <a:rPr lang="en-GB" altLang="zh-CN" sz="1050" b="0" i="0" u="none" strike="noStrike">
                <a:solidFill>
                  <a:srgbClr val="000000"/>
                </a:solidFill>
                <a:effectLst/>
                <a:latin typeface="Helvetica" pitchFamily="2" charset="0"/>
              </a:rPr>
              <a:t>s=1</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输出矩阵大小为 </a:t>
            </a:r>
            <a:r>
              <a:rPr lang="en-US" altLang="zh-CN" sz="1050" b="0" i="0" u="none" strike="noStrike">
                <a:solidFill>
                  <a:srgbClr val="000000"/>
                </a:solidFill>
                <a:effectLst/>
                <a:latin typeface="Helvetica" pitchFamily="2" charset="0"/>
              </a:rPr>
              <a:t>10×10×16</a:t>
            </a:r>
            <a:r>
              <a:rPr lang="zh-CN" altLang="en-US" sz="1050" b="0" i="0" u="none" strike="noStrike">
                <a:solidFill>
                  <a:srgbClr val="000000"/>
                </a:solidFill>
                <a:effectLst/>
                <a:latin typeface="Helvetica" pitchFamily="2" charset="0"/>
              </a:rPr>
              <a:t>，其中 </a:t>
            </a:r>
            <a:r>
              <a:rPr lang="en-US" altLang="zh-CN" sz="1050" b="0" i="0" u="none" strike="noStrike">
                <a:solidFill>
                  <a:srgbClr val="000000"/>
                </a:solidFill>
                <a:effectLst/>
                <a:latin typeface="Helvetica" pitchFamily="2" charset="0"/>
              </a:rPr>
              <a:t>16 </a:t>
            </a:r>
            <a:r>
              <a:rPr lang="zh-CN" altLang="en-US" sz="1050" b="0" i="0" u="none" strike="noStrike">
                <a:solidFill>
                  <a:srgbClr val="000000"/>
                </a:solidFill>
                <a:effectLst/>
                <a:latin typeface="Helvetica" pitchFamily="2" charset="0"/>
              </a:rPr>
              <a:t>表示 </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的个数。</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池化层</a:t>
            </a:r>
          </a:p>
          <a:p>
            <a:pPr algn="l"/>
            <a:r>
              <a:rPr lang="en-GB" altLang="zh-CN" sz="1050" b="0" i="0" u="none" strike="noStrike">
                <a:solidFill>
                  <a:srgbClr val="000000"/>
                </a:solidFill>
                <a:effectLst/>
                <a:latin typeface="Helvetica" pitchFamily="2" charset="0"/>
              </a:rPr>
              <a:t>average pooling</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filter </a:t>
            </a:r>
            <a:r>
              <a:rPr lang="zh-CN" altLang="en-US" sz="1050" b="0" i="0" u="none" strike="noStrike">
                <a:solidFill>
                  <a:srgbClr val="000000"/>
                </a:solidFill>
                <a:effectLst/>
                <a:latin typeface="Helvetica" pitchFamily="2" charset="0"/>
              </a:rPr>
              <a:t>大小 </a:t>
            </a:r>
            <a:r>
              <a:rPr lang="en-US" altLang="zh-CN" sz="1050" b="0" i="0" u="none" strike="noStrike">
                <a:solidFill>
                  <a:srgbClr val="000000"/>
                </a:solidFill>
                <a:effectLst/>
                <a:latin typeface="Helvetica" pitchFamily="2" charset="0"/>
              </a:rPr>
              <a:t>2×2</a:t>
            </a:r>
            <a:r>
              <a:rPr lang="zh-CN" altLang="en-US" sz="1050" b="0" i="0" u="none" strike="noStrike">
                <a:solidFill>
                  <a:srgbClr val="000000"/>
                </a:solidFill>
                <a:effectLst/>
                <a:latin typeface="Helvetica" pitchFamily="2" charset="0"/>
              </a:rPr>
              <a:t>（即 </a:t>
            </a:r>
            <a:r>
              <a:rPr lang="zh-CN" altLang="en-US" sz="1050" b="0" i="0" u="none" strike="noStrike">
                <a:solidFill>
                  <a:srgbClr val="000000"/>
                </a:solidFill>
                <a:effectLst/>
                <a:latin typeface="STIXGeneral-Italic" pitchFamily="2" charset="2"/>
              </a:rPr>
              <a:t>𝑓</a:t>
            </a:r>
            <a:r>
              <a:rPr lang="en-US" altLang="zh-CN" sz="1050" b="0" i="0" u="none" strike="noStrike">
                <a:solidFill>
                  <a:srgbClr val="000000"/>
                </a:solidFill>
                <a:effectLst/>
                <a:latin typeface="STIXGeneral-Regular" pitchFamily="2" charset="2"/>
              </a:rPr>
              <a:t>=2</a:t>
            </a:r>
            <a:r>
              <a:rPr lang="en-GB" altLang="zh-CN" sz="1050" b="0" i="0" u="none" strike="noStrike">
                <a:solidFill>
                  <a:srgbClr val="000000"/>
                </a:solidFill>
                <a:effectLst/>
                <a:latin typeface="Helvetica" pitchFamily="2" charset="0"/>
              </a:rPr>
              <a:t>f=2</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步长 </a:t>
            </a:r>
            <a:r>
              <a:rPr lang="zh-CN" altLang="en-US" sz="1050" b="0" i="0" u="none" strike="noStrike">
                <a:solidFill>
                  <a:srgbClr val="000000"/>
                </a:solidFill>
                <a:effectLst/>
                <a:latin typeface="STIXGeneral-Italic" pitchFamily="2" charset="2"/>
              </a:rPr>
              <a:t>𝑠</a:t>
            </a:r>
            <a:r>
              <a:rPr lang="en-US" altLang="zh-CN" sz="1050" b="0" i="0" u="none" strike="noStrike">
                <a:solidFill>
                  <a:srgbClr val="000000"/>
                </a:solidFill>
                <a:effectLst/>
                <a:latin typeface="STIXGeneral-Regular" pitchFamily="2" charset="2"/>
              </a:rPr>
              <a:t>=2</a:t>
            </a:r>
            <a:r>
              <a:rPr lang="en-GB" altLang="zh-CN" sz="1050" b="0" i="0" u="none" strike="noStrike">
                <a:solidFill>
                  <a:srgbClr val="000000"/>
                </a:solidFill>
                <a:effectLst/>
                <a:latin typeface="Helvetica" pitchFamily="2" charset="0"/>
              </a:rPr>
              <a:t>s=2</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no padding</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输出矩阵大小为 </a:t>
            </a:r>
            <a:r>
              <a:rPr lang="en-US" altLang="zh-CN" sz="1050" b="0" i="0" u="none" strike="noStrike">
                <a:solidFill>
                  <a:srgbClr val="000000"/>
                </a:solidFill>
                <a:effectLst/>
                <a:latin typeface="Helvetica" pitchFamily="2" charset="0"/>
              </a:rPr>
              <a:t>5×5×16</a:t>
            </a:r>
            <a:r>
              <a:rPr lang="zh-CN" altLang="en-US" sz="1050" b="0" i="0" u="none" strike="noStrike">
                <a:solidFill>
                  <a:srgbClr val="000000"/>
                </a:solidFill>
                <a:effectLst/>
                <a:latin typeface="Helvetica" pitchFamily="2" charset="0"/>
              </a:rPr>
              <a:t>。注意，在该层结束，需要将 </a:t>
            </a:r>
            <a:r>
              <a:rPr lang="en-US" altLang="zh-CN" sz="1050" b="0" i="0" u="none" strike="noStrike">
                <a:solidFill>
                  <a:srgbClr val="000000"/>
                </a:solidFill>
                <a:effectLst/>
                <a:latin typeface="Helvetica" pitchFamily="2" charset="0"/>
              </a:rPr>
              <a:t>5×5×16 </a:t>
            </a:r>
            <a:r>
              <a:rPr lang="zh-CN" altLang="en-US" sz="1050" b="0" i="0" u="none" strike="noStrike">
                <a:solidFill>
                  <a:srgbClr val="000000"/>
                </a:solidFill>
                <a:effectLst/>
                <a:latin typeface="Helvetica" pitchFamily="2" charset="0"/>
              </a:rPr>
              <a:t>的矩阵</a:t>
            </a:r>
            <a:r>
              <a:rPr lang="en-GB" altLang="zh-CN" sz="1050" b="0" i="0" u="none" strike="noStrike">
                <a:solidFill>
                  <a:srgbClr val="000000"/>
                </a:solidFill>
                <a:effectLst/>
                <a:latin typeface="Helvetica" pitchFamily="2" charset="0"/>
              </a:rPr>
              <a:t>flatten </a:t>
            </a:r>
            <a:r>
              <a:rPr lang="zh-CN" altLang="en-US" sz="1050" b="0" i="0" u="none" strike="noStrike">
                <a:solidFill>
                  <a:srgbClr val="000000"/>
                </a:solidFill>
                <a:effectLst/>
                <a:latin typeface="Helvetica" pitchFamily="2" charset="0"/>
              </a:rPr>
              <a:t>成一个 </a:t>
            </a:r>
            <a:r>
              <a:rPr lang="en-US" altLang="zh-CN" sz="1050" b="0" i="0" u="none" strike="noStrike">
                <a:solidFill>
                  <a:srgbClr val="000000"/>
                </a:solidFill>
                <a:effectLst/>
                <a:latin typeface="Helvetica" pitchFamily="2" charset="0"/>
              </a:rPr>
              <a:t>400 </a:t>
            </a:r>
            <a:r>
              <a:rPr lang="zh-CN" altLang="en-US" sz="1050" b="0" i="0" u="none" strike="noStrike">
                <a:solidFill>
                  <a:srgbClr val="000000"/>
                </a:solidFill>
                <a:effectLst/>
                <a:latin typeface="Helvetica" pitchFamily="2" charset="0"/>
              </a:rPr>
              <a:t>维的向量。</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全连接层（</a:t>
            </a:r>
            <a:r>
              <a:rPr lang="en-GB" altLang="zh-CN" sz="1050" b="0" i="0" u="none" strike="noStrike">
                <a:solidFill>
                  <a:srgbClr val="000000"/>
                </a:solidFill>
                <a:effectLst/>
                <a:latin typeface="Helvetica" pitchFamily="2" charset="0"/>
              </a:rPr>
              <a:t>Fully Connected layer</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FC</a:t>
            </a:r>
            <a:r>
              <a:rPr lang="zh-CN" altLang="en-GB" sz="1050" b="0" i="0" u="none" strike="noStrike">
                <a:solidFill>
                  <a:srgbClr val="000000"/>
                </a:solidFill>
                <a:effectLst/>
                <a:latin typeface="Helvetica" pitchFamily="2" charset="0"/>
              </a:rPr>
              <a:t>）</a:t>
            </a:r>
          </a:p>
          <a:p>
            <a:pPr algn="l"/>
            <a:r>
              <a:rPr lang="en-GB" altLang="zh-CN" sz="1050" b="0" i="0" u="none" strike="noStrike">
                <a:solidFill>
                  <a:srgbClr val="000000"/>
                </a:solidFill>
                <a:effectLst/>
                <a:latin typeface="Helvetica" pitchFamily="2" charset="0"/>
              </a:rPr>
              <a:t>neuron </a:t>
            </a:r>
            <a:r>
              <a:rPr lang="zh-CN" altLang="en-US" sz="1050" b="0" i="0" u="none" strike="noStrike">
                <a:solidFill>
                  <a:srgbClr val="000000"/>
                </a:solidFill>
                <a:effectLst/>
                <a:latin typeface="Helvetica" pitchFamily="2" charset="0"/>
              </a:rPr>
              <a:t>数量为 </a:t>
            </a:r>
            <a:r>
              <a:rPr lang="en-US" altLang="zh-CN" sz="1050" b="0" i="0" u="none" strike="noStrike">
                <a:solidFill>
                  <a:srgbClr val="000000"/>
                </a:solidFill>
                <a:effectLst/>
                <a:latin typeface="Helvetica" pitchFamily="2" charset="0"/>
              </a:rPr>
              <a:t>120</a:t>
            </a:r>
            <a:r>
              <a:rPr lang="zh-CN" altLang="en-US" sz="105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全连接层（</a:t>
            </a:r>
            <a:r>
              <a:rPr lang="en-GB" altLang="zh-CN" sz="1050" b="0" i="0" u="none" strike="noStrike">
                <a:solidFill>
                  <a:srgbClr val="000000"/>
                </a:solidFill>
                <a:effectLst/>
                <a:latin typeface="Helvetica" pitchFamily="2" charset="0"/>
              </a:rPr>
              <a:t>Fully Connected layer</a:t>
            </a:r>
            <a:r>
              <a:rPr lang="zh-CN" altLang="en-GB" sz="1050" b="0" i="0" u="none" strike="noStrike">
                <a:solidFill>
                  <a:srgbClr val="000000"/>
                </a:solidFill>
                <a:effectLst/>
                <a:latin typeface="Helvetica" pitchFamily="2" charset="0"/>
              </a:rPr>
              <a:t>，</a:t>
            </a:r>
            <a:r>
              <a:rPr lang="en-GB" altLang="zh-CN" sz="1050" b="0" i="0" u="none" strike="noStrike">
                <a:solidFill>
                  <a:srgbClr val="000000"/>
                </a:solidFill>
                <a:effectLst/>
                <a:latin typeface="Helvetica" pitchFamily="2" charset="0"/>
              </a:rPr>
              <a:t>FC</a:t>
            </a:r>
            <a:r>
              <a:rPr lang="zh-CN" altLang="en-GB" sz="1050" b="0" i="0" u="none" strike="noStrike">
                <a:solidFill>
                  <a:srgbClr val="000000"/>
                </a:solidFill>
                <a:effectLst/>
                <a:latin typeface="Helvetica" pitchFamily="2" charset="0"/>
              </a:rPr>
              <a:t>）</a:t>
            </a:r>
          </a:p>
          <a:p>
            <a:pPr algn="l"/>
            <a:r>
              <a:rPr lang="en-GB" altLang="zh-CN" sz="1050" b="0" i="0" u="none" strike="noStrike">
                <a:solidFill>
                  <a:srgbClr val="000000"/>
                </a:solidFill>
                <a:effectLst/>
                <a:latin typeface="Helvetica" pitchFamily="2" charset="0"/>
              </a:rPr>
              <a:t>neuron </a:t>
            </a:r>
            <a:r>
              <a:rPr lang="zh-CN" altLang="en-US" sz="1050" b="0" i="0" u="none" strike="noStrike">
                <a:solidFill>
                  <a:srgbClr val="000000"/>
                </a:solidFill>
                <a:effectLst/>
                <a:latin typeface="Helvetica" pitchFamily="2" charset="0"/>
              </a:rPr>
              <a:t>数量为 </a:t>
            </a:r>
            <a:r>
              <a:rPr lang="en-US" altLang="zh-CN" sz="1050" b="0" i="0" u="none" strike="noStrike">
                <a:solidFill>
                  <a:srgbClr val="000000"/>
                </a:solidFill>
                <a:effectLst/>
                <a:latin typeface="Helvetica" pitchFamily="2" charset="0"/>
              </a:rPr>
              <a:t>84</a:t>
            </a:r>
            <a:r>
              <a:rPr lang="zh-CN" altLang="en-US" sz="105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050" b="0" i="0" u="none" strike="noStrike">
                <a:solidFill>
                  <a:srgbClr val="000000"/>
                </a:solidFill>
                <a:effectLst/>
                <a:latin typeface="Helvetica" pitchFamily="2" charset="0"/>
              </a:rPr>
              <a:t>全连接层，输出层</a:t>
            </a:r>
          </a:p>
          <a:p>
            <a:pPr algn="l"/>
            <a:r>
              <a:rPr lang="zh-CN" altLang="en-US" sz="1050" b="0" i="0" u="none" strike="noStrike">
                <a:solidFill>
                  <a:srgbClr val="000000"/>
                </a:solidFill>
                <a:effectLst/>
                <a:latin typeface="Helvetica" pitchFamily="2" charset="0"/>
              </a:rPr>
              <a:t>现在版本的 </a:t>
            </a:r>
            <a:r>
              <a:rPr lang="en-GB" altLang="zh-CN" sz="1050" b="0" i="0" u="none" strike="noStrike">
                <a:solidFill>
                  <a:srgbClr val="000000"/>
                </a:solidFill>
                <a:effectLst/>
                <a:latin typeface="Helvetica" pitchFamily="2" charset="0"/>
              </a:rPr>
              <a:t>LeNet-5 </a:t>
            </a:r>
            <a:r>
              <a:rPr lang="zh-CN" altLang="en-US" sz="1050" b="0" i="0" u="none" strike="noStrike">
                <a:solidFill>
                  <a:srgbClr val="000000"/>
                </a:solidFill>
                <a:effectLst/>
                <a:latin typeface="Helvetica" pitchFamily="2" charset="0"/>
              </a:rPr>
              <a:t>输出层一般会采用 </a:t>
            </a:r>
            <a:r>
              <a:rPr lang="en-GB" altLang="zh-CN" sz="1050" b="0" i="0" u="none" strike="noStrike">
                <a:solidFill>
                  <a:srgbClr val="000000"/>
                </a:solidFill>
                <a:effectLst/>
                <a:latin typeface="Helvetica" pitchFamily="2" charset="0"/>
              </a:rPr>
              <a:t>softmax </a:t>
            </a:r>
            <a:r>
              <a:rPr lang="zh-CN" altLang="en-US" sz="1050" b="0" i="0" u="none" strike="noStrike">
                <a:solidFill>
                  <a:srgbClr val="000000"/>
                </a:solidFill>
                <a:effectLst/>
                <a:latin typeface="Helvetica" pitchFamily="2" charset="0"/>
              </a:rPr>
              <a:t>激活函数，在 </a:t>
            </a:r>
            <a:r>
              <a:rPr lang="en-GB" altLang="zh-CN" sz="1050" b="0" i="0" u="none" strike="noStrike">
                <a:solidFill>
                  <a:srgbClr val="000000"/>
                </a:solidFill>
                <a:effectLst/>
                <a:latin typeface="Helvetica" pitchFamily="2" charset="0"/>
              </a:rPr>
              <a:t>LeNet-5 </a:t>
            </a:r>
            <a:r>
              <a:rPr lang="zh-CN" altLang="en-US" sz="1050" b="0" i="0" u="none" strike="noStrike">
                <a:solidFill>
                  <a:srgbClr val="000000"/>
                </a:solidFill>
                <a:effectLst/>
                <a:latin typeface="Helvetica" pitchFamily="2" charset="0"/>
              </a:rPr>
              <a:t>提出的论文中使用的激活函数不是 </a:t>
            </a:r>
            <a:r>
              <a:rPr lang="en-GB" altLang="zh-CN" sz="1050" b="0" i="0" u="none" strike="noStrike">
                <a:solidFill>
                  <a:srgbClr val="000000"/>
                </a:solidFill>
                <a:effectLst/>
                <a:latin typeface="Helvetica" pitchFamily="2" charset="0"/>
              </a:rPr>
              <a:t>softmax</a:t>
            </a:r>
            <a:r>
              <a:rPr lang="zh-CN" altLang="en-GB" sz="1050" b="0" i="0" u="none" strike="noStrike">
                <a:solidFill>
                  <a:srgbClr val="000000"/>
                </a:solidFill>
                <a:effectLst/>
                <a:latin typeface="Helvetica" pitchFamily="2" charset="0"/>
              </a:rPr>
              <a:t>，</a:t>
            </a:r>
            <a:r>
              <a:rPr lang="zh-CN" altLang="en-US" sz="1050" b="0" i="0" u="none" strike="noStrike">
                <a:solidFill>
                  <a:srgbClr val="000000"/>
                </a:solidFill>
                <a:effectLst/>
                <a:latin typeface="Helvetica" pitchFamily="2" charset="0"/>
              </a:rPr>
              <a:t>但其现在不常用。该层神经元数量为 </a:t>
            </a:r>
            <a:r>
              <a:rPr lang="en-US" altLang="zh-CN" sz="1050" b="0" i="0" u="none" strike="noStrike">
                <a:solidFill>
                  <a:srgbClr val="000000"/>
                </a:solidFill>
                <a:effectLst/>
                <a:latin typeface="Helvetica" pitchFamily="2" charset="0"/>
              </a:rPr>
              <a:t>10</a:t>
            </a:r>
            <a:r>
              <a:rPr lang="zh-CN" altLang="en-US" sz="1050" b="0" i="0" u="none" strike="noStrike">
                <a:solidFill>
                  <a:srgbClr val="000000"/>
                </a:solidFill>
                <a:effectLst/>
                <a:latin typeface="Helvetica" pitchFamily="2" charset="0"/>
              </a:rPr>
              <a:t>，代表 </a:t>
            </a:r>
            <a:r>
              <a:rPr lang="en-US" altLang="zh-CN" sz="1050" b="0" i="0" u="none" strike="noStrike">
                <a:solidFill>
                  <a:srgbClr val="000000"/>
                </a:solidFill>
                <a:effectLst/>
                <a:latin typeface="Helvetica" pitchFamily="2" charset="0"/>
              </a:rPr>
              <a:t>0</a:t>
            </a:r>
            <a:r>
              <a:rPr lang="zh-CN" altLang="en-US" sz="1050" b="0" i="0" u="none" strike="noStrike">
                <a:solidFill>
                  <a:srgbClr val="000000"/>
                </a:solidFill>
                <a:effectLst/>
                <a:latin typeface="Helvetica" pitchFamily="2" charset="0"/>
              </a:rPr>
              <a:t>～</a:t>
            </a:r>
            <a:r>
              <a:rPr lang="en-US" altLang="zh-CN" sz="1050" b="0" i="0" u="none" strike="noStrike">
                <a:solidFill>
                  <a:srgbClr val="000000"/>
                </a:solidFill>
                <a:effectLst/>
                <a:latin typeface="Helvetica" pitchFamily="2" charset="0"/>
              </a:rPr>
              <a:t>9 </a:t>
            </a:r>
            <a:r>
              <a:rPr lang="zh-CN" altLang="en-US" sz="1050" b="0" i="0" u="none" strike="noStrike">
                <a:solidFill>
                  <a:srgbClr val="000000"/>
                </a:solidFill>
                <a:effectLst/>
                <a:latin typeface="Helvetica" pitchFamily="2" charset="0"/>
              </a:rPr>
              <a:t>十个数字类别。（图 </a:t>
            </a:r>
            <a:r>
              <a:rPr lang="en-US" altLang="zh-CN" sz="1050" b="0" i="0" u="none" strike="noStrike">
                <a:solidFill>
                  <a:srgbClr val="000000"/>
                </a:solidFill>
                <a:effectLst/>
                <a:latin typeface="Helvetica" pitchFamily="2" charset="0"/>
              </a:rPr>
              <a:t>1 </a:t>
            </a:r>
            <a:r>
              <a:rPr lang="zh-CN" altLang="en-US" sz="1050" b="0" i="0" u="none" strike="noStrike">
                <a:solidFill>
                  <a:srgbClr val="000000"/>
                </a:solidFill>
                <a:effectLst/>
                <a:latin typeface="Helvetica" pitchFamily="2" charset="0"/>
              </a:rPr>
              <a:t>其实少画了一个表示全连接层的方框，而直接用 </a:t>
            </a:r>
            <a:r>
              <a:rPr lang="zh-CN" altLang="en-US" sz="1050" b="0" i="0" u="none" strike="noStrike">
                <a:solidFill>
                  <a:srgbClr val="000000"/>
                </a:solidFill>
                <a:effectLst/>
                <a:latin typeface="STIXGeneral-Italic" pitchFamily="2" charset="2"/>
              </a:rPr>
              <a:t>𝑦</a:t>
            </a:r>
            <a:r>
              <a:rPr lang="zh-CN" altLang="en-US" sz="1050" b="0" i="0" u="none" strike="noStrike">
                <a:solidFill>
                  <a:srgbClr val="000000"/>
                </a:solidFill>
                <a:effectLst/>
                <a:latin typeface="STIXGeneral-Regular" pitchFamily="2" charset="2"/>
              </a:rPr>
              <a:t>̂</a:t>
            </a:r>
            <a:r>
              <a:rPr lang="en-GB" altLang="zh-CN" sz="1050" b="0" i="0" u="none" strike="noStrike">
                <a:solidFill>
                  <a:srgbClr val="000000"/>
                </a:solidFill>
                <a:effectLst/>
                <a:latin typeface="Helvetica" pitchFamily="2" charset="0"/>
              </a:rPr>
              <a:t>y^ </a:t>
            </a:r>
            <a:r>
              <a:rPr lang="zh-CN" altLang="en-US" sz="1050" b="0" i="0" u="none" strike="noStrike">
                <a:solidFill>
                  <a:srgbClr val="000000"/>
                </a:solidFill>
                <a:effectLst/>
                <a:latin typeface="Helvetica" pitchFamily="2" charset="0"/>
              </a:rPr>
              <a:t>表示输出层。）</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1400" y="285750"/>
            <a:ext cx="2985771" cy="923330"/>
          </a:xfrm>
        </p:spPr>
        <p:txBody>
          <a:bodyPr/>
          <a:lstStyle/>
          <a:p>
            <a:r>
              <a:rPr kumimoji="1" lang="en-US" altLang="zh-CN"/>
              <a:t>AlexNet</a:t>
            </a:r>
            <a:r>
              <a:rPr kumimoji="1" lang="zh-CN" altLang="en-US"/>
              <a:t>网络结构</a:t>
            </a:r>
          </a:p>
        </p:txBody>
      </p:sp>
      <p:pic>
        <p:nvPicPr>
          <p:cNvPr id="4" name="图片 3"/>
          <p:cNvPicPr>
            <a:picLocks noChangeAspect="1"/>
          </p:cNvPicPr>
          <p:nvPr/>
        </p:nvPicPr>
        <p:blipFill>
          <a:blip r:embed="rId3"/>
          <a:stretch>
            <a:fillRect/>
          </a:stretch>
        </p:blipFill>
        <p:spPr>
          <a:xfrm>
            <a:off x="685800" y="1200190"/>
            <a:ext cx="7772400" cy="291921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81400" y="285750"/>
            <a:ext cx="2985771" cy="923330"/>
          </a:xfrm>
        </p:spPr>
        <p:txBody>
          <a:bodyPr/>
          <a:lstStyle/>
          <a:p>
            <a:r>
              <a:rPr kumimoji="1" lang="en-US" altLang="zh-CN"/>
              <a:t>AlexNet</a:t>
            </a:r>
            <a:r>
              <a:rPr kumimoji="1" lang="zh-CN" altLang="en-US"/>
              <a:t>网络结构</a:t>
            </a:r>
          </a:p>
        </p:txBody>
      </p:sp>
      <p:sp>
        <p:nvSpPr>
          <p:cNvPr id="6" name="文本框 5"/>
          <p:cNvSpPr txBox="1"/>
          <p:nvPr/>
        </p:nvSpPr>
        <p:spPr>
          <a:xfrm>
            <a:off x="609600" y="1047750"/>
            <a:ext cx="8153400" cy="3539430"/>
          </a:xfrm>
          <a:prstGeom prst="rect">
            <a:avLst/>
          </a:prstGeom>
          <a:noFill/>
        </p:spPr>
        <p:txBody>
          <a:bodyPr wrap="square">
            <a:spAutoFit/>
          </a:bodyPr>
          <a:lstStyle/>
          <a:p>
            <a:pPr algn="l"/>
            <a:r>
              <a:rPr lang="en-GB" altLang="zh-CN" sz="1400" b="0" i="0" u="none" strike="noStrike">
                <a:solidFill>
                  <a:srgbClr val="000000"/>
                </a:solidFill>
                <a:effectLst/>
                <a:latin typeface="Helvetica" pitchFamily="2" charset="0"/>
              </a:rPr>
              <a:t>AlexNet </a:t>
            </a:r>
            <a:r>
              <a:rPr lang="zh-CN" altLang="en-US" sz="1400" b="0" i="0" u="none" strike="noStrike">
                <a:solidFill>
                  <a:srgbClr val="000000"/>
                </a:solidFill>
                <a:effectLst/>
                <a:latin typeface="Helvetica" pitchFamily="2" charset="0"/>
              </a:rPr>
              <a:t>结构：</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输入层：图像大小为 </a:t>
            </a:r>
            <a:r>
              <a:rPr lang="en-US" altLang="zh-CN" sz="1400" b="0" i="0" u="none" strike="noStrike">
                <a:solidFill>
                  <a:srgbClr val="000000"/>
                </a:solidFill>
                <a:effectLst/>
                <a:latin typeface="Helvetica" pitchFamily="2" charset="0"/>
              </a:rPr>
              <a:t>227×227×3</a:t>
            </a:r>
            <a:r>
              <a:rPr lang="zh-CN" altLang="en-US" sz="1400" b="0" i="0" u="none" strike="noStrike">
                <a:solidFill>
                  <a:srgbClr val="000000"/>
                </a:solidFill>
                <a:effectLst/>
                <a:latin typeface="Helvetica" pitchFamily="2" charset="0"/>
              </a:rPr>
              <a:t>，其中 </a:t>
            </a:r>
            <a:r>
              <a:rPr lang="en-US" altLang="zh-CN" sz="1400" b="0" i="0" u="none" strike="noStrike">
                <a:solidFill>
                  <a:srgbClr val="000000"/>
                </a:solidFill>
                <a:effectLst/>
                <a:latin typeface="Helvetica" pitchFamily="2" charset="0"/>
              </a:rPr>
              <a:t>3 </a:t>
            </a:r>
            <a:r>
              <a:rPr lang="zh-CN" altLang="en-US" sz="1400" b="0" i="0" u="none" strike="noStrike">
                <a:solidFill>
                  <a:srgbClr val="000000"/>
                </a:solidFill>
                <a:effectLst/>
                <a:latin typeface="Helvetica" pitchFamily="2" charset="0"/>
              </a:rPr>
              <a:t>表示输入图像的 </a:t>
            </a:r>
            <a:r>
              <a:rPr lang="en-GB" altLang="zh-CN" sz="1400" b="0" i="0" u="none" strike="noStrike">
                <a:solidFill>
                  <a:srgbClr val="000000"/>
                </a:solidFill>
                <a:effectLst/>
                <a:latin typeface="Helvetica" pitchFamily="2" charset="0"/>
              </a:rPr>
              <a:t>channel </a:t>
            </a:r>
            <a:r>
              <a:rPr lang="zh-CN" altLang="en-US" sz="1400" b="0" i="0" u="none" strike="noStrike">
                <a:solidFill>
                  <a:srgbClr val="000000"/>
                </a:solidFill>
                <a:effectLst/>
                <a:latin typeface="Helvetica" pitchFamily="2" charset="0"/>
              </a:rPr>
              <a:t>数（</a:t>
            </a:r>
            <a:r>
              <a:rPr lang="en-GB" altLang="zh-CN" sz="1400" b="0" i="0" u="none" strike="noStrike">
                <a:solidFill>
                  <a:srgbClr val="000000"/>
                </a:solidFill>
                <a:effectLst/>
                <a:latin typeface="Helvetica" pitchFamily="2" charset="0"/>
              </a:rPr>
              <a:t>R</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G</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B</a:t>
            </a:r>
            <a:r>
              <a:rPr lang="zh-CN" altLang="en-GB" sz="1400" b="0" i="0" u="none" strike="noStrike">
                <a:solidFill>
                  <a:srgbClr val="000000"/>
                </a:solidFill>
                <a:effectLst/>
                <a:latin typeface="Helvetica" pitchFamily="2" charset="0"/>
              </a:rPr>
              <a:t>）</a:t>
            </a:r>
            <a:r>
              <a:rPr lang="zh-CN" altLang="en-US" sz="1400" b="0" i="0" u="none" strike="noStrike">
                <a:solidFill>
                  <a:srgbClr val="000000"/>
                </a:solidFill>
                <a:effectLst/>
                <a:latin typeface="Helvetica" pitchFamily="2" charset="0"/>
              </a:rPr>
              <a:t>为 </a:t>
            </a:r>
            <a:r>
              <a:rPr lang="en-US" altLang="zh-CN" sz="1400" b="0" i="0" u="none" strike="noStrike">
                <a:solidFill>
                  <a:srgbClr val="000000"/>
                </a:solidFill>
                <a:effectLst/>
                <a:latin typeface="Helvetica" pitchFamily="2" charset="0"/>
              </a:rPr>
              <a:t>3</a:t>
            </a:r>
            <a:r>
              <a:rPr lang="zh-CN" altLang="en-US"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800000"/>
                </a:solidFill>
                <a:effectLst/>
                <a:latin typeface="Helvetica" pitchFamily="2" charset="0"/>
              </a:rPr>
              <a:t>卷积层</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11×11</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个数 </a:t>
            </a:r>
            <a:r>
              <a:rPr lang="en-US" altLang="zh-CN" sz="1400" b="0" i="0" u="none" strike="noStrike">
                <a:solidFill>
                  <a:srgbClr val="000000"/>
                </a:solidFill>
                <a:effectLst/>
                <a:latin typeface="Helvetica" pitchFamily="2" charset="0"/>
              </a:rPr>
              <a:t>96</a:t>
            </a:r>
            <a:r>
              <a:rPr lang="zh-CN" altLang="en-US" sz="1400" b="0" i="0" u="none" strike="noStrike">
                <a:solidFill>
                  <a:srgbClr val="000000"/>
                </a:solidFill>
                <a:effectLst/>
                <a:latin typeface="Helvetica" pitchFamily="2" charset="0"/>
              </a:rPr>
              <a:t>，卷积步长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=4</a:t>
            </a:r>
            <a:r>
              <a:rPr lang="en-GB" altLang="zh-CN" sz="1400" b="0" i="0" u="none" strike="noStrike">
                <a:solidFill>
                  <a:srgbClr val="000000"/>
                </a:solidFill>
                <a:effectLst/>
                <a:latin typeface="Helvetica" pitchFamily="2" charset="0"/>
              </a:rPr>
              <a:t>s=4</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大小只列出了宽和高，</a:t>
            </a:r>
            <a:r>
              <a:rPr lang="en-GB" altLang="zh-CN" sz="1400" b="0" i="0" u="none" strike="noStrike">
                <a:solidFill>
                  <a:srgbClr val="000000"/>
                </a:solidFill>
                <a:effectLst/>
                <a:latin typeface="Helvetica" pitchFamily="2" charset="0"/>
              </a:rPr>
              <a:t>filter</a:t>
            </a:r>
            <a:r>
              <a:rPr lang="zh-CN" altLang="en-US" sz="1400" b="0" i="0" u="none" strike="noStrike">
                <a:solidFill>
                  <a:srgbClr val="000000"/>
                </a:solidFill>
                <a:effectLst/>
                <a:latin typeface="Helvetica" pitchFamily="2" charset="0"/>
              </a:rPr>
              <a:t>矩阵的 </a:t>
            </a:r>
            <a:r>
              <a:rPr lang="en-GB" altLang="zh-CN" sz="1400" b="0" i="0" u="none" strike="noStrike">
                <a:solidFill>
                  <a:srgbClr val="000000"/>
                </a:solidFill>
                <a:effectLst/>
                <a:latin typeface="Helvetica" pitchFamily="2" charset="0"/>
              </a:rPr>
              <a:t>channel </a:t>
            </a:r>
            <a:r>
              <a:rPr lang="zh-CN" altLang="en-US" sz="1400" b="0" i="0" u="none" strike="noStrike">
                <a:solidFill>
                  <a:srgbClr val="000000"/>
                </a:solidFill>
                <a:effectLst/>
                <a:latin typeface="Helvetica" pitchFamily="2" charset="0"/>
              </a:rPr>
              <a:t>数和输入图片的 </a:t>
            </a:r>
            <a:r>
              <a:rPr lang="en-GB" altLang="zh-CN" sz="1400" b="0" i="0" u="none" strike="noStrike">
                <a:solidFill>
                  <a:srgbClr val="000000"/>
                </a:solidFill>
                <a:effectLst/>
                <a:latin typeface="Helvetica" pitchFamily="2" charset="0"/>
              </a:rPr>
              <a:t>channel </a:t>
            </a:r>
            <a:r>
              <a:rPr lang="zh-CN" altLang="en-US" sz="1400" b="0" i="0" u="none" strike="noStrike">
                <a:solidFill>
                  <a:srgbClr val="000000"/>
                </a:solidFill>
                <a:effectLst/>
                <a:latin typeface="Helvetica" pitchFamily="2" charset="0"/>
              </a:rPr>
              <a:t>数一样，在这里没有列出）</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池化层：</a:t>
            </a:r>
            <a:r>
              <a:rPr lang="en-GB" altLang="zh-CN" sz="1400" b="0" i="0" u="none" strike="noStrike">
                <a:solidFill>
                  <a:srgbClr val="000000"/>
                </a:solidFill>
                <a:effectLst/>
                <a:latin typeface="Helvetica" pitchFamily="2" charset="0"/>
              </a:rPr>
              <a:t>max pooling</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=2</a:t>
            </a:r>
            <a:r>
              <a:rPr lang="en-GB" altLang="zh-CN" sz="1400" b="0" i="0" u="none" strike="noStrike">
                <a:solidFill>
                  <a:srgbClr val="000000"/>
                </a:solidFill>
                <a:effectLst/>
                <a:latin typeface="Helvetica" pitchFamily="2" charset="0"/>
              </a:rPr>
              <a:t>s=2</a:t>
            </a:r>
            <a:r>
              <a:rPr lang="zh-CN" altLang="en-GB"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800000"/>
                </a:solidFill>
                <a:effectLst/>
                <a:latin typeface="Helvetica" pitchFamily="2" charset="0"/>
              </a:rPr>
              <a:t>卷积层</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5×5</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个数 </a:t>
            </a:r>
            <a:r>
              <a:rPr lang="en-US" altLang="zh-CN" sz="1400" b="0" i="0" u="none" strike="noStrike">
                <a:solidFill>
                  <a:srgbClr val="000000"/>
                </a:solidFill>
                <a:effectLst/>
                <a:latin typeface="Helvetica" pitchFamily="2" charset="0"/>
              </a:rPr>
              <a:t>256</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=1</a:t>
            </a:r>
            <a:r>
              <a:rPr lang="en-GB" altLang="zh-CN" sz="1400" b="0" i="0" u="none" strike="noStrike">
                <a:solidFill>
                  <a:srgbClr val="000000"/>
                </a:solidFill>
                <a:effectLst/>
                <a:latin typeface="Helvetica" pitchFamily="2" charset="0"/>
              </a:rPr>
              <a:t>s=1</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padding </a:t>
            </a:r>
            <a:r>
              <a:rPr lang="zh-CN" altLang="en-US" sz="1400" b="0" i="0" u="none" strike="noStrike">
                <a:solidFill>
                  <a:srgbClr val="000000"/>
                </a:solidFill>
                <a:effectLst/>
                <a:latin typeface="Helvetica" pitchFamily="2" charset="0"/>
              </a:rPr>
              <a:t>使用 </a:t>
            </a:r>
            <a:r>
              <a:rPr lang="en-GB" altLang="zh-CN" sz="1400" b="0" i="0" u="none" strike="noStrike">
                <a:solidFill>
                  <a:srgbClr val="000000"/>
                </a:solidFill>
                <a:effectLst/>
                <a:latin typeface="Helvetica" pitchFamily="2" charset="0"/>
              </a:rPr>
              <a:t>same convolution</a:t>
            </a:r>
            <a:r>
              <a:rPr lang="zh-CN" altLang="en-GB" sz="1400" b="0" i="0" u="none" strike="noStrike">
                <a:solidFill>
                  <a:srgbClr val="000000"/>
                </a:solidFill>
                <a:effectLst/>
                <a:latin typeface="Helvetica" pitchFamily="2" charset="0"/>
              </a:rPr>
              <a:t>，</a:t>
            </a:r>
            <a:r>
              <a:rPr lang="zh-CN" altLang="en-US" sz="1400" b="0" i="0" u="none" strike="noStrike">
                <a:solidFill>
                  <a:srgbClr val="000000"/>
                </a:solidFill>
                <a:effectLst/>
                <a:latin typeface="Helvetica" pitchFamily="2" charset="0"/>
              </a:rPr>
              <a:t>即使得卷积层输出图像和输入图像在宽和高上保持不变。</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池化层：</a:t>
            </a:r>
            <a:r>
              <a:rPr lang="en-GB" altLang="zh-CN" sz="1400" b="0" i="0" u="none" strike="noStrike">
                <a:solidFill>
                  <a:srgbClr val="000000"/>
                </a:solidFill>
                <a:effectLst/>
                <a:latin typeface="Helvetica" pitchFamily="2" charset="0"/>
              </a:rPr>
              <a:t>max pooling</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=2</a:t>
            </a:r>
            <a:r>
              <a:rPr lang="en-GB" altLang="zh-CN" sz="1400" b="0" i="0" u="none" strike="noStrike">
                <a:solidFill>
                  <a:srgbClr val="000000"/>
                </a:solidFill>
                <a:effectLst/>
                <a:latin typeface="Helvetica" pitchFamily="2" charset="0"/>
              </a:rPr>
              <a:t>s=2</a:t>
            </a:r>
            <a:r>
              <a:rPr lang="zh-CN" altLang="en-GB"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800000"/>
                </a:solidFill>
                <a:effectLst/>
                <a:latin typeface="Helvetica" pitchFamily="2" charset="0"/>
              </a:rPr>
              <a:t>卷积层</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个数 </a:t>
            </a:r>
            <a:r>
              <a:rPr lang="en-US" altLang="zh-CN" sz="1400" b="0" i="0" u="none" strike="noStrike">
                <a:solidFill>
                  <a:srgbClr val="000000"/>
                </a:solidFill>
                <a:effectLst/>
                <a:latin typeface="Helvetica" pitchFamily="2" charset="0"/>
              </a:rPr>
              <a:t>384</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=1</a:t>
            </a:r>
            <a:r>
              <a:rPr lang="en-GB" altLang="zh-CN" sz="1400" b="0" i="0" u="none" strike="noStrike">
                <a:solidFill>
                  <a:srgbClr val="000000"/>
                </a:solidFill>
                <a:effectLst/>
                <a:latin typeface="Helvetica" pitchFamily="2" charset="0"/>
              </a:rPr>
              <a:t>s=1</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padding </a:t>
            </a:r>
            <a:r>
              <a:rPr lang="zh-CN" altLang="en-US" sz="1400" b="0" i="0" u="none" strike="noStrike">
                <a:solidFill>
                  <a:srgbClr val="000000"/>
                </a:solidFill>
                <a:effectLst/>
                <a:latin typeface="Helvetica" pitchFamily="2" charset="0"/>
              </a:rPr>
              <a:t>使用 </a:t>
            </a:r>
            <a:r>
              <a:rPr lang="en-GB" altLang="zh-CN" sz="1400" b="0" i="0" u="none" strike="noStrike">
                <a:solidFill>
                  <a:srgbClr val="000000"/>
                </a:solidFill>
                <a:effectLst/>
                <a:latin typeface="Helvetica" pitchFamily="2" charset="0"/>
              </a:rPr>
              <a:t>same convolution</a:t>
            </a:r>
            <a:r>
              <a:rPr lang="zh-CN" altLang="en-GB"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800000"/>
                </a:solidFill>
                <a:effectLst/>
                <a:latin typeface="Helvetica" pitchFamily="2" charset="0"/>
              </a:rPr>
              <a:t>卷积层</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个数 </a:t>
            </a:r>
            <a:r>
              <a:rPr lang="en-US" altLang="zh-CN" sz="1400" b="0" i="0" u="none" strike="noStrike">
                <a:solidFill>
                  <a:srgbClr val="000000"/>
                </a:solidFill>
                <a:effectLst/>
                <a:latin typeface="Helvetica" pitchFamily="2" charset="0"/>
              </a:rPr>
              <a:t>384</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=1</a:t>
            </a:r>
            <a:r>
              <a:rPr lang="en-GB" altLang="zh-CN" sz="1400" b="0" i="0" u="none" strike="noStrike">
                <a:solidFill>
                  <a:srgbClr val="000000"/>
                </a:solidFill>
                <a:effectLst/>
                <a:latin typeface="Helvetica" pitchFamily="2" charset="0"/>
              </a:rPr>
              <a:t>s=1</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padding </a:t>
            </a:r>
            <a:r>
              <a:rPr lang="zh-CN" altLang="en-US" sz="1400" b="0" i="0" u="none" strike="noStrike">
                <a:solidFill>
                  <a:srgbClr val="000000"/>
                </a:solidFill>
                <a:effectLst/>
                <a:latin typeface="Helvetica" pitchFamily="2" charset="0"/>
              </a:rPr>
              <a:t>使用 </a:t>
            </a:r>
            <a:r>
              <a:rPr lang="en-GB" altLang="zh-CN" sz="1400" b="0" i="0" u="none" strike="noStrike">
                <a:solidFill>
                  <a:srgbClr val="000000"/>
                </a:solidFill>
                <a:effectLst/>
                <a:latin typeface="Helvetica" pitchFamily="2" charset="0"/>
              </a:rPr>
              <a:t>same convolution</a:t>
            </a:r>
            <a:r>
              <a:rPr lang="zh-CN" altLang="en-GB"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800000"/>
                </a:solidFill>
                <a:effectLst/>
                <a:latin typeface="Helvetica" pitchFamily="2" charset="0"/>
              </a:rPr>
              <a:t>卷积层</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个数 </a:t>
            </a:r>
            <a:r>
              <a:rPr lang="en-US" altLang="zh-CN" sz="1400" b="0" i="0" u="none" strike="noStrike">
                <a:solidFill>
                  <a:srgbClr val="000000"/>
                </a:solidFill>
                <a:effectLst/>
                <a:latin typeface="Helvetica" pitchFamily="2" charset="0"/>
              </a:rPr>
              <a:t>256</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=1</a:t>
            </a:r>
            <a:r>
              <a:rPr lang="en-GB" altLang="zh-CN" sz="1400" b="0" i="0" u="none" strike="noStrike">
                <a:solidFill>
                  <a:srgbClr val="000000"/>
                </a:solidFill>
                <a:effectLst/>
                <a:latin typeface="Helvetica" pitchFamily="2" charset="0"/>
              </a:rPr>
              <a:t>s=1</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padding </a:t>
            </a:r>
            <a:r>
              <a:rPr lang="zh-CN" altLang="en-US" sz="1400" b="0" i="0" u="none" strike="noStrike">
                <a:solidFill>
                  <a:srgbClr val="000000"/>
                </a:solidFill>
                <a:effectLst/>
                <a:latin typeface="Helvetica" pitchFamily="2" charset="0"/>
              </a:rPr>
              <a:t>使用 </a:t>
            </a:r>
            <a:r>
              <a:rPr lang="en-GB" altLang="zh-CN" sz="1400" b="0" i="0" u="none" strike="noStrike">
                <a:solidFill>
                  <a:srgbClr val="000000"/>
                </a:solidFill>
                <a:effectLst/>
                <a:latin typeface="Helvetica" pitchFamily="2" charset="0"/>
              </a:rPr>
              <a:t>same convolution</a:t>
            </a:r>
            <a:r>
              <a:rPr lang="zh-CN" altLang="en-GB"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池化层：</a:t>
            </a:r>
            <a:r>
              <a:rPr lang="en-GB" altLang="zh-CN" sz="1400" b="0" i="0" u="none" strike="noStrike">
                <a:solidFill>
                  <a:srgbClr val="000000"/>
                </a:solidFill>
                <a:effectLst/>
                <a:latin typeface="Helvetica" pitchFamily="2" charset="0"/>
              </a:rPr>
              <a:t>max pooling</a:t>
            </a:r>
            <a:r>
              <a:rPr lang="zh-CN" altLang="en-GB" sz="1400" b="0" i="0" u="none" strike="noStrike">
                <a:solidFill>
                  <a:srgbClr val="000000"/>
                </a:solidFill>
                <a:effectLst/>
                <a:latin typeface="Helvetica" pitchFamily="2" charset="0"/>
              </a:rPr>
              <a:t>，</a:t>
            </a:r>
            <a:r>
              <a:rPr lang="en-GB" altLang="zh-CN" sz="1400" b="0" i="0" u="none" strike="noStrike">
                <a:solidFill>
                  <a:srgbClr val="000000"/>
                </a:solidFill>
                <a:effectLst/>
                <a:latin typeface="Helvetica" pitchFamily="2" charset="0"/>
              </a:rPr>
              <a:t>filter </a:t>
            </a:r>
            <a:r>
              <a:rPr lang="zh-CN" altLang="en-US" sz="1400" b="0" i="0" u="none" strike="noStrike">
                <a:solidFill>
                  <a:srgbClr val="000000"/>
                </a:solidFill>
                <a:effectLst/>
                <a:latin typeface="Helvetica" pitchFamily="2" charset="0"/>
              </a:rPr>
              <a:t>大小 </a:t>
            </a:r>
            <a:r>
              <a:rPr lang="en-US" altLang="zh-CN" sz="1400" b="0" i="0" u="none" strike="noStrike">
                <a:solidFill>
                  <a:srgbClr val="000000"/>
                </a:solidFill>
                <a:effectLst/>
                <a:latin typeface="Helvetica" pitchFamily="2" charset="0"/>
              </a:rPr>
              <a:t>3×3</a:t>
            </a:r>
            <a:r>
              <a:rPr lang="zh-CN" altLang="en-US" sz="1400" b="0" i="0" u="none" strike="noStrike">
                <a:solidFill>
                  <a:srgbClr val="000000"/>
                </a:solidFill>
                <a:effectLst/>
                <a:latin typeface="Helvetica" pitchFamily="2" charset="0"/>
              </a:rPr>
              <a:t>，步长 </a:t>
            </a:r>
            <a:r>
              <a:rPr lang="zh-CN" altLang="en-US" sz="1400" b="0" i="0" u="none" strike="noStrike">
                <a:solidFill>
                  <a:srgbClr val="000000"/>
                </a:solidFill>
                <a:effectLst/>
                <a:latin typeface="STIXGeneral-Italic" pitchFamily="2" charset="2"/>
              </a:rPr>
              <a:t>𝑠</a:t>
            </a:r>
            <a:r>
              <a:rPr lang="en-US" altLang="zh-CN" sz="1400" b="0" i="0" u="none" strike="noStrike">
                <a:solidFill>
                  <a:srgbClr val="000000"/>
                </a:solidFill>
                <a:effectLst/>
                <a:latin typeface="STIXGeneral-Regular" pitchFamily="2" charset="2"/>
              </a:rPr>
              <a:t>=2</a:t>
            </a:r>
            <a:r>
              <a:rPr lang="en-GB" altLang="zh-CN" sz="1400" b="0" i="0" u="none" strike="noStrike">
                <a:solidFill>
                  <a:srgbClr val="000000"/>
                </a:solidFill>
                <a:effectLst/>
                <a:latin typeface="Helvetica" pitchFamily="2" charset="0"/>
              </a:rPr>
              <a:t>s=2</a:t>
            </a:r>
            <a:r>
              <a:rPr lang="zh-CN" altLang="en-GB" sz="1400" b="0" i="0" u="none" strike="noStrike">
                <a:solidFill>
                  <a:srgbClr val="000000"/>
                </a:solidFill>
                <a:effectLst/>
                <a:latin typeface="Helvetica" pitchFamily="2" charset="0"/>
              </a:rPr>
              <a:t>；</a:t>
            </a:r>
            <a:r>
              <a:rPr lang="zh-CN" altLang="en-US" sz="1400" b="0" i="0" u="none" strike="noStrike">
                <a:solidFill>
                  <a:srgbClr val="000000"/>
                </a:solidFill>
                <a:effectLst/>
                <a:latin typeface="Helvetica" pitchFamily="2" charset="0"/>
              </a:rPr>
              <a:t>池化操作结束后，将大小为  </a:t>
            </a:r>
            <a:r>
              <a:rPr lang="en-US" altLang="zh-CN" sz="1400" b="0" i="0" u="none" strike="noStrike">
                <a:solidFill>
                  <a:srgbClr val="000000"/>
                </a:solidFill>
                <a:effectLst/>
                <a:latin typeface="Helvetica" pitchFamily="2" charset="0"/>
              </a:rPr>
              <a:t>6×6×256 </a:t>
            </a:r>
            <a:r>
              <a:rPr lang="zh-CN" altLang="en-US" sz="1400" b="0" i="0" u="none" strike="noStrike">
                <a:solidFill>
                  <a:srgbClr val="000000"/>
                </a:solidFill>
                <a:effectLst/>
                <a:latin typeface="Helvetica" pitchFamily="2" charset="0"/>
              </a:rPr>
              <a:t>的输出矩阵 </a:t>
            </a:r>
            <a:r>
              <a:rPr lang="en-GB" altLang="zh-CN" sz="1400" b="0" i="0" u="none" strike="noStrike">
                <a:solidFill>
                  <a:srgbClr val="000000"/>
                </a:solidFill>
                <a:effectLst/>
                <a:latin typeface="Helvetica" pitchFamily="2" charset="0"/>
              </a:rPr>
              <a:t>flatten </a:t>
            </a:r>
            <a:r>
              <a:rPr lang="zh-CN" altLang="en-US" sz="1400" b="0" i="0" u="none" strike="noStrike">
                <a:solidFill>
                  <a:srgbClr val="000000"/>
                </a:solidFill>
                <a:effectLst/>
                <a:latin typeface="Helvetica" pitchFamily="2" charset="0"/>
              </a:rPr>
              <a:t>成一个 </a:t>
            </a:r>
            <a:r>
              <a:rPr lang="en-US" altLang="zh-CN" sz="1400" b="0" i="0" u="none" strike="noStrike">
                <a:solidFill>
                  <a:srgbClr val="000000"/>
                </a:solidFill>
                <a:effectLst/>
                <a:latin typeface="Helvetica" pitchFamily="2" charset="0"/>
              </a:rPr>
              <a:t>9216 </a:t>
            </a:r>
            <a:r>
              <a:rPr lang="zh-CN" altLang="en-US" sz="1400" b="0" i="0" u="none" strike="noStrike">
                <a:solidFill>
                  <a:srgbClr val="000000"/>
                </a:solidFill>
                <a:effectLst/>
                <a:latin typeface="Helvetica" pitchFamily="2" charset="0"/>
              </a:rPr>
              <a:t>维的向量。</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全连接层：</a:t>
            </a:r>
            <a:r>
              <a:rPr lang="en-GB" altLang="zh-CN" sz="1400" b="0" i="0" u="none" strike="noStrike">
                <a:solidFill>
                  <a:srgbClr val="000000"/>
                </a:solidFill>
                <a:effectLst/>
                <a:latin typeface="Helvetica" pitchFamily="2" charset="0"/>
              </a:rPr>
              <a:t>neuron </a:t>
            </a:r>
            <a:r>
              <a:rPr lang="zh-CN" altLang="en-US" sz="1400" b="0" i="0" u="none" strike="noStrike">
                <a:solidFill>
                  <a:srgbClr val="000000"/>
                </a:solidFill>
                <a:effectLst/>
                <a:latin typeface="Helvetica" pitchFamily="2" charset="0"/>
              </a:rPr>
              <a:t>数量为 </a:t>
            </a:r>
            <a:r>
              <a:rPr lang="en-US" altLang="zh-CN" sz="1400" b="0" i="0" u="none" strike="noStrike">
                <a:solidFill>
                  <a:srgbClr val="000000"/>
                </a:solidFill>
                <a:effectLst/>
                <a:latin typeface="Helvetica" pitchFamily="2" charset="0"/>
              </a:rPr>
              <a:t>4096</a:t>
            </a:r>
            <a:r>
              <a:rPr lang="zh-CN" altLang="en-US"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全连接层：</a:t>
            </a:r>
            <a:r>
              <a:rPr lang="en-GB" altLang="zh-CN" sz="1400" b="0" i="0" u="none" strike="noStrike">
                <a:solidFill>
                  <a:srgbClr val="000000"/>
                </a:solidFill>
                <a:effectLst/>
                <a:latin typeface="Helvetica" pitchFamily="2" charset="0"/>
              </a:rPr>
              <a:t>neuron </a:t>
            </a:r>
            <a:r>
              <a:rPr lang="zh-CN" altLang="en-US" sz="1400" b="0" i="0" u="none" strike="noStrike">
                <a:solidFill>
                  <a:srgbClr val="000000"/>
                </a:solidFill>
                <a:effectLst/>
                <a:latin typeface="Helvetica" pitchFamily="2" charset="0"/>
              </a:rPr>
              <a:t>数量为 </a:t>
            </a:r>
            <a:r>
              <a:rPr lang="en-US" altLang="zh-CN" sz="1400" b="0" i="0" u="none" strike="noStrike">
                <a:solidFill>
                  <a:srgbClr val="000000"/>
                </a:solidFill>
                <a:effectLst/>
                <a:latin typeface="Helvetica" pitchFamily="2" charset="0"/>
              </a:rPr>
              <a:t>4096</a:t>
            </a:r>
            <a:r>
              <a:rPr lang="zh-CN" altLang="en-US" sz="1400" b="0" i="0" u="none" strike="noStrike">
                <a:solidFill>
                  <a:srgbClr val="000000"/>
                </a:solidFill>
                <a:effectLst/>
                <a:latin typeface="Helvetica" pitchFamily="2" charset="0"/>
              </a:rPr>
              <a:t>。</a:t>
            </a:r>
          </a:p>
          <a:p>
            <a:pPr algn="l">
              <a:buFont typeface="Arial" panose="020B0604020202020204" pitchFamily="34" charset="0"/>
              <a:buChar char="•"/>
            </a:pPr>
            <a:r>
              <a:rPr lang="zh-CN" altLang="en-US" sz="1400" b="0" i="0" u="none" strike="noStrike">
                <a:solidFill>
                  <a:srgbClr val="000000"/>
                </a:solidFill>
                <a:effectLst/>
                <a:latin typeface="Helvetica" pitchFamily="2" charset="0"/>
              </a:rPr>
              <a:t>全连接层，输出层：</a:t>
            </a:r>
            <a:r>
              <a:rPr lang="en-GB" altLang="zh-CN" sz="1400" b="0" i="0" u="none" strike="noStrike">
                <a:solidFill>
                  <a:srgbClr val="000000"/>
                </a:solidFill>
                <a:effectLst/>
                <a:latin typeface="Helvetica" pitchFamily="2" charset="0"/>
              </a:rPr>
              <a:t>softmax </a:t>
            </a:r>
            <a:r>
              <a:rPr lang="zh-CN" altLang="en-US" sz="1400" b="0" i="0" u="none" strike="noStrike">
                <a:solidFill>
                  <a:srgbClr val="000000"/>
                </a:solidFill>
                <a:effectLst/>
                <a:latin typeface="Helvetica" pitchFamily="2" charset="0"/>
              </a:rPr>
              <a:t>激活函数，</a:t>
            </a:r>
            <a:r>
              <a:rPr lang="en-GB" altLang="zh-CN" sz="1400" b="0" i="0" u="none" strike="noStrike">
                <a:solidFill>
                  <a:srgbClr val="000000"/>
                </a:solidFill>
                <a:effectLst/>
                <a:latin typeface="Helvetica" pitchFamily="2" charset="0"/>
              </a:rPr>
              <a:t>neuron </a:t>
            </a:r>
            <a:r>
              <a:rPr lang="zh-CN" altLang="en-US" sz="1400" b="0" i="0" u="none" strike="noStrike">
                <a:solidFill>
                  <a:srgbClr val="000000"/>
                </a:solidFill>
                <a:effectLst/>
                <a:latin typeface="Helvetica" pitchFamily="2" charset="0"/>
              </a:rPr>
              <a:t>数量为 </a:t>
            </a:r>
            <a:r>
              <a:rPr lang="en-US" altLang="zh-CN" sz="1400" b="0" i="0" u="none" strike="noStrike">
                <a:solidFill>
                  <a:srgbClr val="000000"/>
                </a:solidFill>
                <a:effectLst/>
                <a:latin typeface="Helvetica" pitchFamily="2" charset="0"/>
              </a:rPr>
              <a:t>1000</a:t>
            </a:r>
            <a:r>
              <a:rPr lang="zh-CN" altLang="en-US" sz="1400" b="0" i="0" u="none" strike="noStrike">
                <a:solidFill>
                  <a:srgbClr val="000000"/>
                </a:solidFill>
                <a:effectLst/>
                <a:latin typeface="Helvetica" pitchFamily="2" charset="0"/>
              </a:rPr>
              <a:t>，代表 </a:t>
            </a:r>
            <a:r>
              <a:rPr lang="en-US" altLang="zh-CN" sz="1400" b="0" i="0" u="none" strike="noStrike">
                <a:solidFill>
                  <a:srgbClr val="000000"/>
                </a:solidFill>
                <a:effectLst/>
                <a:latin typeface="Helvetica" pitchFamily="2" charset="0"/>
              </a:rPr>
              <a:t>1000 </a:t>
            </a:r>
            <a:r>
              <a:rPr lang="zh-CN" altLang="en-US" sz="1400" b="0" i="0" u="none" strike="noStrike">
                <a:solidFill>
                  <a:srgbClr val="000000"/>
                </a:solidFill>
                <a:effectLst/>
                <a:latin typeface="Helvetica" pitchFamily="2" charset="0"/>
              </a:rPr>
              <a:t>个类别。</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9802" y="292983"/>
            <a:ext cx="2685161" cy="321242"/>
          </a:xfrm>
          <a:prstGeom prst="rect">
            <a:avLst/>
          </a:prstGeom>
        </p:spPr>
        <p:txBody>
          <a:bodyPr vert="horz" wrap="square" lIns="0" tIns="13335" rIns="0" bIns="0" rtlCol="0">
            <a:spAutoFit/>
          </a:bodyPr>
          <a:lstStyle/>
          <a:p>
            <a:pPr marL="12700">
              <a:lnSpc>
                <a:spcPct val="100000"/>
              </a:lnSpc>
              <a:spcBef>
                <a:spcPts val="105"/>
              </a:spcBef>
            </a:pPr>
            <a:r>
              <a:rPr lang="en-GB" altLang="zh-CN" spc="5" dirty="0">
                <a:latin typeface="宋体" panose="02010600030101010101" pitchFamily="2" charset="-122"/>
                <a:cs typeface="宋体" panose="02010600030101010101" pitchFamily="2" charset="-122"/>
              </a:rPr>
              <a:t>VGG-16</a:t>
            </a:r>
            <a:r>
              <a:rPr lang="zh-CN" altLang="en-GB" spc="5" dirty="0">
                <a:latin typeface="宋体" panose="02010600030101010101" pitchFamily="2" charset="-122"/>
                <a:cs typeface="宋体" panose="02010600030101010101" pitchFamily="2" charset="-122"/>
              </a:rPr>
              <a:t>网络</a:t>
            </a:r>
            <a:r>
              <a:rPr lang="zh-CN" altLang="en-US" spc="5" dirty="0">
                <a:latin typeface="宋体" panose="02010600030101010101" pitchFamily="2" charset="-122"/>
                <a:cs typeface="宋体" panose="02010600030101010101" pitchFamily="2" charset="-122"/>
              </a:rPr>
              <a:t>结构</a:t>
            </a:r>
            <a:endParaRPr spc="5" dirty="0">
              <a:latin typeface="宋体" panose="02010600030101010101" pitchFamily="2" charset="-122"/>
              <a:cs typeface="宋体" panose="02010600030101010101" pitchFamily="2" charset="-122"/>
            </a:endParaRPr>
          </a:p>
        </p:txBody>
      </p:sp>
      <p:sp>
        <p:nvSpPr>
          <p:cNvPr id="3" name="object 3"/>
          <p:cNvSpPr/>
          <p:nvPr/>
        </p:nvSpPr>
        <p:spPr>
          <a:xfrm>
            <a:off x="4300728" y="143255"/>
            <a:ext cx="541655" cy="0"/>
          </a:xfrm>
          <a:custGeom>
            <a:avLst/>
            <a:gdLst/>
            <a:ahLst/>
            <a:cxnLst/>
            <a:rect l="l" t="t" r="r" b="b"/>
            <a:pathLst>
              <a:path w="541654">
                <a:moveTo>
                  <a:pt x="0" y="0"/>
                </a:moveTo>
                <a:lnTo>
                  <a:pt x="541401" y="0"/>
                </a:lnTo>
              </a:path>
            </a:pathLst>
          </a:custGeom>
          <a:ln w="9144">
            <a:solidFill>
              <a:srgbClr val="FFFFFF"/>
            </a:solidFill>
          </a:ln>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dirty="0"/>
              <a:t>88</a:t>
            </a:fld>
            <a:endParaRPr dirty="0"/>
          </a:p>
        </p:txBody>
      </p:sp>
      <p:pic>
        <p:nvPicPr>
          <p:cNvPr id="6" name="图片 5"/>
          <p:cNvPicPr>
            <a:picLocks noChangeAspect="1"/>
          </p:cNvPicPr>
          <p:nvPr/>
        </p:nvPicPr>
        <p:blipFill>
          <a:blip r:embed="rId3"/>
          <a:stretch>
            <a:fillRect/>
          </a:stretch>
        </p:blipFill>
        <p:spPr>
          <a:xfrm>
            <a:off x="913955" y="1200150"/>
            <a:ext cx="7315200" cy="323270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45814" y="285750"/>
            <a:ext cx="2452371" cy="923330"/>
          </a:xfrm>
        </p:spPr>
        <p:txBody>
          <a:bodyPr/>
          <a:lstStyle/>
          <a:p>
            <a:r>
              <a:rPr kumimoji="1" lang="en-GB" altLang="zh-CN"/>
              <a:t>ResNet</a:t>
            </a:r>
            <a:r>
              <a:rPr kumimoji="1" lang="zh-CN" altLang="en-GB"/>
              <a:t>网络</a:t>
            </a:r>
            <a:r>
              <a:rPr kumimoji="1" lang="zh-CN" altLang="en-US"/>
              <a:t>结构</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2133" y="0"/>
            <a:ext cx="223678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237" y="3334344"/>
            <a:ext cx="3096879" cy="15996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81000" y="1209080"/>
            <a:ext cx="6248400" cy="2246769"/>
          </a:xfrm>
          <a:prstGeom prst="rect">
            <a:avLst/>
          </a:prstGeom>
          <a:noFill/>
        </p:spPr>
        <p:txBody>
          <a:bodyPr wrap="square">
            <a:spAutoFit/>
          </a:bodyPr>
          <a:lstStyle/>
          <a:p>
            <a:r>
              <a:rPr lang="zh-CN" altLang="en-US" sz="1400"/>
              <a:t>         假定某段神经网络的输入是x，期望输出是H(x)，如果我们直接把输入x传到输出作为初始结果，那么此时我们需要学习的目标就是F(x) = H(x) - x。如图所示，这就是一个ResNet的残差学习单元（Residual Unit），ResNet相当于将学习目标改变了，不再是学习一个完整的输出H(x)，只是输出和输入的差别H(x)-x，即残差。</a:t>
            </a:r>
            <a:endParaRPr lang="en-US" altLang="zh-CN" sz="1400"/>
          </a:p>
          <a:p>
            <a:endParaRPr lang="en-US" altLang="zh-CN" sz="1400"/>
          </a:p>
          <a:p>
            <a:r>
              <a:rPr lang="zh-CN" altLang="en-US" sz="1400"/>
              <a:t>         传统的卷积层或全连接层在信息传递时，或多或少会存在信息丢失、损耗等问题。</a:t>
            </a:r>
            <a:r>
              <a:rPr lang="en-GB" altLang="zh-CN" sz="1400"/>
              <a:t>ResNet </a:t>
            </a:r>
            <a:r>
              <a:rPr lang="zh-CN" altLang="en-US" sz="1400"/>
              <a:t>在某种程度上解决了这个问题，通过直接将输入信息绕道传到输出，保护信息的完整性，整个网络则只需要学习输入、输出差别的那一部分，简化学习目标和难度。</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spc="-5" dirty="0"/>
              <a:t>NumPy</a:t>
            </a:r>
          </a:p>
        </p:txBody>
      </p:sp>
      <p:sp>
        <p:nvSpPr>
          <p:cNvPr id="3" name="object 3"/>
          <p:cNvSpPr txBox="1"/>
          <p:nvPr/>
        </p:nvSpPr>
        <p:spPr>
          <a:xfrm>
            <a:off x="906576" y="926641"/>
            <a:ext cx="6617970" cy="1343660"/>
          </a:xfrm>
          <a:prstGeom prst="rect">
            <a:avLst/>
          </a:prstGeom>
        </p:spPr>
        <p:txBody>
          <a:bodyPr vert="horz" wrap="square" lIns="0" tIns="100330" rIns="0" bIns="0" rtlCol="0">
            <a:spAutoFit/>
          </a:bodyPr>
          <a:lstStyle/>
          <a:p>
            <a:pPr marL="12700">
              <a:lnSpc>
                <a:spcPct val="100000"/>
              </a:lnSpc>
              <a:spcBef>
                <a:spcPts val="790"/>
              </a:spcBef>
            </a:pPr>
            <a:r>
              <a:rPr sz="1800" b="1" spc="-5" dirty="0">
                <a:latin typeface="等线" panose="02010600030101010101" pitchFamily="2" charset="-122"/>
                <a:cs typeface="等线" panose="02010600030101010101" pitchFamily="2" charset="-122"/>
              </a:rPr>
              <a:t>ndarray</a:t>
            </a:r>
            <a:r>
              <a:rPr sz="1800" b="1" dirty="0">
                <a:latin typeface="等线" panose="02010600030101010101" pitchFamily="2" charset="-122"/>
                <a:cs typeface="等线" panose="02010600030101010101" pitchFamily="2" charset="-122"/>
              </a:rPr>
              <a:t>数组的创建方法：</a:t>
            </a:r>
            <a:endParaRPr sz="1800">
              <a:latin typeface="等线" panose="02010600030101010101" pitchFamily="2" charset="-122"/>
              <a:cs typeface="等线" panose="02010600030101010101" pitchFamily="2" charset="-122"/>
            </a:endParaRPr>
          </a:p>
          <a:p>
            <a:pPr marL="346075" marR="1971040" indent="-334010">
              <a:lnSpc>
                <a:spcPct val="130000"/>
              </a:lnSpc>
              <a:spcBef>
                <a:spcPts val="35"/>
              </a:spcBef>
            </a:pPr>
            <a:r>
              <a:rPr sz="1600" spc="-10" dirty="0">
                <a:latin typeface="等线" panose="02010600030101010101" pitchFamily="2" charset="-122"/>
                <a:cs typeface="等线" panose="02010600030101010101" pitchFamily="2" charset="-122"/>
              </a:rPr>
              <a:t>1</a:t>
            </a:r>
            <a:r>
              <a:rPr sz="1600" spc="-5" dirty="0">
                <a:latin typeface="等线" panose="02010600030101010101" pitchFamily="2" charset="-122"/>
                <a:cs typeface="等线" panose="02010600030101010101" pitchFamily="2" charset="-122"/>
              </a:rPr>
              <a:t>、</a:t>
            </a:r>
            <a:r>
              <a:rPr sz="1600" spc="-10" dirty="0">
                <a:latin typeface="等线" panose="02010600030101010101" pitchFamily="2" charset="-122"/>
                <a:cs typeface="等线" panose="02010600030101010101" pitchFamily="2" charset="-122"/>
              </a:rPr>
              <a:t>从Py</a:t>
            </a:r>
            <a:r>
              <a:rPr sz="1600" spc="-15" dirty="0">
                <a:latin typeface="等线" panose="02010600030101010101" pitchFamily="2" charset="-122"/>
                <a:cs typeface="等线" panose="02010600030101010101" pitchFamily="2" charset="-122"/>
              </a:rPr>
              <a:t>t</a:t>
            </a:r>
            <a:r>
              <a:rPr sz="1600" spc="-10" dirty="0">
                <a:latin typeface="等线" panose="02010600030101010101" pitchFamily="2" charset="-122"/>
                <a:cs typeface="等线" panose="02010600030101010101" pitchFamily="2" charset="-122"/>
              </a:rPr>
              <a:t>ho</a:t>
            </a:r>
            <a:r>
              <a:rPr sz="1600" spc="-15" dirty="0">
                <a:latin typeface="等线" panose="02010600030101010101" pitchFamily="2" charset="-122"/>
                <a:cs typeface="等线" panose="02010600030101010101" pitchFamily="2" charset="-122"/>
              </a:rPr>
              <a:t>n</a:t>
            </a:r>
            <a:r>
              <a:rPr sz="1600" spc="-5" dirty="0">
                <a:latin typeface="等线" panose="02010600030101010101" pitchFamily="2" charset="-122"/>
                <a:cs typeface="等线" panose="02010600030101010101" pitchFamily="2" charset="-122"/>
              </a:rPr>
              <a:t>中的列表、元组</a:t>
            </a:r>
            <a:r>
              <a:rPr sz="1600" spc="5" dirty="0">
                <a:latin typeface="等线" panose="02010600030101010101" pitchFamily="2" charset="-122"/>
                <a:cs typeface="等线" panose="02010600030101010101" pitchFamily="2" charset="-122"/>
              </a:rPr>
              <a:t>等</a:t>
            </a:r>
            <a:r>
              <a:rPr sz="1600" spc="-5" dirty="0">
                <a:latin typeface="等线" panose="02010600030101010101" pitchFamily="2" charset="-122"/>
                <a:cs typeface="等线" panose="02010600030101010101" pitchFamily="2" charset="-122"/>
              </a:rPr>
              <a:t>类型</a:t>
            </a:r>
            <a:r>
              <a:rPr sz="1600" spc="5" dirty="0">
                <a:latin typeface="等线" panose="02010600030101010101" pitchFamily="2" charset="-122"/>
                <a:cs typeface="等线" panose="02010600030101010101" pitchFamily="2" charset="-122"/>
              </a:rPr>
              <a:t>创</a:t>
            </a:r>
            <a:r>
              <a:rPr sz="1600" dirty="0">
                <a:latin typeface="等线" panose="02010600030101010101" pitchFamily="2" charset="-122"/>
                <a:cs typeface="等线" panose="02010600030101010101" pitchFamily="2" charset="-122"/>
              </a:rPr>
              <a:t>建n</a:t>
            </a:r>
            <a:r>
              <a:rPr sz="1600" spc="-10" dirty="0">
                <a:latin typeface="等线" panose="02010600030101010101" pitchFamily="2" charset="-122"/>
                <a:cs typeface="等线" panose="02010600030101010101" pitchFamily="2" charset="-122"/>
              </a:rPr>
              <a:t>darra</a:t>
            </a:r>
            <a:r>
              <a:rPr sz="1600" spc="-5" dirty="0">
                <a:latin typeface="等线" panose="02010600030101010101" pitchFamily="2" charset="-122"/>
                <a:cs typeface="等线" panose="02010600030101010101" pitchFamily="2" charset="-122"/>
              </a:rPr>
              <a:t>y数组  </a:t>
            </a:r>
            <a:r>
              <a:rPr sz="1600" spc="-5" dirty="0">
                <a:solidFill>
                  <a:srgbClr val="E36C09"/>
                </a:solidFill>
                <a:latin typeface="等线" panose="02010600030101010101" pitchFamily="2" charset="-122"/>
                <a:cs typeface="等线" panose="02010600030101010101" pitchFamily="2" charset="-122"/>
              </a:rPr>
              <a:t>x = </a:t>
            </a:r>
            <a:r>
              <a:rPr sz="1600" spc="-10" dirty="0">
                <a:solidFill>
                  <a:srgbClr val="E36C09"/>
                </a:solidFill>
                <a:latin typeface="等线" panose="02010600030101010101" pitchFamily="2" charset="-122"/>
                <a:cs typeface="等线" panose="02010600030101010101" pitchFamily="2" charset="-122"/>
              </a:rPr>
              <a:t>np.array(list/tuple,</a:t>
            </a:r>
            <a:r>
              <a:rPr sz="1600" spc="35" dirty="0">
                <a:solidFill>
                  <a:srgbClr val="E36C09"/>
                </a:solidFill>
                <a:latin typeface="等线" panose="02010600030101010101" pitchFamily="2" charset="-122"/>
                <a:cs typeface="等线" panose="02010600030101010101" pitchFamily="2" charset="-122"/>
              </a:rPr>
              <a:t> </a:t>
            </a:r>
            <a:r>
              <a:rPr sz="1600" spc="-5" dirty="0">
                <a:solidFill>
                  <a:srgbClr val="E36C09"/>
                </a:solidFill>
                <a:latin typeface="等线" panose="02010600030101010101" pitchFamily="2" charset="-122"/>
                <a:cs typeface="等线" panose="02010600030101010101" pitchFamily="2" charset="-122"/>
              </a:rPr>
              <a:t>dtype=np.float32)</a:t>
            </a:r>
            <a:endParaRPr sz="1600">
              <a:latin typeface="等线" panose="02010600030101010101" pitchFamily="2" charset="-122"/>
              <a:cs typeface="等线" panose="02010600030101010101" pitchFamily="2" charset="-122"/>
            </a:endParaRPr>
          </a:p>
          <a:p>
            <a:pPr marL="289560">
              <a:lnSpc>
                <a:spcPct val="100000"/>
              </a:lnSpc>
              <a:spcBef>
                <a:spcPts val="580"/>
              </a:spcBef>
            </a:pPr>
            <a:r>
              <a:rPr sz="1600" spc="-10" dirty="0">
                <a:latin typeface="等线" panose="02010600030101010101" pitchFamily="2" charset="-122"/>
                <a:cs typeface="等线" panose="02010600030101010101" pitchFamily="2" charset="-122"/>
              </a:rPr>
              <a:t>当np.array()</a:t>
            </a:r>
            <a:r>
              <a:rPr sz="1600" spc="-5" dirty="0">
                <a:latin typeface="等线" panose="02010600030101010101" pitchFamily="2" charset="-122"/>
                <a:cs typeface="等线" panose="02010600030101010101" pitchFamily="2" charset="-122"/>
              </a:rPr>
              <a:t>不指定</a:t>
            </a:r>
            <a:r>
              <a:rPr sz="1600" spc="-10" dirty="0">
                <a:latin typeface="等线" panose="02010600030101010101" pitchFamily="2" charset="-122"/>
                <a:cs typeface="等线" panose="02010600030101010101" pitchFamily="2" charset="-122"/>
              </a:rPr>
              <a:t>dtype</a:t>
            </a:r>
            <a:r>
              <a:rPr sz="1600" spc="-5" dirty="0">
                <a:latin typeface="等线" panose="02010600030101010101" pitchFamily="2" charset="-122"/>
                <a:cs typeface="等线" panose="02010600030101010101" pitchFamily="2" charset="-122"/>
              </a:rPr>
              <a:t>时，NumPy将</a:t>
            </a:r>
            <a:r>
              <a:rPr sz="1600" spc="5" dirty="0">
                <a:latin typeface="等线" panose="02010600030101010101" pitchFamily="2" charset="-122"/>
                <a:cs typeface="等线" panose="02010600030101010101" pitchFamily="2" charset="-122"/>
              </a:rPr>
              <a:t>根</a:t>
            </a:r>
            <a:r>
              <a:rPr sz="1600" spc="-5" dirty="0">
                <a:latin typeface="等线" panose="02010600030101010101" pitchFamily="2" charset="-122"/>
                <a:cs typeface="等线" panose="02010600030101010101" pitchFamily="2" charset="-122"/>
              </a:rPr>
              <a:t>据数</a:t>
            </a:r>
            <a:r>
              <a:rPr sz="1600" spc="5" dirty="0">
                <a:latin typeface="等线" panose="02010600030101010101" pitchFamily="2" charset="-122"/>
                <a:cs typeface="等线" panose="02010600030101010101" pitchFamily="2" charset="-122"/>
              </a:rPr>
              <a:t>据</a:t>
            </a:r>
            <a:r>
              <a:rPr sz="1600" spc="-5" dirty="0">
                <a:latin typeface="等线" panose="02010600030101010101" pitchFamily="2" charset="-122"/>
                <a:cs typeface="等线" panose="02010600030101010101" pitchFamily="2" charset="-122"/>
              </a:rPr>
              <a:t>情况</a:t>
            </a:r>
            <a:r>
              <a:rPr sz="1600" spc="5" dirty="0">
                <a:latin typeface="等线" panose="02010600030101010101" pitchFamily="2" charset="-122"/>
                <a:cs typeface="等线" panose="02010600030101010101" pitchFamily="2" charset="-122"/>
              </a:rPr>
              <a:t>关</a:t>
            </a:r>
            <a:r>
              <a:rPr sz="1600" spc="-5" dirty="0">
                <a:latin typeface="等线" panose="02010600030101010101" pitchFamily="2" charset="-122"/>
                <a:cs typeface="等线" panose="02010600030101010101" pitchFamily="2" charset="-122"/>
              </a:rPr>
              <a:t>联一</a:t>
            </a:r>
            <a:r>
              <a:rPr sz="1600" spc="10" dirty="0">
                <a:latin typeface="等线" panose="02010600030101010101" pitchFamily="2" charset="-122"/>
                <a:cs typeface="等线" panose="02010600030101010101" pitchFamily="2" charset="-122"/>
              </a:rPr>
              <a:t>个</a:t>
            </a:r>
            <a:r>
              <a:rPr sz="1600" spc="-5" dirty="0">
                <a:latin typeface="等线" panose="02010600030101010101" pitchFamily="2" charset="-122"/>
                <a:cs typeface="等线" panose="02010600030101010101" pitchFamily="2" charset="-122"/>
              </a:rPr>
              <a:t>dtype类型</a:t>
            </a:r>
            <a:endParaRPr sz="1600">
              <a:latin typeface="等线" panose="02010600030101010101" pitchFamily="2" charset="-122"/>
              <a:cs typeface="等线" panose="02010600030101010101" pitchFamily="2" charset="-122"/>
            </a:endParaRPr>
          </a:p>
        </p:txBody>
      </p:sp>
      <p:sp>
        <p:nvSpPr>
          <p:cNvPr id="4" name="object 4"/>
          <p:cNvSpPr/>
          <p:nvPr/>
        </p:nvSpPr>
        <p:spPr>
          <a:xfrm>
            <a:off x="1784604" y="2253935"/>
            <a:ext cx="5466588" cy="277063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979676" y="2449067"/>
            <a:ext cx="4896612" cy="220065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502403" y="4867079"/>
            <a:ext cx="140335" cy="194945"/>
          </a:xfrm>
          <a:prstGeom prst="rect">
            <a:avLst/>
          </a:prstGeom>
        </p:spPr>
        <p:txBody>
          <a:bodyPr vert="horz" wrap="square" lIns="0" tIns="13335" rIns="0" bIns="0" rtlCol="0">
            <a:spAutoFit/>
          </a:bodyPr>
          <a:lstStyle/>
          <a:p>
            <a:pPr marL="25400">
              <a:lnSpc>
                <a:spcPct val="100000"/>
              </a:lnSpc>
              <a:spcBef>
                <a:spcPts val="105"/>
              </a:spcBef>
            </a:pPr>
            <a:fld id="{81D60167-4931-47E6-BA6A-407CBD079E47}" type="slidenum">
              <a:rPr sz="1100" b="1" dirty="0">
                <a:solidFill>
                  <a:srgbClr val="212C46"/>
                </a:solidFill>
                <a:latin typeface="Tahoma" panose="020B0604030504040204"/>
                <a:cs typeface="Tahoma" panose="020B0604030504040204"/>
              </a:rPr>
              <a:t>9</a:t>
            </a:fld>
            <a:endParaRPr sz="1100">
              <a:latin typeface="Tahoma" panose="020B0604030504040204"/>
              <a:cs typeface="Tahoma" panose="020B060403050404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45814" y="285750"/>
            <a:ext cx="2452371" cy="307777"/>
          </a:xfrm>
        </p:spPr>
        <p:txBody>
          <a:bodyPr/>
          <a:lstStyle/>
          <a:p>
            <a:r>
              <a:rPr kumimoji="1" lang="zh-CN" altLang="en-US"/>
              <a:t>其他经典的网络结构</a:t>
            </a:r>
          </a:p>
        </p:txBody>
      </p:sp>
      <p:sp>
        <p:nvSpPr>
          <p:cNvPr id="7" name="文本框 6"/>
          <p:cNvSpPr txBox="1"/>
          <p:nvPr/>
        </p:nvSpPr>
        <p:spPr>
          <a:xfrm>
            <a:off x="381000" y="1209080"/>
            <a:ext cx="8382000" cy="231755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GB" altLang="zh-CN" sz="1400">
                <a:solidFill>
                  <a:srgbClr val="C00000"/>
                </a:solidFill>
              </a:rPr>
              <a:t>InceptionNet</a:t>
            </a:r>
            <a:r>
              <a:rPr lang="zh-CN" altLang="en-GB" sz="1400">
                <a:solidFill>
                  <a:srgbClr val="C00000"/>
                </a:solidFill>
              </a:rPr>
              <a:t>系列</a:t>
            </a:r>
            <a:r>
              <a:rPr lang="zh-CN" altLang="en-US" sz="1400">
                <a:solidFill>
                  <a:srgbClr val="C00000"/>
                </a:solidFill>
              </a:rPr>
              <a:t>（宽网络）：</a:t>
            </a:r>
            <a:r>
              <a:rPr lang="zh-CN" altLang="en-US" sz="1400"/>
              <a:t>包括从</a:t>
            </a:r>
            <a:r>
              <a:rPr lang="en-GB" altLang="zh-CN" sz="1400"/>
              <a:t>Inception v1 </a:t>
            </a:r>
            <a:r>
              <a:rPr lang="zh-CN" altLang="en-US" sz="1400"/>
              <a:t>到</a:t>
            </a:r>
            <a:r>
              <a:rPr lang="en-GB" altLang="zh-CN" sz="1400"/>
              <a:t>v4 </a:t>
            </a:r>
            <a:r>
              <a:rPr lang="zh-CN" altLang="en-US" sz="1400"/>
              <a:t>，以及</a:t>
            </a:r>
            <a:r>
              <a:rPr lang="en-GB" altLang="zh-CN" sz="1400"/>
              <a:t>Inception-Resnet</a:t>
            </a:r>
            <a:r>
              <a:rPr lang="zh-CN" altLang="en-US" sz="1400"/>
              <a:t>系列；</a:t>
            </a:r>
            <a:endParaRPr lang="en-US" altLang="zh-CN" sz="1400"/>
          </a:p>
          <a:p>
            <a:pPr marL="285750" indent="-285750">
              <a:lnSpc>
                <a:spcPct val="150000"/>
              </a:lnSpc>
              <a:buFont typeface="Wingdings" panose="05000000000000000000" pitchFamily="2" charset="2"/>
              <a:buChar char="Ø"/>
            </a:pPr>
            <a:r>
              <a:rPr lang="en-GB" altLang="zh-CN" sz="1400">
                <a:solidFill>
                  <a:srgbClr val="C00000"/>
                </a:solidFill>
              </a:rPr>
              <a:t>Resnet</a:t>
            </a:r>
            <a:r>
              <a:rPr lang="zh-CN" altLang="en-US" sz="1400">
                <a:solidFill>
                  <a:srgbClr val="C00000"/>
                </a:solidFill>
              </a:rPr>
              <a:t>系列 </a:t>
            </a:r>
            <a:r>
              <a:rPr lang="en-US" altLang="zh-CN" sz="1400">
                <a:solidFill>
                  <a:srgbClr val="C00000"/>
                </a:solidFill>
              </a:rPr>
              <a:t>(</a:t>
            </a:r>
            <a:r>
              <a:rPr lang="zh-CN" altLang="en-US" sz="1400">
                <a:solidFill>
                  <a:srgbClr val="C00000"/>
                </a:solidFill>
              </a:rPr>
              <a:t>长网络</a:t>
            </a:r>
            <a:r>
              <a:rPr lang="en-US" altLang="zh-CN" sz="1400">
                <a:solidFill>
                  <a:srgbClr val="C00000"/>
                </a:solidFill>
              </a:rPr>
              <a:t>)</a:t>
            </a:r>
            <a:r>
              <a:rPr lang="zh-CN" altLang="en-US" sz="1400">
                <a:solidFill>
                  <a:srgbClr val="C00000"/>
                </a:solidFill>
              </a:rPr>
              <a:t>：</a:t>
            </a:r>
            <a:r>
              <a:rPr lang="zh-CN" altLang="en-US" sz="1400"/>
              <a:t>从</a:t>
            </a:r>
            <a:r>
              <a:rPr lang="en-GB" altLang="zh-CN" sz="1400"/>
              <a:t>Resnet</a:t>
            </a:r>
            <a:r>
              <a:rPr lang="zh-CN" altLang="en-US" sz="1400"/>
              <a:t>被提出后，许许多多该架构被相应提出，</a:t>
            </a:r>
            <a:r>
              <a:rPr lang="en-GB" altLang="zh-CN" sz="1400"/>
              <a:t>Desnet</a:t>
            </a:r>
            <a:r>
              <a:rPr lang="zh-CN" altLang="en-US" sz="1400"/>
              <a:t>，</a:t>
            </a:r>
            <a:r>
              <a:rPr lang="en-GB" altLang="zh-CN" sz="1400"/>
              <a:t>Resnetx</a:t>
            </a:r>
            <a:r>
              <a:rPr lang="zh-CN" altLang="en-US" sz="1400"/>
              <a:t>等</a:t>
            </a:r>
            <a:endParaRPr lang="en-US" altLang="zh-CN" sz="1400"/>
          </a:p>
          <a:p>
            <a:pPr marL="285750" indent="-285750">
              <a:lnSpc>
                <a:spcPct val="150000"/>
              </a:lnSpc>
              <a:buFont typeface="Wingdings" panose="05000000000000000000" pitchFamily="2" charset="2"/>
              <a:buChar char="Ø"/>
            </a:pPr>
            <a:r>
              <a:rPr lang="zh-CN" altLang="en-US" sz="1400">
                <a:solidFill>
                  <a:srgbClr val="C00000"/>
                </a:solidFill>
              </a:rPr>
              <a:t>轻型模型 </a:t>
            </a:r>
            <a:r>
              <a:rPr lang="en-US" altLang="zh-CN" sz="1400">
                <a:solidFill>
                  <a:srgbClr val="C00000"/>
                </a:solidFill>
              </a:rPr>
              <a:t>(</a:t>
            </a:r>
            <a:r>
              <a:rPr lang="zh-CN" altLang="en-US" sz="1400">
                <a:solidFill>
                  <a:srgbClr val="C00000"/>
                </a:solidFill>
              </a:rPr>
              <a:t>轻网络）：</a:t>
            </a:r>
            <a:r>
              <a:rPr lang="zh-CN" altLang="en-US" sz="1400"/>
              <a:t>用于移动端设备，主要思想是将卷积核分离，</a:t>
            </a:r>
            <a:r>
              <a:rPr lang="en-GB" altLang="zh-CN" sz="1400"/>
              <a:t>SqueezeNet </a:t>
            </a:r>
            <a:r>
              <a:rPr lang="zh-CN" altLang="en-US" sz="1400"/>
              <a:t>大量采用</a:t>
            </a:r>
            <a:r>
              <a:rPr lang="en-US" altLang="zh-CN" sz="1400"/>
              <a:t>1</a:t>
            </a:r>
            <a:r>
              <a:rPr lang="en-GB" altLang="zh-CN" sz="1400"/>
              <a:t>x1</a:t>
            </a:r>
            <a:r>
              <a:rPr lang="zh-CN" altLang="en-US" sz="1400"/>
              <a:t>的网络。</a:t>
            </a:r>
            <a:r>
              <a:rPr lang="en-GB" altLang="zh-CN" sz="1400"/>
              <a:t>mobilenet</a:t>
            </a:r>
            <a:r>
              <a:rPr lang="zh-CN" altLang="en-US" sz="1400"/>
              <a:t>将</a:t>
            </a:r>
            <a:r>
              <a:rPr lang="en-US" altLang="zh-CN" sz="1400"/>
              <a:t>3</a:t>
            </a:r>
            <a:r>
              <a:rPr lang="en-GB" altLang="zh-CN" sz="1400"/>
              <a:t>x3</a:t>
            </a:r>
            <a:r>
              <a:rPr lang="zh-CN" altLang="en-US" sz="1400"/>
              <a:t>的网络分离为</a:t>
            </a:r>
            <a:r>
              <a:rPr lang="en-GB" altLang="zh-CN" sz="1400"/>
              <a:t>n</a:t>
            </a:r>
            <a:r>
              <a:rPr lang="zh-CN" altLang="en-US" sz="1400"/>
              <a:t>个</a:t>
            </a:r>
            <a:r>
              <a:rPr lang="en-US" altLang="zh-CN" sz="1400"/>
              <a:t>3</a:t>
            </a:r>
            <a:r>
              <a:rPr lang="en-GB" altLang="zh-CN" sz="1400"/>
              <a:t>x3</a:t>
            </a:r>
            <a:r>
              <a:rPr lang="zh-CN" altLang="en-US" sz="1400"/>
              <a:t>的卷积核和</a:t>
            </a:r>
            <a:r>
              <a:rPr lang="en-US" altLang="zh-CN" sz="1400"/>
              <a:t>1</a:t>
            </a:r>
            <a:r>
              <a:rPr lang="en-GB" altLang="zh-CN" sz="1400"/>
              <a:t>x1</a:t>
            </a:r>
            <a:r>
              <a:rPr lang="zh-CN" altLang="en-US" sz="1400"/>
              <a:t>的卷积核。</a:t>
            </a:r>
            <a:r>
              <a:rPr lang="en-GB" altLang="zh-CN" sz="1400"/>
              <a:t>Shufflenet</a:t>
            </a:r>
            <a:r>
              <a:rPr lang="zh-CN" altLang="en-US" sz="1400"/>
              <a:t>系列考不同</a:t>
            </a:r>
            <a:r>
              <a:rPr lang="en-GB" altLang="zh-CN" sz="1400"/>
              <a:t>channel</a:t>
            </a:r>
            <a:r>
              <a:rPr lang="zh-CN" altLang="en-US" sz="1400"/>
              <a:t>之间的关联，提出</a:t>
            </a:r>
            <a:r>
              <a:rPr lang="en-GB" altLang="zh-CN" sz="1400"/>
              <a:t>group1x1</a:t>
            </a:r>
            <a:r>
              <a:rPr lang="zh-CN" altLang="en-GB" sz="1400"/>
              <a:t>，</a:t>
            </a:r>
            <a:r>
              <a:rPr lang="zh-CN" altLang="en-US" sz="1400"/>
              <a:t>然后再进行混洗。</a:t>
            </a:r>
            <a:endParaRPr lang="en-US" altLang="zh-CN" sz="1400"/>
          </a:p>
          <a:p>
            <a:pPr marL="285750" indent="-285750">
              <a:lnSpc>
                <a:spcPct val="150000"/>
              </a:lnSpc>
              <a:buFont typeface="Wingdings" panose="05000000000000000000" pitchFamily="2" charset="2"/>
              <a:buChar char="Ø"/>
            </a:pPr>
            <a:r>
              <a:rPr lang="en-GB" altLang="zh-CN" sz="1400">
                <a:solidFill>
                  <a:srgbClr val="C00000"/>
                </a:solidFill>
              </a:rPr>
              <a:t>attention</a:t>
            </a:r>
            <a:r>
              <a:rPr lang="zh-CN" altLang="en-US" sz="1400">
                <a:solidFill>
                  <a:srgbClr val="C00000"/>
                </a:solidFill>
              </a:rPr>
              <a:t>模型</a:t>
            </a:r>
            <a:r>
              <a:rPr lang="en-US" altLang="zh-CN" sz="1400">
                <a:solidFill>
                  <a:srgbClr val="C00000"/>
                </a:solidFill>
              </a:rPr>
              <a:t>(</a:t>
            </a:r>
            <a:r>
              <a:rPr lang="zh-CN" altLang="en-US" sz="1400">
                <a:solidFill>
                  <a:srgbClr val="C00000"/>
                </a:solidFill>
              </a:rPr>
              <a:t>重网络</a:t>
            </a:r>
            <a:r>
              <a:rPr lang="en-US" altLang="zh-CN" sz="1400">
                <a:solidFill>
                  <a:srgbClr val="C00000"/>
                </a:solidFill>
              </a:rPr>
              <a:t>)</a:t>
            </a:r>
            <a:r>
              <a:rPr lang="zh-CN" altLang="en-US" sz="1400">
                <a:solidFill>
                  <a:srgbClr val="C00000"/>
                </a:solidFill>
              </a:rPr>
              <a:t>：</a:t>
            </a:r>
            <a:r>
              <a:rPr lang="zh-CN" altLang="en-US" sz="1400"/>
              <a:t>类似与文本的</a:t>
            </a:r>
            <a:r>
              <a:rPr lang="en-GB" altLang="zh-CN" sz="1400"/>
              <a:t>attention</a:t>
            </a:r>
            <a:r>
              <a:rPr lang="zh-CN" altLang="en-GB" sz="1400"/>
              <a:t>，</a:t>
            </a:r>
            <a:r>
              <a:rPr lang="zh-CN" altLang="en-US" sz="1400"/>
              <a:t>主要针对不同</a:t>
            </a:r>
            <a:r>
              <a:rPr lang="en-GB" altLang="zh-CN" sz="1400"/>
              <a:t>channel</a:t>
            </a:r>
            <a:r>
              <a:rPr lang="zh-CN" altLang="en-US" sz="1400"/>
              <a:t>的权重和每个</a:t>
            </a:r>
            <a:r>
              <a:rPr lang="en-GB" altLang="zh-CN" sz="1400"/>
              <a:t>channel</a:t>
            </a:r>
            <a:r>
              <a:rPr lang="zh-CN" altLang="en-US" sz="1400"/>
              <a:t>不同区域的权重。</a:t>
            </a:r>
            <a:r>
              <a:rPr lang="en-GB" altLang="zh-CN" sz="1400"/>
              <a:t>Residual Attention Network</a:t>
            </a:r>
            <a:r>
              <a:rPr lang="zh-CN" altLang="en-US" sz="1400"/>
              <a:t>和</a:t>
            </a:r>
            <a:r>
              <a:rPr lang="en-GB" altLang="zh-CN" sz="1400"/>
              <a:t>Senet</a:t>
            </a:r>
            <a:r>
              <a:rPr lang="zh-CN" altLang="en-US" sz="1400"/>
              <a:t>为典型。</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Y0MjM0NmVjYWFmNjkyZjM5OWFjMjdmMGE5YzZmMDcifQ=="/>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12*210"/>
  <p:tag name="TABLE_ENDDRAG_RECT" val="60*76*61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9893</Words>
  <Application>Microsoft Office PowerPoint</Application>
  <PresentationFormat>全屏显示(16:9)</PresentationFormat>
  <Paragraphs>921</Paragraphs>
  <Slides>90</Slides>
  <Notes>19</Notes>
  <HiddenSlides>4</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90</vt:i4>
      </vt:variant>
    </vt:vector>
  </HeadingPairs>
  <TitlesOfParts>
    <vt:vector size="109" baseType="lpstr">
      <vt:lpstr>-apple-system</vt:lpstr>
      <vt:lpstr>Helvetica Neue</vt:lpstr>
      <vt:lpstr>Malgun Gothic</vt:lpstr>
      <vt:lpstr>STIXGeneral-Italic</vt:lpstr>
      <vt:lpstr>STIXGeneral-Regular</vt:lpstr>
      <vt:lpstr>等线</vt:lpstr>
      <vt:lpstr>黑体</vt:lpstr>
      <vt:lpstr>宋体</vt:lpstr>
      <vt:lpstr>微软雅黑</vt:lpstr>
      <vt:lpstr>Arial</vt:lpstr>
      <vt:lpstr>Calibri</vt:lpstr>
      <vt:lpstr>Cambria Math</vt:lpstr>
      <vt:lpstr>Consolas</vt:lpstr>
      <vt:lpstr>Courier New</vt:lpstr>
      <vt:lpstr>Helvetica</vt:lpstr>
      <vt:lpstr>Tahoma</vt:lpstr>
      <vt:lpstr>Times New Roman</vt:lpstr>
      <vt:lpstr>Wingdings</vt:lpstr>
      <vt:lpstr>Office Theme</vt:lpstr>
      <vt:lpstr>图像处理与分析</vt:lpstr>
      <vt:lpstr>课程整体安排</vt:lpstr>
      <vt:lpstr>实验报告提交  http://10.201.200.161/</vt:lpstr>
      <vt:lpstr>实验报告</vt:lpstr>
      <vt:lpstr>图像的表示</vt:lpstr>
      <vt:lpstr>NumPy</vt:lpstr>
      <vt:lpstr>NumPy</vt:lpstr>
      <vt:lpstr>NumPy</vt:lpstr>
      <vt:lpstr>NumPy</vt:lpstr>
      <vt:lpstr>NumPy</vt:lpstr>
      <vt:lpstr>NumPy</vt:lpstr>
      <vt:lpstr>NumPy</vt:lpstr>
      <vt:lpstr>NumPy</vt:lpstr>
      <vt:lpstr>NumPy</vt:lpstr>
      <vt:lpstr>ndarray数组的运算</vt:lpstr>
      <vt:lpstr>ndarray数组的运算</vt:lpstr>
      <vt:lpstr>NumPy的随机函数</vt:lpstr>
      <vt:lpstr>NumPy的统计函数</vt:lpstr>
      <vt:lpstr>Python数字图像处理库</vt:lpstr>
      <vt:lpstr>图像的表示</vt:lpstr>
      <vt:lpstr>图像的表示</vt:lpstr>
      <vt:lpstr>图像的表示</vt:lpstr>
      <vt:lpstr>OpenCV</vt:lpstr>
      <vt:lpstr>主要模块</vt:lpstr>
      <vt:lpstr>图片读、写和显示操作</vt:lpstr>
      <vt:lpstr>图片属性</vt:lpstr>
      <vt:lpstr>图片缩放</vt:lpstr>
      <vt:lpstr>图片缩放示例</vt:lpstr>
      <vt:lpstr>刚体变换</vt:lpstr>
      <vt:lpstr>仿射变换</vt:lpstr>
      <vt:lpstr>仿射变换</vt:lpstr>
      <vt:lpstr>仿射变换</vt:lpstr>
      <vt:lpstr>仿射函数1 warpAffine、 getRotationMatrix2D</vt:lpstr>
      <vt:lpstr>仿射函数2 getAffineTransform</vt:lpstr>
      <vt:lpstr>仿射变换示例</vt:lpstr>
      <vt:lpstr>颜色直方图特征</vt:lpstr>
      <vt:lpstr>转换类型表</vt:lpstr>
      <vt:lpstr>PowerPoint 演示文稿</vt:lpstr>
      <vt:lpstr>HSV色彩变换示例</vt:lpstr>
      <vt:lpstr>Gamma变换</vt:lpstr>
      <vt:lpstr>Gamma变换示例</vt:lpstr>
      <vt:lpstr>基于颜色直方图特征的相似图片检索</vt:lpstr>
      <vt:lpstr>基于颜色直方图特征的相似图片检索</vt:lpstr>
      <vt:lpstr>基于颜色直方图特征的相似图片检索</vt:lpstr>
      <vt:lpstr>基于颜色直方图特征的相似图片检索</vt:lpstr>
      <vt:lpstr>HOG特征值提取步骤</vt:lpstr>
      <vt:lpstr>HOG特征值提取步骤</vt:lpstr>
      <vt:lpstr>HOG特征值提取步骤</vt:lpstr>
      <vt:lpstr>HOG特征值提取步骤</vt:lpstr>
      <vt:lpstr>HOG特征值提取步骤</vt:lpstr>
      <vt:lpstr>HOG特征值计算</vt:lpstr>
      <vt:lpstr>HOG特征值计算</vt:lpstr>
      <vt:lpstr>SVM、knn分类器</vt:lpstr>
      <vt:lpstr>SVM分类</vt:lpstr>
      <vt:lpstr>KNN分类</vt:lpstr>
      <vt:lpstr>K-means聚类</vt:lpstr>
      <vt:lpstr>数据集</vt:lpstr>
      <vt:lpstr>HOG特征+分类器 预测结果</vt:lpstr>
      <vt:lpstr>应用实例参考</vt:lpstr>
      <vt:lpstr>计算机视觉</vt:lpstr>
      <vt:lpstr>Scale-invariant feature transform </vt:lpstr>
      <vt:lpstr>Scale-invariant feature transform </vt:lpstr>
      <vt:lpstr>Scale-invariant feature transform </vt:lpstr>
      <vt:lpstr>Scale-invariant feature transform </vt:lpstr>
      <vt:lpstr>Scale-invariant feature transform </vt:lpstr>
      <vt:lpstr>Scale-invariant feature transform </vt:lpstr>
      <vt:lpstr>Scale-invariant feature transform </vt:lpstr>
      <vt:lpstr>Scale-invariant feature transform </vt:lpstr>
      <vt:lpstr>Scale-invariant feature transform </vt:lpstr>
      <vt:lpstr>Scale-invariant feature transform </vt:lpstr>
      <vt:lpstr>图像识别4大类任务</vt:lpstr>
      <vt:lpstr>YOLO模型介绍</vt:lpstr>
      <vt:lpstr>YOLO模型介绍</vt:lpstr>
      <vt:lpstr>YOLO模型介绍</vt:lpstr>
      <vt:lpstr>YOLO模型介绍</vt:lpstr>
      <vt:lpstr>YOLO模型介绍</vt:lpstr>
      <vt:lpstr>YOLO模型介绍</vt:lpstr>
      <vt:lpstr>YOLO模型介绍</vt:lpstr>
      <vt:lpstr>Yolov+opencv实现目标检测</vt:lpstr>
      <vt:lpstr>Yolov3+opencv实现目标检测</vt:lpstr>
      <vt:lpstr>Yolov3+opencv实现目标检测</vt:lpstr>
      <vt:lpstr>Yolov3+opencv实现目标检测</vt:lpstr>
      <vt:lpstr>Yolov3+opencv实现目标检测</vt:lpstr>
      <vt:lpstr>Yolov3+opencv实现目标检测</vt:lpstr>
      <vt:lpstr>LeNet5网络结构</vt:lpstr>
      <vt:lpstr>AlexNet网络结构</vt:lpstr>
      <vt:lpstr>AlexNet网络结构</vt:lpstr>
      <vt:lpstr>VGG-16网络结构</vt:lpstr>
      <vt:lpstr>ResNet网络结构</vt:lpstr>
      <vt:lpstr>其他经典的网络结构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信息内容安全实验课第一周</dc:title>
  <dc:creator>程枫</dc:creator>
  <cp:lastModifiedBy>xiong Emily</cp:lastModifiedBy>
  <cp:revision>147</cp:revision>
  <dcterms:created xsi:type="dcterms:W3CDTF">2021-04-21T10:51:00Z</dcterms:created>
  <dcterms:modified xsi:type="dcterms:W3CDTF">2024-03-25T01:44:08Z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2018-05-06T16:00:00Z</vt:filetime>
  </property>
  <property fmtid="{D5CDD505-2E9C-101B-9397-08002B2CF9AE}" pid="3" name="Creator">
    <vt:lpwstr>Microsoft® PowerPoint® 2016</vt:lpwstr>
  </property>
  <property fmtid="{D5CDD505-2E9C-101B-9397-08002B2CF9AE}" pid="4" name="LastSaved">
    <vt:filetime>2021-04-21T16:00:00Z</vt:filetime>
  </property>
  <property fmtid="{D5CDD505-2E9C-101B-9397-08002B2CF9AE}" pid="5" name="ICV">
    <vt:lpwstr>3A6C7D65FF094F8A8230D47CF379CC3C_12</vt:lpwstr>
  </property>
  <property fmtid="{D5CDD505-2E9C-101B-9397-08002B2CF9AE}" pid="6" name="KSOProductBuildVer">
    <vt:lpwstr>2052-12.1.0.16388</vt:lpwstr>
  </property>
</Properties>
</file>